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48" r:id="rId1"/>
  </p:sldMasterIdLst>
  <p:notesMasterIdLst>
    <p:notesMasterId r:id="rId89"/>
  </p:notesMasterIdLst>
  <p:sldIdLst>
    <p:sldId id="265" r:id="rId2"/>
    <p:sldId id="264" r:id="rId3"/>
    <p:sldId id="263" r:id="rId4"/>
    <p:sldId id="257" r:id="rId5"/>
    <p:sldId id="267" r:id="rId6"/>
    <p:sldId id="268" r:id="rId7"/>
    <p:sldId id="269" r:id="rId8"/>
    <p:sldId id="1735" r:id="rId9"/>
    <p:sldId id="270" r:id="rId10"/>
    <p:sldId id="258" r:id="rId11"/>
    <p:sldId id="271" r:id="rId12"/>
    <p:sldId id="272" r:id="rId13"/>
    <p:sldId id="273" r:id="rId14"/>
    <p:sldId id="274" r:id="rId15"/>
    <p:sldId id="275" r:id="rId16"/>
    <p:sldId id="259" r:id="rId17"/>
    <p:sldId id="260" r:id="rId18"/>
    <p:sldId id="261" r:id="rId19"/>
    <p:sldId id="262"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301" r:id="rId43"/>
    <p:sldId id="343" r:id="rId44"/>
    <p:sldId id="298" r:id="rId45"/>
    <p:sldId id="299" r:id="rId46"/>
    <p:sldId id="300"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85"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1734" r:id="rId86"/>
    <p:sldId id="341" r:id="rId87"/>
    <p:sldId id="342" r:id="rId88"/>
  </p:sldIdLst>
  <p:sldSz cx="12192000" cy="6858000"/>
  <p:notesSz cx="6858000" cy="9144000"/>
  <p:embeddedFontLst>
    <p:embeddedFont>
      <p:font typeface="DM Sans" pitchFamily="2" charset="77"/>
      <p:regular r:id="rId90"/>
      <p:bold r:id="rId91"/>
      <p:italic r:id="rId92"/>
      <p:boldItalic r:id="rId93"/>
    </p:embeddedFont>
    <p:embeddedFont>
      <p:font typeface="DM Sans Medium" pitchFamily="2" charset="77"/>
      <p:regular r:id="rId94"/>
      <p:italic r:id="rId95"/>
    </p:embeddedFont>
    <p:embeddedFont>
      <p:font typeface="Georgia" panose="02040502050405020303" pitchFamily="18" charset="0"/>
      <p:regular r:id="rId96"/>
      <p:bold r:id="rId97"/>
      <p:italic r:id="rId98"/>
      <p:boldItalic r:id="rId99"/>
    </p:embeddedFont>
    <p:embeddedFont>
      <p:font typeface="Montserrat" pitchFamily="2" charset="77"/>
      <p:regular r:id="rId100"/>
      <p:bold r:id="rId101"/>
      <p:italic r:id="rId102"/>
      <p:boldItalic r:id="rId103"/>
    </p:embeddedFont>
    <p:embeddedFont>
      <p:font typeface="Petrona" pitchFamily="2" charset="77"/>
      <p:regular r:id="rId104"/>
      <p:bold r:id="rId105"/>
      <p:italic r:id="rId106"/>
      <p:boldItalic r:id="rId107"/>
    </p:embeddedFont>
    <p:embeddedFont>
      <p:font typeface="Petrona Light" pitchFamily="2" charset="77"/>
      <p:regular r:id="rId108"/>
      <p:italic r:id="rId10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944D834-8D90-204B-BDBA-BE39446EA8FD}">
          <p14:sldIdLst>
            <p14:sldId id="265"/>
            <p14:sldId id="264"/>
            <p14:sldId id="263"/>
          </p14:sldIdLst>
        </p14:section>
        <p14:section name="Session 1" id="{01F3CF81-4D9A-5147-8731-3A784A5E2FD5}">
          <p14:sldIdLst>
            <p14:sldId id="257"/>
            <p14:sldId id="267"/>
            <p14:sldId id="268"/>
            <p14:sldId id="269"/>
            <p14:sldId id="1735"/>
            <p14:sldId id="270"/>
            <p14:sldId id="258"/>
            <p14:sldId id="271"/>
            <p14:sldId id="272"/>
            <p14:sldId id="273"/>
            <p14:sldId id="274"/>
            <p14:sldId id="275"/>
            <p14:sldId id="259"/>
            <p14:sldId id="260"/>
            <p14:sldId id="261"/>
            <p14:sldId id="262"/>
            <p14:sldId id="276"/>
            <p14:sldId id="277"/>
            <p14:sldId id="278"/>
            <p14:sldId id="279"/>
            <p14:sldId id="280"/>
            <p14:sldId id="281"/>
            <p14:sldId id="282"/>
            <p14:sldId id="283"/>
            <p14:sldId id="284"/>
            <p14:sldId id="285"/>
            <p14:sldId id="286"/>
            <p14:sldId id="287"/>
            <p14:sldId id="288"/>
            <p14:sldId id="289"/>
          </p14:sldIdLst>
        </p14:section>
        <p14:section name="Coach with Flair" id="{821B6132-F05C-CB42-A8C3-5170A6B6995C}">
          <p14:sldIdLst>
            <p14:sldId id="290"/>
            <p14:sldId id="291"/>
            <p14:sldId id="292"/>
            <p14:sldId id="293"/>
            <p14:sldId id="294"/>
            <p14:sldId id="295"/>
            <p14:sldId id="296"/>
            <p14:sldId id="297"/>
            <p14:sldId id="301"/>
            <p14:sldId id="343"/>
            <p14:sldId id="298"/>
            <p14:sldId id="299"/>
            <p14:sldId id="300"/>
            <p14:sldId id="303"/>
            <p14:sldId id="304"/>
            <p14:sldId id="305"/>
            <p14:sldId id="306"/>
          </p14:sldIdLst>
        </p14:section>
        <p14:section name="Rest" id="{D734FCFE-83EA-BC47-863F-B0C442C05902}">
          <p14:sldIdLst>
            <p14:sldId id="307"/>
            <p14:sldId id="308"/>
            <p14:sldId id="309"/>
            <p14:sldId id="310"/>
            <p14:sldId id="311"/>
            <p14:sldId id="312"/>
            <p14:sldId id="313"/>
            <p14:sldId id="314"/>
            <p14:sldId id="385"/>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1734"/>
            <p14:sldId id="341"/>
            <p14:sldId id="34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5D5"/>
    <a:srgbClr val="136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67969"/>
  </p:normalViewPr>
  <p:slideViewPr>
    <p:cSldViewPr snapToGrid="0">
      <p:cViewPr varScale="1">
        <p:scale>
          <a:sx n="81" d="100"/>
          <a:sy n="81" d="100"/>
        </p:scale>
        <p:origin x="2952" y="176"/>
      </p:cViewPr>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80" d="100"/>
        <a:sy n="80" d="100"/>
      </p:scale>
      <p:origin x="0" y="0"/>
    </p:cViewPr>
  </p:sorterViewPr>
  <p:notesViewPr>
    <p:cSldViewPr snapToGrid="0" showGuides="1">
      <p:cViewPr varScale="1">
        <p:scale>
          <a:sx n="92" d="100"/>
          <a:sy n="92" d="100"/>
        </p:scale>
        <p:origin x="4424"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font" Target="fonts/font18.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4.fntdata"/><Relationship Id="rId108" Type="http://schemas.openxmlformats.org/officeDocument/2006/relationships/font" Target="fonts/font19.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0.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8.fntdata"/><Relationship Id="rId104"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951272-45CE-4DD6-9D58-97EBD928F537}"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en-GB"/>
        </a:p>
      </dgm:t>
    </dgm:pt>
    <dgm:pt modelId="{FFB20FD1-71F5-45E3-AAF9-F7F5AF86E257}">
      <dgm:prSet phldrT="[Text]" custT="1"/>
      <dgm:spPr/>
      <dgm:t>
        <a:bodyPr/>
        <a:lstStyle/>
        <a:p>
          <a:r>
            <a:rPr lang="en-GB" sz="1600" b="1">
              <a:solidFill>
                <a:schemeClr val="accent2"/>
              </a:solidFill>
              <a:latin typeface="DM Sans" pitchFamily="2" charset="77"/>
            </a:rPr>
            <a:t>1</a:t>
          </a:r>
          <a:br>
            <a:rPr lang="en-GB" sz="2100">
              <a:latin typeface="DM Sans" pitchFamily="2" charset="77"/>
            </a:rPr>
          </a:br>
          <a:r>
            <a:rPr lang="en-GB" sz="2100">
              <a:latin typeface="DM Sans" pitchFamily="2" charset="77"/>
            </a:rPr>
            <a:t>Identify Value</a:t>
          </a:r>
        </a:p>
      </dgm:t>
    </dgm:pt>
    <dgm:pt modelId="{F04A3477-4CE6-4BA0-AD21-8258D934A404}" type="parTrans" cxnId="{76E99DDA-FDC3-48DA-B5B2-91FE52D4F6B9}">
      <dgm:prSet/>
      <dgm:spPr/>
      <dgm:t>
        <a:bodyPr/>
        <a:lstStyle/>
        <a:p>
          <a:endParaRPr lang="en-GB"/>
        </a:p>
      </dgm:t>
    </dgm:pt>
    <dgm:pt modelId="{11511A53-9C27-47F2-8D43-E170EBB7B1D8}" type="sibTrans" cxnId="{76E99DDA-FDC3-48DA-B5B2-91FE52D4F6B9}">
      <dgm:prSet/>
      <dgm:spPr/>
      <dgm:t>
        <a:bodyPr/>
        <a:lstStyle/>
        <a:p>
          <a:endParaRPr lang="en-GB"/>
        </a:p>
      </dgm:t>
    </dgm:pt>
    <dgm:pt modelId="{7C714E6D-455D-4242-A596-D8BEFF3BCDF1}">
      <dgm:prSet phldrT="[Text]" custT="1"/>
      <dgm:spPr/>
      <dgm:t>
        <a:bodyPr/>
        <a:lstStyle/>
        <a:p>
          <a:r>
            <a:rPr lang="en-GB" sz="1600" b="1">
              <a:solidFill>
                <a:schemeClr val="accent3"/>
              </a:solidFill>
              <a:latin typeface="DM Sans" pitchFamily="2" charset="77"/>
            </a:rPr>
            <a:t>2</a:t>
          </a:r>
          <a:br>
            <a:rPr lang="en-GB" sz="2100">
              <a:latin typeface="DM Sans" pitchFamily="2" charset="77"/>
            </a:rPr>
          </a:br>
          <a:r>
            <a:rPr lang="en-GB" sz="2100">
              <a:latin typeface="DM Sans" pitchFamily="2" charset="77"/>
            </a:rPr>
            <a:t>Map the value stream</a:t>
          </a:r>
          <a:endParaRPr lang="en-GB" sz="2100"/>
        </a:p>
      </dgm:t>
    </dgm:pt>
    <dgm:pt modelId="{5093DBE4-FC4D-4842-A773-2F3FFCA7D11E}" type="parTrans" cxnId="{0DE42827-1F02-4E83-81A2-D8E2429E8174}">
      <dgm:prSet/>
      <dgm:spPr/>
      <dgm:t>
        <a:bodyPr/>
        <a:lstStyle/>
        <a:p>
          <a:endParaRPr lang="en-GB"/>
        </a:p>
      </dgm:t>
    </dgm:pt>
    <dgm:pt modelId="{BEB5C7BA-679C-410A-A5E6-050E616B79FE}" type="sibTrans" cxnId="{0DE42827-1F02-4E83-81A2-D8E2429E8174}">
      <dgm:prSet/>
      <dgm:spPr/>
      <dgm:t>
        <a:bodyPr/>
        <a:lstStyle/>
        <a:p>
          <a:endParaRPr lang="en-GB"/>
        </a:p>
      </dgm:t>
    </dgm:pt>
    <dgm:pt modelId="{85927058-DB24-4177-8953-7C64FD4D3FF2}">
      <dgm:prSet phldrT="[Text]" custT="1"/>
      <dgm:spPr/>
      <dgm:t>
        <a:bodyPr/>
        <a:lstStyle/>
        <a:p>
          <a:r>
            <a:rPr lang="en-GB" sz="1600" b="1">
              <a:solidFill>
                <a:schemeClr val="accent4"/>
              </a:solidFill>
              <a:latin typeface="DM Sans" pitchFamily="2" charset="77"/>
            </a:rPr>
            <a:t>3</a:t>
          </a:r>
          <a:br>
            <a:rPr lang="en-GB" sz="2000">
              <a:latin typeface="DM Sans" pitchFamily="2" charset="77"/>
            </a:rPr>
          </a:br>
          <a:r>
            <a:rPr lang="en-GB" sz="2000">
              <a:latin typeface="DM Sans" pitchFamily="2" charset="77"/>
            </a:rPr>
            <a:t>Create</a:t>
          </a:r>
          <a:br>
            <a:rPr lang="en-GB" sz="2000">
              <a:latin typeface="DM Sans" pitchFamily="2" charset="77"/>
            </a:rPr>
          </a:br>
          <a:r>
            <a:rPr lang="en-GB" sz="2000">
              <a:latin typeface="DM Sans" pitchFamily="2" charset="77"/>
            </a:rPr>
            <a:t>flow</a:t>
          </a:r>
          <a:endParaRPr lang="en-GB" sz="2000"/>
        </a:p>
      </dgm:t>
    </dgm:pt>
    <dgm:pt modelId="{FB25C383-A95A-4109-B734-7BDE0E8380C7}" type="parTrans" cxnId="{8AFD23CF-3740-4C00-9EEF-F1BF3036495C}">
      <dgm:prSet/>
      <dgm:spPr/>
      <dgm:t>
        <a:bodyPr/>
        <a:lstStyle/>
        <a:p>
          <a:endParaRPr lang="en-GB"/>
        </a:p>
      </dgm:t>
    </dgm:pt>
    <dgm:pt modelId="{A513069F-9B23-4AF2-8592-D4868F89D35A}" type="sibTrans" cxnId="{8AFD23CF-3740-4C00-9EEF-F1BF3036495C}">
      <dgm:prSet/>
      <dgm:spPr/>
      <dgm:t>
        <a:bodyPr/>
        <a:lstStyle/>
        <a:p>
          <a:endParaRPr lang="en-GB"/>
        </a:p>
      </dgm:t>
    </dgm:pt>
    <dgm:pt modelId="{D1C802DF-8781-4B7D-BC46-4FCDB168A62C}">
      <dgm:prSet phldrT="[Text]" custT="1"/>
      <dgm:spPr/>
      <dgm:t>
        <a:bodyPr/>
        <a:lstStyle/>
        <a:p>
          <a:r>
            <a:rPr lang="en-GB" sz="1600" b="1">
              <a:solidFill>
                <a:schemeClr val="accent5"/>
              </a:solidFill>
              <a:latin typeface="DM Sans" pitchFamily="2" charset="77"/>
            </a:rPr>
            <a:t>4</a:t>
          </a:r>
          <a:br>
            <a:rPr lang="en-GB" sz="2000">
              <a:latin typeface="DM Sans" pitchFamily="2" charset="77"/>
            </a:rPr>
          </a:br>
          <a:r>
            <a:rPr lang="en-GB" sz="2000">
              <a:latin typeface="DM Sans" pitchFamily="2" charset="77"/>
            </a:rPr>
            <a:t>Establish pull</a:t>
          </a:r>
          <a:endParaRPr lang="en-GB" sz="2000"/>
        </a:p>
      </dgm:t>
    </dgm:pt>
    <dgm:pt modelId="{10D28896-EAC4-4C4A-B2FD-928A9142C095}" type="parTrans" cxnId="{D2700F60-6C2E-45FA-99FD-A0A330532060}">
      <dgm:prSet/>
      <dgm:spPr/>
      <dgm:t>
        <a:bodyPr/>
        <a:lstStyle/>
        <a:p>
          <a:endParaRPr lang="en-GB"/>
        </a:p>
      </dgm:t>
    </dgm:pt>
    <dgm:pt modelId="{FA922A65-6405-45A3-8483-53419818CEDE}" type="sibTrans" cxnId="{D2700F60-6C2E-45FA-99FD-A0A330532060}">
      <dgm:prSet/>
      <dgm:spPr/>
      <dgm:t>
        <a:bodyPr/>
        <a:lstStyle/>
        <a:p>
          <a:endParaRPr lang="en-GB"/>
        </a:p>
      </dgm:t>
    </dgm:pt>
    <dgm:pt modelId="{410F08DA-C309-4437-B7A8-7619F0835995}">
      <dgm:prSet phldrT="[Text]" custT="1"/>
      <dgm:spPr/>
      <dgm:t>
        <a:bodyPr/>
        <a:lstStyle/>
        <a:p>
          <a:r>
            <a:rPr lang="en-GB" sz="1600" b="1">
              <a:solidFill>
                <a:schemeClr val="accent6"/>
              </a:solidFill>
              <a:latin typeface="DM Sans" pitchFamily="2" charset="77"/>
            </a:rPr>
            <a:t>5</a:t>
          </a:r>
          <a:br>
            <a:rPr lang="en-GB" sz="2000">
              <a:latin typeface="DM Sans" pitchFamily="2" charset="77"/>
            </a:rPr>
          </a:br>
          <a:r>
            <a:rPr lang="en-GB" sz="2000">
              <a:latin typeface="DM Sans" pitchFamily="2" charset="77"/>
            </a:rPr>
            <a:t>Seek perfection</a:t>
          </a:r>
          <a:endParaRPr lang="en-GB" sz="2000"/>
        </a:p>
      </dgm:t>
    </dgm:pt>
    <dgm:pt modelId="{ECC7DD71-17BA-4180-9572-E642F5846C20}" type="parTrans" cxnId="{E8169583-38B4-4997-B108-A007CA1264F0}">
      <dgm:prSet/>
      <dgm:spPr/>
      <dgm:t>
        <a:bodyPr/>
        <a:lstStyle/>
        <a:p>
          <a:endParaRPr lang="en-GB"/>
        </a:p>
      </dgm:t>
    </dgm:pt>
    <dgm:pt modelId="{6E398205-64D8-4C5B-9D36-1AB0F5BACB99}" type="sibTrans" cxnId="{E8169583-38B4-4997-B108-A007CA1264F0}">
      <dgm:prSet/>
      <dgm:spPr/>
      <dgm:t>
        <a:bodyPr/>
        <a:lstStyle/>
        <a:p>
          <a:endParaRPr lang="en-GB"/>
        </a:p>
      </dgm:t>
    </dgm:pt>
    <dgm:pt modelId="{E078C535-6A46-4C24-8B1C-9C2B66B1787A}" type="pres">
      <dgm:prSet presAssocID="{D2951272-45CE-4DD6-9D58-97EBD928F537}" presName="cycle" presStyleCnt="0">
        <dgm:presLayoutVars>
          <dgm:dir/>
          <dgm:resizeHandles val="exact"/>
        </dgm:presLayoutVars>
      </dgm:prSet>
      <dgm:spPr/>
    </dgm:pt>
    <dgm:pt modelId="{7D392BE9-342D-4BCF-9686-FFCA2FB3D725}" type="pres">
      <dgm:prSet presAssocID="{FFB20FD1-71F5-45E3-AAF9-F7F5AF86E257}" presName="dummy" presStyleCnt="0"/>
      <dgm:spPr/>
    </dgm:pt>
    <dgm:pt modelId="{2D0CACBC-020F-482D-8664-B6AB4A15E98E}" type="pres">
      <dgm:prSet presAssocID="{FFB20FD1-71F5-45E3-AAF9-F7F5AF86E257}" presName="node" presStyleLbl="revTx" presStyleIdx="0" presStyleCnt="5">
        <dgm:presLayoutVars>
          <dgm:bulletEnabled val="1"/>
        </dgm:presLayoutVars>
      </dgm:prSet>
      <dgm:spPr/>
    </dgm:pt>
    <dgm:pt modelId="{3FDD6719-11F8-4DB7-A8B0-EB9CA60FAF5A}" type="pres">
      <dgm:prSet presAssocID="{11511A53-9C27-47F2-8D43-E170EBB7B1D8}" presName="sibTrans" presStyleLbl="node1" presStyleIdx="0" presStyleCnt="5"/>
      <dgm:spPr/>
    </dgm:pt>
    <dgm:pt modelId="{EED7B2D6-E600-4F34-ACFB-AE590657F7F8}" type="pres">
      <dgm:prSet presAssocID="{7C714E6D-455D-4242-A596-D8BEFF3BCDF1}" presName="dummy" presStyleCnt="0"/>
      <dgm:spPr/>
    </dgm:pt>
    <dgm:pt modelId="{BD854003-EF6A-423D-9EDE-4AEE5B9E8349}" type="pres">
      <dgm:prSet presAssocID="{7C714E6D-455D-4242-A596-D8BEFF3BCDF1}" presName="node" presStyleLbl="revTx" presStyleIdx="1" presStyleCnt="5" custScaleX="150952">
        <dgm:presLayoutVars>
          <dgm:bulletEnabled val="1"/>
        </dgm:presLayoutVars>
      </dgm:prSet>
      <dgm:spPr/>
    </dgm:pt>
    <dgm:pt modelId="{9EC37B9D-AC73-47ED-AC58-A5165251A58A}" type="pres">
      <dgm:prSet presAssocID="{BEB5C7BA-679C-410A-A5E6-050E616B79FE}" presName="sibTrans" presStyleLbl="node1" presStyleIdx="1" presStyleCnt="5"/>
      <dgm:spPr/>
    </dgm:pt>
    <dgm:pt modelId="{E0A766F9-9151-4EDA-A83B-828008BF644A}" type="pres">
      <dgm:prSet presAssocID="{85927058-DB24-4177-8953-7C64FD4D3FF2}" presName="dummy" presStyleCnt="0"/>
      <dgm:spPr/>
    </dgm:pt>
    <dgm:pt modelId="{2FC38AA0-D3DC-4B48-B1C1-99B6D3FEB393}" type="pres">
      <dgm:prSet presAssocID="{85927058-DB24-4177-8953-7C64FD4D3FF2}" presName="node" presStyleLbl="revTx" presStyleIdx="2" presStyleCnt="5">
        <dgm:presLayoutVars>
          <dgm:bulletEnabled val="1"/>
        </dgm:presLayoutVars>
      </dgm:prSet>
      <dgm:spPr/>
    </dgm:pt>
    <dgm:pt modelId="{26877BDC-0F22-4A5C-AAED-4F53FF26A643}" type="pres">
      <dgm:prSet presAssocID="{A513069F-9B23-4AF2-8592-D4868F89D35A}" presName="sibTrans" presStyleLbl="node1" presStyleIdx="2" presStyleCnt="5"/>
      <dgm:spPr/>
    </dgm:pt>
    <dgm:pt modelId="{0DC27A68-19B7-4547-936C-D32B227113BB}" type="pres">
      <dgm:prSet presAssocID="{D1C802DF-8781-4B7D-BC46-4FCDB168A62C}" presName="dummy" presStyleCnt="0"/>
      <dgm:spPr/>
    </dgm:pt>
    <dgm:pt modelId="{E62A8C18-7009-4C45-BE84-A97084094ED0}" type="pres">
      <dgm:prSet presAssocID="{D1C802DF-8781-4B7D-BC46-4FCDB168A62C}" presName="node" presStyleLbl="revTx" presStyleIdx="3" presStyleCnt="5">
        <dgm:presLayoutVars>
          <dgm:bulletEnabled val="1"/>
        </dgm:presLayoutVars>
      </dgm:prSet>
      <dgm:spPr/>
    </dgm:pt>
    <dgm:pt modelId="{31F644CF-385C-4041-BC1E-441CF41BCA74}" type="pres">
      <dgm:prSet presAssocID="{FA922A65-6405-45A3-8483-53419818CEDE}" presName="sibTrans" presStyleLbl="node1" presStyleIdx="3" presStyleCnt="5"/>
      <dgm:spPr/>
    </dgm:pt>
    <dgm:pt modelId="{E6A9CE63-5754-45AA-8AFD-C86A4F4FA910}" type="pres">
      <dgm:prSet presAssocID="{410F08DA-C309-4437-B7A8-7619F0835995}" presName="dummy" presStyleCnt="0"/>
      <dgm:spPr/>
    </dgm:pt>
    <dgm:pt modelId="{BAA02524-4C78-41AE-AB75-007E95498169}" type="pres">
      <dgm:prSet presAssocID="{410F08DA-C309-4437-B7A8-7619F0835995}" presName="node" presStyleLbl="revTx" presStyleIdx="4" presStyleCnt="5" custScaleX="114660">
        <dgm:presLayoutVars>
          <dgm:bulletEnabled val="1"/>
        </dgm:presLayoutVars>
      </dgm:prSet>
      <dgm:spPr/>
    </dgm:pt>
    <dgm:pt modelId="{A6CA0DCA-99D0-41CE-ADE8-9A5EB4257DCE}" type="pres">
      <dgm:prSet presAssocID="{6E398205-64D8-4C5B-9D36-1AB0F5BACB99}" presName="sibTrans" presStyleLbl="node1" presStyleIdx="4" presStyleCnt="5"/>
      <dgm:spPr/>
    </dgm:pt>
  </dgm:ptLst>
  <dgm:cxnLst>
    <dgm:cxn modelId="{F4692106-8C0F-4799-A5CC-9B27C794B15F}" type="presOf" srcId="{D1C802DF-8781-4B7D-BC46-4FCDB168A62C}" destId="{E62A8C18-7009-4C45-BE84-A97084094ED0}" srcOrd="0" destOrd="0" presId="urn:microsoft.com/office/officeart/2005/8/layout/cycle1"/>
    <dgm:cxn modelId="{739D7612-C658-47DE-9ACB-CD4738ED3596}" type="presOf" srcId="{BEB5C7BA-679C-410A-A5E6-050E616B79FE}" destId="{9EC37B9D-AC73-47ED-AC58-A5165251A58A}" srcOrd="0" destOrd="0" presId="urn:microsoft.com/office/officeart/2005/8/layout/cycle1"/>
    <dgm:cxn modelId="{1267E917-595E-4860-9F42-02811C48FCB2}" type="presOf" srcId="{D2951272-45CE-4DD6-9D58-97EBD928F537}" destId="{E078C535-6A46-4C24-8B1C-9C2B66B1787A}" srcOrd="0" destOrd="0" presId="urn:microsoft.com/office/officeart/2005/8/layout/cycle1"/>
    <dgm:cxn modelId="{0DE42827-1F02-4E83-81A2-D8E2429E8174}" srcId="{D2951272-45CE-4DD6-9D58-97EBD928F537}" destId="{7C714E6D-455D-4242-A596-D8BEFF3BCDF1}" srcOrd="1" destOrd="0" parTransId="{5093DBE4-FC4D-4842-A773-2F3FFCA7D11E}" sibTransId="{BEB5C7BA-679C-410A-A5E6-050E616B79FE}"/>
    <dgm:cxn modelId="{0EB60F30-C8D9-48B2-9BCA-30F981485BBA}" type="presOf" srcId="{FFB20FD1-71F5-45E3-AAF9-F7F5AF86E257}" destId="{2D0CACBC-020F-482D-8664-B6AB4A15E98E}" srcOrd="0" destOrd="0" presId="urn:microsoft.com/office/officeart/2005/8/layout/cycle1"/>
    <dgm:cxn modelId="{E35C4B5A-938A-4042-A757-844FEAD0F3F6}" type="presOf" srcId="{85927058-DB24-4177-8953-7C64FD4D3FF2}" destId="{2FC38AA0-D3DC-4B48-B1C1-99B6D3FEB393}" srcOrd="0" destOrd="0" presId="urn:microsoft.com/office/officeart/2005/8/layout/cycle1"/>
    <dgm:cxn modelId="{D2700F60-6C2E-45FA-99FD-A0A330532060}" srcId="{D2951272-45CE-4DD6-9D58-97EBD928F537}" destId="{D1C802DF-8781-4B7D-BC46-4FCDB168A62C}" srcOrd="3" destOrd="0" parTransId="{10D28896-EAC4-4C4A-B2FD-928A9142C095}" sibTransId="{FA922A65-6405-45A3-8483-53419818CEDE}"/>
    <dgm:cxn modelId="{B1C1AD6F-A5E7-455A-ABB8-C1CA4273E123}" type="presOf" srcId="{FA922A65-6405-45A3-8483-53419818CEDE}" destId="{31F644CF-385C-4041-BC1E-441CF41BCA74}" srcOrd="0" destOrd="0" presId="urn:microsoft.com/office/officeart/2005/8/layout/cycle1"/>
    <dgm:cxn modelId="{E8169583-38B4-4997-B108-A007CA1264F0}" srcId="{D2951272-45CE-4DD6-9D58-97EBD928F537}" destId="{410F08DA-C309-4437-B7A8-7619F0835995}" srcOrd="4" destOrd="0" parTransId="{ECC7DD71-17BA-4180-9572-E642F5846C20}" sibTransId="{6E398205-64D8-4C5B-9D36-1AB0F5BACB99}"/>
    <dgm:cxn modelId="{BAA60C87-66AE-4987-8461-64978A0AB3CF}" type="presOf" srcId="{6E398205-64D8-4C5B-9D36-1AB0F5BACB99}" destId="{A6CA0DCA-99D0-41CE-ADE8-9A5EB4257DCE}" srcOrd="0" destOrd="0" presId="urn:microsoft.com/office/officeart/2005/8/layout/cycle1"/>
    <dgm:cxn modelId="{E0BEC59F-2F1F-4D24-9574-7E0F731A57EE}" type="presOf" srcId="{410F08DA-C309-4437-B7A8-7619F0835995}" destId="{BAA02524-4C78-41AE-AB75-007E95498169}" srcOrd="0" destOrd="0" presId="urn:microsoft.com/office/officeart/2005/8/layout/cycle1"/>
    <dgm:cxn modelId="{5F379BAC-A22C-47D2-AF0C-6A746F64FD73}" type="presOf" srcId="{11511A53-9C27-47F2-8D43-E170EBB7B1D8}" destId="{3FDD6719-11F8-4DB7-A8B0-EB9CA60FAF5A}" srcOrd="0" destOrd="0" presId="urn:microsoft.com/office/officeart/2005/8/layout/cycle1"/>
    <dgm:cxn modelId="{8AFD23CF-3740-4C00-9EEF-F1BF3036495C}" srcId="{D2951272-45CE-4DD6-9D58-97EBD928F537}" destId="{85927058-DB24-4177-8953-7C64FD4D3FF2}" srcOrd="2" destOrd="0" parTransId="{FB25C383-A95A-4109-B734-7BDE0E8380C7}" sibTransId="{A513069F-9B23-4AF2-8592-D4868F89D35A}"/>
    <dgm:cxn modelId="{CE4B2CD0-BDCD-41C4-BCA7-A26BDEFF1640}" type="presOf" srcId="{7C714E6D-455D-4242-A596-D8BEFF3BCDF1}" destId="{BD854003-EF6A-423D-9EDE-4AEE5B9E8349}" srcOrd="0" destOrd="0" presId="urn:microsoft.com/office/officeart/2005/8/layout/cycle1"/>
    <dgm:cxn modelId="{76E99DDA-FDC3-48DA-B5B2-91FE52D4F6B9}" srcId="{D2951272-45CE-4DD6-9D58-97EBD928F537}" destId="{FFB20FD1-71F5-45E3-AAF9-F7F5AF86E257}" srcOrd="0" destOrd="0" parTransId="{F04A3477-4CE6-4BA0-AD21-8258D934A404}" sibTransId="{11511A53-9C27-47F2-8D43-E170EBB7B1D8}"/>
    <dgm:cxn modelId="{AFA590F5-B0F1-485A-AF7D-B9E66C77E358}" type="presOf" srcId="{A513069F-9B23-4AF2-8592-D4868F89D35A}" destId="{26877BDC-0F22-4A5C-AAED-4F53FF26A643}" srcOrd="0" destOrd="0" presId="urn:microsoft.com/office/officeart/2005/8/layout/cycle1"/>
    <dgm:cxn modelId="{840A26E4-AC7E-4761-AC92-35014495732B}" type="presParOf" srcId="{E078C535-6A46-4C24-8B1C-9C2B66B1787A}" destId="{7D392BE9-342D-4BCF-9686-FFCA2FB3D725}" srcOrd="0" destOrd="0" presId="urn:microsoft.com/office/officeart/2005/8/layout/cycle1"/>
    <dgm:cxn modelId="{AAAFA529-885E-4A6E-AE73-4954BC561E14}" type="presParOf" srcId="{E078C535-6A46-4C24-8B1C-9C2B66B1787A}" destId="{2D0CACBC-020F-482D-8664-B6AB4A15E98E}" srcOrd="1" destOrd="0" presId="urn:microsoft.com/office/officeart/2005/8/layout/cycle1"/>
    <dgm:cxn modelId="{C15ED7C5-4202-49CE-A2EB-4992BFDB762B}" type="presParOf" srcId="{E078C535-6A46-4C24-8B1C-9C2B66B1787A}" destId="{3FDD6719-11F8-4DB7-A8B0-EB9CA60FAF5A}" srcOrd="2" destOrd="0" presId="urn:microsoft.com/office/officeart/2005/8/layout/cycle1"/>
    <dgm:cxn modelId="{65E7C54C-5D84-4CAB-B4C2-292D8E5FA18A}" type="presParOf" srcId="{E078C535-6A46-4C24-8B1C-9C2B66B1787A}" destId="{EED7B2D6-E600-4F34-ACFB-AE590657F7F8}" srcOrd="3" destOrd="0" presId="urn:microsoft.com/office/officeart/2005/8/layout/cycle1"/>
    <dgm:cxn modelId="{FE748D8E-7C77-4E63-85ED-DD2D7E56C0DC}" type="presParOf" srcId="{E078C535-6A46-4C24-8B1C-9C2B66B1787A}" destId="{BD854003-EF6A-423D-9EDE-4AEE5B9E8349}" srcOrd="4" destOrd="0" presId="urn:microsoft.com/office/officeart/2005/8/layout/cycle1"/>
    <dgm:cxn modelId="{EA5232F0-4236-449C-9DEC-AC8ECC2F206C}" type="presParOf" srcId="{E078C535-6A46-4C24-8B1C-9C2B66B1787A}" destId="{9EC37B9D-AC73-47ED-AC58-A5165251A58A}" srcOrd="5" destOrd="0" presId="urn:microsoft.com/office/officeart/2005/8/layout/cycle1"/>
    <dgm:cxn modelId="{6B9B93C4-0F1A-4178-8916-1B4D0FA6F7DC}" type="presParOf" srcId="{E078C535-6A46-4C24-8B1C-9C2B66B1787A}" destId="{E0A766F9-9151-4EDA-A83B-828008BF644A}" srcOrd="6" destOrd="0" presId="urn:microsoft.com/office/officeart/2005/8/layout/cycle1"/>
    <dgm:cxn modelId="{CDC04127-8FE1-45E8-AAC3-3A24B1174BCE}" type="presParOf" srcId="{E078C535-6A46-4C24-8B1C-9C2B66B1787A}" destId="{2FC38AA0-D3DC-4B48-B1C1-99B6D3FEB393}" srcOrd="7" destOrd="0" presId="urn:microsoft.com/office/officeart/2005/8/layout/cycle1"/>
    <dgm:cxn modelId="{69A0CF0B-AC4E-4E39-BE34-950E1636223E}" type="presParOf" srcId="{E078C535-6A46-4C24-8B1C-9C2B66B1787A}" destId="{26877BDC-0F22-4A5C-AAED-4F53FF26A643}" srcOrd="8" destOrd="0" presId="urn:microsoft.com/office/officeart/2005/8/layout/cycle1"/>
    <dgm:cxn modelId="{42CAF1A8-C435-4CC0-9187-C59FBB2DE208}" type="presParOf" srcId="{E078C535-6A46-4C24-8B1C-9C2B66B1787A}" destId="{0DC27A68-19B7-4547-936C-D32B227113BB}" srcOrd="9" destOrd="0" presId="urn:microsoft.com/office/officeart/2005/8/layout/cycle1"/>
    <dgm:cxn modelId="{C08B79A9-FE2C-49B0-B2DF-1534DE842E13}" type="presParOf" srcId="{E078C535-6A46-4C24-8B1C-9C2B66B1787A}" destId="{E62A8C18-7009-4C45-BE84-A97084094ED0}" srcOrd="10" destOrd="0" presId="urn:microsoft.com/office/officeart/2005/8/layout/cycle1"/>
    <dgm:cxn modelId="{C1EAF70E-2F2A-447E-97E4-3474592A41FD}" type="presParOf" srcId="{E078C535-6A46-4C24-8B1C-9C2B66B1787A}" destId="{31F644CF-385C-4041-BC1E-441CF41BCA74}" srcOrd="11" destOrd="0" presId="urn:microsoft.com/office/officeart/2005/8/layout/cycle1"/>
    <dgm:cxn modelId="{1B94D6FE-1787-4A64-BA79-198BF03BD0B9}" type="presParOf" srcId="{E078C535-6A46-4C24-8B1C-9C2B66B1787A}" destId="{E6A9CE63-5754-45AA-8AFD-C86A4F4FA910}" srcOrd="12" destOrd="0" presId="urn:microsoft.com/office/officeart/2005/8/layout/cycle1"/>
    <dgm:cxn modelId="{F8EF5A82-D7DD-4021-B1C7-C7526C7027E8}" type="presParOf" srcId="{E078C535-6A46-4C24-8B1C-9C2B66B1787A}" destId="{BAA02524-4C78-41AE-AB75-007E95498169}" srcOrd="13" destOrd="0" presId="urn:microsoft.com/office/officeart/2005/8/layout/cycle1"/>
    <dgm:cxn modelId="{9DAE4CC9-A057-4C15-B62D-F7455C20A531}" type="presParOf" srcId="{E078C535-6A46-4C24-8B1C-9C2B66B1787A}" destId="{A6CA0DCA-99D0-41CE-ADE8-9A5EB4257DCE}"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CACBC-020F-482D-8664-B6AB4A15E98E}">
      <dsp:nvSpPr>
        <dsp:cNvPr id="0" name=""/>
        <dsp:cNvSpPr/>
      </dsp:nvSpPr>
      <dsp:spPr>
        <a:xfrm>
          <a:off x="3993071" y="35525"/>
          <a:ext cx="1262353" cy="126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accent2"/>
              </a:solidFill>
              <a:latin typeface="DM Sans" pitchFamily="2" charset="77"/>
            </a:rPr>
            <a:t>1</a:t>
          </a:r>
          <a:br>
            <a:rPr lang="en-GB" sz="2100" kern="1200">
              <a:latin typeface="DM Sans" pitchFamily="2" charset="77"/>
            </a:rPr>
          </a:br>
          <a:r>
            <a:rPr lang="en-GB" sz="2100" kern="1200">
              <a:latin typeface="DM Sans" pitchFamily="2" charset="77"/>
            </a:rPr>
            <a:t>Identify Value</a:t>
          </a:r>
        </a:p>
      </dsp:txBody>
      <dsp:txXfrm>
        <a:off x="3993071" y="35525"/>
        <a:ext cx="1262353" cy="1262353"/>
      </dsp:txXfrm>
    </dsp:sp>
    <dsp:sp modelId="{3FDD6719-11F8-4DB7-A8B0-EB9CA60FAF5A}">
      <dsp:nvSpPr>
        <dsp:cNvPr id="0" name=""/>
        <dsp:cNvSpPr/>
      </dsp:nvSpPr>
      <dsp:spPr>
        <a:xfrm>
          <a:off x="1024684" y="-858"/>
          <a:ext cx="4731509" cy="4731509"/>
        </a:xfrm>
        <a:prstGeom prst="circularArrow">
          <a:avLst>
            <a:gd name="adj1" fmla="val 5203"/>
            <a:gd name="adj2" fmla="val 336087"/>
            <a:gd name="adj3" fmla="val 21292533"/>
            <a:gd name="adj4" fmla="val 19766860"/>
            <a:gd name="adj5" fmla="val 60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854003-EF6A-423D-9EDE-4AEE5B9E8349}">
      <dsp:nvSpPr>
        <dsp:cNvPr id="0" name=""/>
        <dsp:cNvSpPr/>
      </dsp:nvSpPr>
      <dsp:spPr>
        <a:xfrm>
          <a:off x="4434010" y="2382371"/>
          <a:ext cx="1905548" cy="126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accent3"/>
              </a:solidFill>
              <a:latin typeface="DM Sans" pitchFamily="2" charset="77"/>
            </a:rPr>
            <a:t>2</a:t>
          </a:r>
          <a:br>
            <a:rPr lang="en-GB" sz="2100" kern="1200">
              <a:latin typeface="DM Sans" pitchFamily="2" charset="77"/>
            </a:rPr>
          </a:br>
          <a:r>
            <a:rPr lang="en-GB" sz="2100" kern="1200">
              <a:latin typeface="DM Sans" pitchFamily="2" charset="77"/>
            </a:rPr>
            <a:t>Map the value stream</a:t>
          </a:r>
          <a:endParaRPr lang="en-GB" sz="2100" kern="1200"/>
        </a:p>
      </dsp:txBody>
      <dsp:txXfrm>
        <a:off x="4434010" y="2382371"/>
        <a:ext cx="1905548" cy="1262353"/>
      </dsp:txXfrm>
    </dsp:sp>
    <dsp:sp modelId="{9EC37B9D-AC73-47ED-AC58-A5165251A58A}">
      <dsp:nvSpPr>
        <dsp:cNvPr id="0" name=""/>
        <dsp:cNvSpPr/>
      </dsp:nvSpPr>
      <dsp:spPr>
        <a:xfrm>
          <a:off x="1024684" y="-858"/>
          <a:ext cx="4731509" cy="4731509"/>
        </a:xfrm>
        <a:prstGeom prst="circularArrow">
          <a:avLst>
            <a:gd name="adj1" fmla="val 5203"/>
            <a:gd name="adj2" fmla="val 336087"/>
            <a:gd name="adj3" fmla="val 4013963"/>
            <a:gd name="adj4" fmla="val 2254107"/>
            <a:gd name="adj5" fmla="val 60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38AA0-D3DC-4B48-B1C1-99B6D3FEB393}">
      <dsp:nvSpPr>
        <dsp:cNvPr id="0" name=""/>
        <dsp:cNvSpPr/>
      </dsp:nvSpPr>
      <dsp:spPr>
        <a:xfrm>
          <a:off x="2759261" y="3832801"/>
          <a:ext cx="1262353" cy="126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accent4"/>
              </a:solidFill>
              <a:latin typeface="DM Sans" pitchFamily="2" charset="77"/>
            </a:rPr>
            <a:t>3</a:t>
          </a:r>
          <a:br>
            <a:rPr lang="en-GB" sz="2000" kern="1200">
              <a:latin typeface="DM Sans" pitchFamily="2" charset="77"/>
            </a:rPr>
          </a:br>
          <a:r>
            <a:rPr lang="en-GB" sz="2000" kern="1200">
              <a:latin typeface="DM Sans" pitchFamily="2" charset="77"/>
            </a:rPr>
            <a:t>Create</a:t>
          </a:r>
          <a:br>
            <a:rPr lang="en-GB" sz="2000" kern="1200">
              <a:latin typeface="DM Sans" pitchFamily="2" charset="77"/>
            </a:rPr>
          </a:br>
          <a:r>
            <a:rPr lang="en-GB" sz="2000" kern="1200">
              <a:latin typeface="DM Sans" pitchFamily="2" charset="77"/>
            </a:rPr>
            <a:t>flow</a:t>
          </a:r>
          <a:endParaRPr lang="en-GB" sz="2000" kern="1200"/>
        </a:p>
      </dsp:txBody>
      <dsp:txXfrm>
        <a:off x="2759261" y="3832801"/>
        <a:ext cx="1262353" cy="1262353"/>
      </dsp:txXfrm>
    </dsp:sp>
    <dsp:sp modelId="{26877BDC-0F22-4A5C-AAED-4F53FF26A643}">
      <dsp:nvSpPr>
        <dsp:cNvPr id="0" name=""/>
        <dsp:cNvSpPr/>
      </dsp:nvSpPr>
      <dsp:spPr>
        <a:xfrm>
          <a:off x="1024684" y="-858"/>
          <a:ext cx="4731509" cy="4731509"/>
        </a:xfrm>
        <a:prstGeom prst="circularArrow">
          <a:avLst>
            <a:gd name="adj1" fmla="val 5203"/>
            <a:gd name="adj2" fmla="val 336087"/>
            <a:gd name="adj3" fmla="val 8209806"/>
            <a:gd name="adj4" fmla="val 6449950"/>
            <a:gd name="adj5" fmla="val 60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2A8C18-7009-4C45-BE84-A97084094ED0}">
      <dsp:nvSpPr>
        <dsp:cNvPr id="0" name=""/>
        <dsp:cNvSpPr/>
      </dsp:nvSpPr>
      <dsp:spPr>
        <a:xfrm>
          <a:off x="762915" y="2382371"/>
          <a:ext cx="1262353" cy="126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accent5"/>
              </a:solidFill>
              <a:latin typeface="DM Sans" pitchFamily="2" charset="77"/>
            </a:rPr>
            <a:t>4</a:t>
          </a:r>
          <a:br>
            <a:rPr lang="en-GB" sz="2000" kern="1200">
              <a:latin typeface="DM Sans" pitchFamily="2" charset="77"/>
            </a:rPr>
          </a:br>
          <a:r>
            <a:rPr lang="en-GB" sz="2000" kern="1200">
              <a:latin typeface="DM Sans" pitchFamily="2" charset="77"/>
            </a:rPr>
            <a:t>Establish pull</a:t>
          </a:r>
          <a:endParaRPr lang="en-GB" sz="2000" kern="1200"/>
        </a:p>
      </dsp:txBody>
      <dsp:txXfrm>
        <a:off x="762915" y="2382371"/>
        <a:ext cx="1262353" cy="1262353"/>
      </dsp:txXfrm>
    </dsp:sp>
    <dsp:sp modelId="{31F644CF-385C-4041-BC1E-441CF41BCA74}">
      <dsp:nvSpPr>
        <dsp:cNvPr id="0" name=""/>
        <dsp:cNvSpPr/>
      </dsp:nvSpPr>
      <dsp:spPr>
        <a:xfrm>
          <a:off x="1024684" y="-858"/>
          <a:ext cx="4731509" cy="4731509"/>
        </a:xfrm>
        <a:prstGeom prst="circularArrow">
          <a:avLst>
            <a:gd name="adj1" fmla="val 5203"/>
            <a:gd name="adj2" fmla="val 336087"/>
            <a:gd name="adj3" fmla="val 12297053"/>
            <a:gd name="adj4" fmla="val 10771380"/>
            <a:gd name="adj5" fmla="val 60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02524-4C78-41AE-AB75-007E95498169}">
      <dsp:nvSpPr>
        <dsp:cNvPr id="0" name=""/>
        <dsp:cNvSpPr/>
      </dsp:nvSpPr>
      <dsp:spPr>
        <a:xfrm>
          <a:off x="1432921" y="35525"/>
          <a:ext cx="1447415" cy="1262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a:solidFill>
                <a:schemeClr val="accent6"/>
              </a:solidFill>
              <a:latin typeface="DM Sans" pitchFamily="2" charset="77"/>
            </a:rPr>
            <a:t>5</a:t>
          </a:r>
          <a:br>
            <a:rPr lang="en-GB" sz="2000" kern="1200">
              <a:latin typeface="DM Sans" pitchFamily="2" charset="77"/>
            </a:rPr>
          </a:br>
          <a:r>
            <a:rPr lang="en-GB" sz="2000" kern="1200">
              <a:latin typeface="DM Sans" pitchFamily="2" charset="77"/>
            </a:rPr>
            <a:t>Seek perfection</a:t>
          </a:r>
          <a:endParaRPr lang="en-GB" sz="2000" kern="1200"/>
        </a:p>
      </dsp:txBody>
      <dsp:txXfrm>
        <a:off x="1432921" y="35525"/>
        <a:ext cx="1447415" cy="1262353"/>
      </dsp:txXfrm>
    </dsp:sp>
    <dsp:sp modelId="{A6CA0DCA-99D0-41CE-ADE8-9A5EB4257DCE}">
      <dsp:nvSpPr>
        <dsp:cNvPr id="0" name=""/>
        <dsp:cNvSpPr/>
      </dsp:nvSpPr>
      <dsp:spPr>
        <a:xfrm>
          <a:off x="1024684" y="-858"/>
          <a:ext cx="4731509" cy="4731509"/>
        </a:xfrm>
        <a:prstGeom prst="circularArrow">
          <a:avLst>
            <a:gd name="adj1" fmla="val 5203"/>
            <a:gd name="adj2" fmla="val 336087"/>
            <a:gd name="adj3" fmla="val 16864954"/>
            <a:gd name="adj4" fmla="val 15356137"/>
            <a:gd name="adj5" fmla="val 60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DM Sans" pitchFamily="2" charset="77"/>
              </a:defRPr>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DM Sans" pitchFamily="2" charset="77"/>
              </a:defRPr>
            </a:lvl1pPr>
          </a:lstStyle>
          <a:p>
            <a:fld id="{391B812C-AEBF-F441-B5E1-8EF31E86D571}" type="datetimeFigureOut">
              <a:rPr lang="en-US"/>
              <a:pPr/>
              <a:t>9/27/23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DM Sans"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DM Sans" pitchFamily="2" charset="77"/>
              </a:defRPr>
            </a:lvl1pPr>
          </a:lstStyle>
          <a:p>
            <a:fld id="{065E61C6-C2E9-8C4B-A7F2-C0544F7348CB}" type="slidenum">
              <a:rPr lang="en-GB"/>
              <a:pPr/>
              <a:t>‹#›</a:t>
            </a:fld>
            <a:endParaRPr lang="en-GB"/>
          </a:p>
        </p:txBody>
      </p:sp>
    </p:spTree>
    <p:extLst>
      <p:ext uri="{BB962C8B-B14F-4D97-AF65-F5344CB8AC3E}">
        <p14:creationId xmlns:p14="http://schemas.microsoft.com/office/powerpoint/2010/main" val="170846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M Sans" pitchFamily="2" charset="77"/>
        <a:ea typeface="+mn-ea"/>
        <a:cs typeface="+mn-cs"/>
      </a:defRPr>
    </a:lvl1pPr>
    <a:lvl2pPr marL="457200" algn="l" defTabSz="914400" rtl="0" eaLnBrk="1" latinLnBrk="0" hangingPunct="1">
      <a:defRPr sz="1200" b="0" i="0" kern="1200">
        <a:solidFill>
          <a:schemeClr val="tx1"/>
        </a:solidFill>
        <a:latin typeface="DM Sans" pitchFamily="2" charset="77"/>
        <a:ea typeface="+mn-ea"/>
        <a:cs typeface="+mn-cs"/>
      </a:defRPr>
    </a:lvl2pPr>
    <a:lvl3pPr marL="914400" algn="l" defTabSz="914400" rtl="0" eaLnBrk="1" latinLnBrk="0" hangingPunct="1">
      <a:defRPr sz="1200" b="0" i="0" kern="1200">
        <a:solidFill>
          <a:schemeClr val="tx1"/>
        </a:solidFill>
        <a:latin typeface="DM Sans" pitchFamily="2" charset="77"/>
        <a:ea typeface="+mn-ea"/>
        <a:cs typeface="+mn-cs"/>
      </a:defRPr>
    </a:lvl3pPr>
    <a:lvl4pPr marL="1371600" algn="l" defTabSz="914400" rtl="0" eaLnBrk="1" latinLnBrk="0" hangingPunct="1">
      <a:defRPr sz="1200" b="0" i="0" kern="1200">
        <a:solidFill>
          <a:schemeClr val="tx1"/>
        </a:solidFill>
        <a:latin typeface="DM Sans" pitchFamily="2" charset="77"/>
        <a:ea typeface="+mn-ea"/>
        <a:cs typeface="+mn-cs"/>
      </a:defRPr>
    </a:lvl4pPr>
    <a:lvl5pPr marL="1828800" algn="l" defTabSz="914400" rtl="0" eaLnBrk="1" latinLnBrk="0" hangingPunct="1">
      <a:defRPr sz="1200" b="0" i="0" kern="1200">
        <a:solidFill>
          <a:schemeClr val="tx1"/>
        </a:solidFill>
        <a:latin typeface="DM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coachingwithnlp.co/nlp-practitioner-training/"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bmj.com/content/368/bmj.m865"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0</a:t>
            </a:fld>
            <a:endParaRPr lang="en-GB"/>
          </a:p>
        </p:txBody>
      </p:sp>
    </p:spTree>
    <p:extLst>
      <p:ext uri="{BB962C8B-B14F-4D97-AF65-F5344CB8AC3E}">
        <p14:creationId xmlns:p14="http://schemas.microsoft.com/office/powerpoint/2010/main" val="374248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9</a:t>
            </a:fld>
            <a:endParaRPr lang="en-GB"/>
          </a:p>
        </p:txBody>
      </p:sp>
    </p:spTree>
    <p:extLst>
      <p:ext uri="{BB962C8B-B14F-4D97-AF65-F5344CB8AC3E}">
        <p14:creationId xmlns:p14="http://schemas.microsoft.com/office/powerpoint/2010/main" val="336884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cs typeface="Calibri"/>
              </a:rPr>
              <a:t>These outcomes reflect the learning for delegates throughout the entire programme – inside and outside the classroom. We will break them down (highlighted) for each session to identify the key focus of learning for that session. </a:t>
            </a:r>
          </a:p>
          <a:p>
            <a:endParaRPr lang="en-US" dirty="0">
              <a:solidFill>
                <a:schemeClr val="tx1"/>
              </a:solidFill>
              <a:cs typeface="Calibri"/>
            </a:endParaRPr>
          </a:p>
          <a:p>
            <a:r>
              <a:rPr lang="en-US" dirty="0">
                <a:solidFill>
                  <a:schemeClr val="tx1"/>
                </a:solidFill>
                <a:cs typeface="Calibri"/>
              </a:rPr>
              <a:t>There are also outcomes for each session – shown in the later slides.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smtClean="0"/>
              <a:pPr/>
              <a:t>10</a:t>
            </a:fld>
            <a:endParaRPr lang="en-GB"/>
          </a:p>
        </p:txBody>
      </p:sp>
    </p:spTree>
    <p:extLst>
      <p:ext uri="{BB962C8B-B14F-4D97-AF65-F5344CB8AC3E}">
        <p14:creationId xmlns:p14="http://schemas.microsoft.com/office/powerpoint/2010/main" val="602147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The original design group used Mural as an online tool for collaboration to support virtual delivery. You should decide which tool to use (if virtual) and prepopulate templates for each sessions. See the Trainer Guide for more detail on activities. </a:t>
            </a:r>
          </a:p>
          <a:p>
            <a:endParaRPr lang="en-GB" b="1" i="0" dirty="0"/>
          </a:p>
          <a:p>
            <a:r>
              <a:rPr lang="en-GB" b="1" i="0" dirty="0"/>
              <a:t>Example tools include Mural, MIRO, </a:t>
            </a:r>
            <a:r>
              <a:rPr lang="en-GB" b="1" i="0" dirty="0" err="1"/>
              <a:t>Jamboard</a:t>
            </a:r>
            <a:endParaRPr lang="en-GB" b="1" i="0" dirty="0"/>
          </a:p>
          <a:p>
            <a:endParaRPr lang="en-GB" b="1" i="0" dirty="0"/>
          </a:p>
          <a:p>
            <a:r>
              <a:rPr lang="en-GB" b="1" i="0" dirty="0"/>
              <a:t>Demo the online tool you will be using (if virtual)</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11</a:t>
            </a:fld>
            <a:endParaRPr lang="en-GB"/>
          </a:p>
        </p:txBody>
      </p:sp>
    </p:spTree>
    <p:extLst>
      <p:ext uri="{BB962C8B-B14F-4D97-AF65-F5344CB8AC3E}">
        <p14:creationId xmlns:p14="http://schemas.microsoft.com/office/powerpoint/2010/main" val="3654005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 sz="1200" b="1" dirty="0"/>
              <a:t>See activity 1.1 in </a:t>
            </a:r>
            <a:r>
              <a:rPr lang="en-GB" sz="1200" b="1" dirty="0"/>
              <a:t>Trainer Guide</a:t>
            </a:r>
            <a:r>
              <a:rPr lang="en" sz="1200" b="1" dirty="0"/>
              <a:t> for information</a:t>
            </a:r>
            <a:endParaRPr lang="en-GB" dirty="0">
              <a:solidFill>
                <a:srgbClr val="FFFFFF"/>
              </a:solidFill>
              <a:cs typeface="Calibri"/>
            </a:endParaRPr>
          </a:p>
          <a:p>
            <a:endParaRPr lang="en-GB" dirty="0">
              <a:solidFill>
                <a:srgbClr val="000000"/>
              </a:solidFill>
              <a:cs typeface="Calibri"/>
            </a:endParaRPr>
          </a:p>
          <a:p>
            <a:r>
              <a:rPr lang="en-US" b="1" dirty="0"/>
              <a:t>60 mins</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12</a:t>
            </a:fld>
            <a:endParaRPr lang="en-GB"/>
          </a:p>
        </p:txBody>
      </p:sp>
    </p:spTree>
    <p:extLst>
      <p:ext uri="{BB962C8B-B14F-4D97-AF65-F5344CB8AC3E}">
        <p14:creationId xmlns:p14="http://schemas.microsoft.com/office/powerpoint/2010/main" val="1675372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15 minutes.</a:t>
            </a:r>
          </a:p>
        </p:txBody>
      </p:sp>
      <p:sp>
        <p:nvSpPr>
          <p:cNvPr id="4" name="Slide Number Placeholder 3"/>
          <p:cNvSpPr>
            <a:spLocks noGrp="1"/>
          </p:cNvSpPr>
          <p:nvPr>
            <p:ph type="sldNum" sz="quarter" idx="5"/>
          </p:nvPr>
        </p:nvSpPr>
        <p:spPr/>
        <p:txBody>
          <a:bodyPr/>
          <a:lstStyle/>
          <a:p>
            <a:fld id="{065E61C6-C2E9-8C4B-A7F2-C0544F7348CB}" type="slidenum">
              <a:rPr lang="en-GB" smtClean="0"/>
              <a:pPr/>
              <a:t>13</a:t>
            </a:fld>
            <a:endParaRPr lang="en-GB"/>
          </a:p>
        </p:txBody>
      </p:sp>
    </p:spTree>
    <p:extLst>
      <p:ext uri="{BB962C8B-B14F-4D97-AF65-F5344CB8AC3E}">
        <p14:creationId xmlns:p14="http://schemas.microsoft.com/office/powerpoint/2010/main" val="3950977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Explain that this is the first of four modules of the programme.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14</a:t>
            </a:fld>
            <a:endParaRPr lang="en-GB"/>
          </a:p>
        </p:txBody>
      </p:sp>
    </p:spTree>
    <p:extLst>
      <p:ext uri="{BB962C8B-B14F-4D97-AF65-F5344CB8AC3E}">
        <p14:creationId xmlns:p14="http://schemas.microsoft.com/office/powerpoint/2010/main" val="3788163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on coaching and the foundations of improvement.</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15</a:t>
            </a:fld>
            <a:endParaRPr lang="en-GB"/>
          </a:p>
        </p:txBody>
      </p:sp>
    </p:spTree>
    <p:extLst>
      <p:ext uri="{BB962C8B-B14F-4D97-AF65-F5344CB8AC3E}">
        <p14:creationId xmlns:p14="http://schemas.microsoft.com/office/powerpoint/2010/main" val="3942386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16</a:t>
            </a:fld>
            <a:endParaRPr lang="en-GB"/>
          </a:p>
        </p:txBody>
      </p:sp>
    </p:spTree>
    <p:extLst>
      <p:ext uri="{BB962C8B-B14F-4D97-AF65-F5344CB8AC3E}">
        <p14:creationId xmlns:p14="http://schemas.microsoft.com/office/powerpoint/2010/main" val="1658671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simpler definition.</a:t>
            </a:r>
          </a:p>
          <a:p>
            <a:endParaRPr lang="en-GB" dirty="0"/>
          </a:p>
          <a:p>
            <a:r>
              <a:rPr lang="en-GB" b="1" dirty="0"/>
              <a:t>Ask the participants for their thoughts on this definition.</a:t>
            </a:r>
          </a:p>
          <a:p>
            <a:pPr marL="171450" indent="-171450">
              <a:buFontTx/>
              <a:buChar char="-"/>
            </a:pPr>
            <a:r>
              <a:rPr lang="en-GB" b="1" dirty="0"/>
              <a:t>Do they agree?</a:t>
            </a:r>
          </a:p>
          <a:p>
            <a:pPr marL="171450" indent="-171450">
              <a:buFontTx/>
              <a:buChar char="-"/>
            </a:pPr>
            <a:r>
              <a:rPr lang="en-GB" b="1" dirty="0"/>
              <a:t>What words stand out to them? E.g. systematic etc. </a:t>
            </a:r>
          </a:p>
          <a:p>
            <a:endParaRPr lang="en-US" dirty="0"/>
          </a:p>
          <a:p>
            <a:r>
              <a:rPr lang="en-US" i="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DM Sans" pitchFamily="2" charset="77"/>
              </a:rPr>
              <a:t>The Health Foundation (2021). Quality improvement made simple. https://</a:t>
            </a:r>
            <a:r>
              <a:rPr lang="en-GB" sz="1200" dirty="0" err="1">
                <a:latin typeface="DM Sans" pitchFamily="2" charset="77"/>
              </a:rPr>
              <a:t>www.health.org.uk</a:t>
            </a:r>
            <a:r>
              <a:rPr lang="en-GB" sz="1200" dirty="0">
                <a:latin typeface="DM Sans" pitchFamily="2" charset="77"/>
              </a:rPr>
              <a:t>/publications/quality-improvement-made-simple</a:t>
            </a:r>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17</a:t>
            </a:fld>
            <a:endParaRPr lang="en-GB"/>
          </a:p>
        </p:txBody>
      </p:sp>
    </p:spTree>
    <p:extLst>
      <p:ext uri="{BB962C8B-B14F-4D97-AF65-F5344CB8AC3E}">
        <p14:creationId xmlns:p14="http://schemas.microsoft.com/office/powerpoint/2010/main" val="2747260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dirty="0">
                <a:solidFill>
                  <a:schemeClr val="dk1"/>
                </a:solidFill>
              </a:rPr>
              <a:t>Many people confuse improving quality and quality improvement. We often hear people say “We have been improving quality for years so how is this any different to what I already know?”. We find it helps to explain the difference.</a:t>
            </a:r>
          </a:p>
          <a:p>
            <a:pPr>
              <a:lnSpc>
                <a:spcPct val="115000"/>
              </a:lnSpc>
            </a:pPr>
            <a:endParaRPr lang="en-GB" b="0" dirty="0">
              <a:solidFill>
                <a:schemeClr val="dk1"/>
              </a:solidFill>
            </a:endParaRPr>
          </a:p>
          <a:p>
            <a:pPr>
              <a:lnSpc>
                <a:spcPct val="115000"/>
              </a:lnSpc>
            </a:pPr>
            <a:r>
              <a:rPr lang="en-GB" b="0" dirty="0">
                <a:solidFill>
                  <a:schemeClr val="dk1"/>
                </a:solidFill>
              </a:rPr>
              <a:t>Improving quality doesn’t equal quality improvement…</a:t>
            </a:r>
          </a:p>
          <a:p>
            <a:pPr>
              <a:lnSpc>
                <a:spcPct val="115000"/>
              </a:lnSpc>
            </a:pPr>
            <a:endParaRPr lang="en-GB" dirty="0">
              <a:solidFill>
                <a:schemeClr val="dk1"/>
              </a:solidFill>
            </a:endParaRPr>
          </a:p>
          <a:p>
            <a:pPr>
              <a:lnSpc>
                <a:spcPct val="115000"/>
              </a:lnSpc>
              <a:buClr>
                <a:schemeClr val="dk1"/>
              </a:buClr>
              <a:buSzPts val="1100"/>
            </a:pPr>
            <a:r>
              <a:rPr lang="en-GB" dirty="0">
                <a:solidFill>
                  <a:schemeClr val="dk1"/>
                </a:solidFill>
              </a:rPr>
              <a:t>A key difference is that quality improvement (QI) is a systematic approach that uses specific techniques to make improvements. The emphasis is on supporting frontline workers and patients in the process of identifying, developing and testing ideas for improving. </a:t>
            </a:r>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18</a:t>
            </a:fld>
            <a:endParaRPr lang="en-GB"/>
          </a:p>
        </p:txBody>
      </p:sp>
    </p:spTree>
    <p:extLst>
      <p:ext uri="{BB962C8B-B14F-4D97-AF65-F5344CB8AC3E}">
        <p14:creationId xmlns:p14="http://schemas.microsoft.com/office/powerpoint/2010/main" val="604243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1</a:t>
            </a:fld>
            <a:endParaRPr lang="en-GB"/>
          </a:p>
        </p:txBody>
      </p:sp>
    </p:spTree>
    <p:extLst>
      <p:ext uri="{BB962C8B-B14F-4D97-AF65-F5344CB8AC3E}">
        <p14:creationId xmlns:p14="http://schemas.microsoft.com/office/powerpoint/2010/main" val="4260387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9896" algn="just"/>
            <a:r>
              <a:rPr lang="en-GB" sz="1200" dirty="0">
                <a:solidFill>
                  <a:srgbClr val="000000"/>
                </a:solidFill>
                <a:latin typeface="DM Sans" pitchFamily="2" charset="77"/>
              </a:rPr>
              <a:t>We propose six key principles that together make QI distinct from other improvement approaches, as shown on the slide. As a Quality Coach you will become a go-to person for QI support and advice. This often involves determining when QI is appropriate, or when a different approach would be better. </a:t>
            </a:r>
            <a:endParaRPr lang="en-GB" sz="1800" dirty="0"/>
          </a:p>
          <a:p>
            <a:endParaRPr lang="en-GB" sz="1200" dirty="0">
              <a:solidFill>
                <a:srgbClr val="000000"/>
              </a:solidFill>
              <a:latin typeface="DM Sans" pitchFamily="2" charset="77"/>
            </a:endParaRPr>
          </a:p>
          <a:p>
            <a:pPr marR="19896" algn="just" fontAlgn="base">
              <a:buFont typeface="+mj-lt"/>
              <a:buAutoNum type="arabicPeriod"/>
            </a:pPr>
            <a:r>
              <a:rPr lang="en-GB" sz="1200" dirty="0">
                <a:solidFill>
                  <a:srgbClr val="000000"/>
                </a:solidFill>
                <a:latin typeface="DM Sans" pitchFamily="2" charset="77"/>
              </a:rPr>
              <a:t> Grounded in construction of experience (conceptualistic) </a:t>
            </a:r>
          </a:p>
          <a:p>
            <a:pPr marL="477500" marR="19896" algn="just"/>
            <a:r>
              <a:rPr lang="en-GB" sz="1200" dirty="0">
                <a:solidFill>
                  <a:srgbClr val="000000"/>
                </a:solidFill>
                <a:latin typeface="DM Sans" pitchFamily="2" charset="77"/>
              </a:rPr>
              <a:t>This principle states that an individual’s observations are informed primarily by their past experiences. Improvers use experience to theorise what they might do to address the problem at hand. </a:t>
            </a:r>
            <a:endParaRPr lang="en-GB" b="0" dirty="0">
              <a:effectLst/>
            </a:endParaRPr>
          </a:p>
          <a:p>
            <a:pPr marR="19896" algn="just" fontAlgn="base">
              <a:buFont typeface="+mj-lt"/>
              <a:buAutoNum type="arabicPeriod" startAt="2"/>
            </a:pPr>
            <a:r>
              <a:rPr lang="en-GB" sz="1200" dirty="0">
                <a:solidFill>
                  <a:srgbClr val="000000"/>
                </a:solidFill>
                <a:latin typeface="DM Sans" pitchFamily="2" charset="77"/>
              </a:rPr>
              <a:t> Driven by frontline staff and by patients</a:t>
            </a:r>
          </a:p>
          <a:p>
            <a:pPr marL="477500" marR="19896" algn="just"/>
            <a:r>
              <a:rPr lang="en-GB" sz="1200" dirty="0">
                <a:solidFill>
                  <a:srgbClr val="000000"/>
                </a:solidFill>
                <a:latin typeface="DM Sans" pitchFamily="2" charset="77"/>
              </a:rPr>
              <a:t>Those at the ‘sharp end’ of care – frontline staff and patients – are the most experienced in the daily experience of healthcare. They know what works, what doesn’t, and the problems within their service.</a:t>
            </a:r>
            <a:endParaRPr lang="en-GB" b="0" dirty="0">
              <a:effectLst/>
            </a:endParaRPr>
          </a:p>
          <a:p>
            <a:pPr marR="19896" algn="just" fontAlgn="base">
              <a:buFont typeface="+mj-lt"/>
              <a:buAutoNum type="arabicPeriod" startAt="3"/>
            </a:pPr>
            <a:r>
              <a:rPr lang="en-GB" sz="1200" dirty="0">
                <a:solidFill>
                  <a:srgbClr val="000000"/>
                </a:solidFill>
                <a:latin typeface="DM Sans" pitchFamily="2" charset="77"/>
              </a:rPr>
              <a:t> Focus on learning</a:t>
            </a:r>
          </a:p>
          <a:p>
            <a:pPr marL="477500" marR="19896" algn="just"/>
            <a:r>
              <a:rPr lang="en-GB" sz="1200" dirty="0">
                <a:solidFill>
                  <a:srgbClr val="000000"/>
                </a:solidFill>
                <a:latin typeface="DM Sans" pitchFamily="2" charset="77"/>
              </a:rPr>
              <a:t>A key part of improvement is learning. You need to be adaptable and flexible (and a bit resilient), in order to learn what works and what doesn’t. By learning, you can rapidly refine something before you spread it and scale up. </a:t>
            </a:r>
            <a:endParaRPr lang="en-GB" b="0" dirty="0">
              <a:effectLst/>
            </a:endParaRPr>
          </a:p>
          <a:p>
            <a:pPr marR="19896" algn="just" fontAlgn="base">
              <a:buFont typeface="+mj-lt"/>
              <a:buAutoNum type="arabicPeriod" startAt="4"/>
            </a:pPr>
            <a:r>
              <a:rPr lang="en-GB" sz="1200" dirty="0">
                <a:solidFill>
                  <a:srgbClr val="000000"/>
                </a:solidFill>
                <a:latin typeface="DM Sans" pitchFamily="2" charset="77"/>
              </a:rPr>
              <a:t> Testing a theory (pragmatic)</a:t>
            </a:r>
          </a:p>
          <a:p>
            <a:pPr marL="477500" marR="19896" algn="just"/>
            <a:r>
              <a:rPr lang="en-GB" sz="1200" dirty="0">
                <a:solidFill>
                  <a:srgbClr val="000000"/>
                </a:solidFill>
                <a:latin typeface="DM Sans" pitchFamily="2" charset="77"/>
              </a:rPr>
              <a:t>As mentioned in the first principle, improvers use their experience to deduce what might work. They use the information available to them (mostly from experience) to make a hypothesis and prediction. From this, they take action, testing the theory to see what works in practice. We always begin therefore with a hypothesis that we need to test, rather than a change to be implemented.</a:t>
            </a:r>
            <a:endParaRPr lang="en-GB" b="0" dirty="0">
              <a:effectLst/>
            </a:endParaRPr>
          </a:p>
          <a:p>
            <a:pPr marR="19896" algn="just" fontAlgn="base">
              <a:buFont typeface="+mj-lt"/>
              <a:buAutoNum type="arabicPeriod" startAt="5"/>
            </a:pPr>
            <a:r>
              <a:rPr lang="en-GB" sz="1200" dirty="0">
                <a:solidFill>
                  <a:srgbClr val="000000"/>
                </a:solidFill>
                <a:latin typeface="DM Sans" pitchFamily="2" charset="77"/>
              </a:rPr>
              <a:t> Systematic, iterative approach</a:t>
            </a:r>
          </a:p>
          <a:p>
            <a:pPr marL="477500" marR="19896" algn="just"/>
            <a:r>
              <a:rPr lang="en-GB" sz="1200" dirty="0">
                <a:solidFill>
                  <a:srgbClr val="000000"/>
                </a:solidFill>
                <a:latin typeface="DM Sans" pitchFamily="2" charset="77"/>
              </a:rPr>
              <a:t>We use a systematic approach to testing our hypothesis. In QI this involves an iterative approach, testing change on a small-scale, to determine what works and what doesn’t. Changes are only implemented at scale when proven to be effective. It’s important to remember that the local context/setting has a significant impact on the success of QI. Just because one idea works somewhere else, doesn’t mean success is guaranteed everywhere. We often need to adapt things.</a:t>
            </a:r>
            <a:endParaRPr lang="en-GB" b="0" dirty="0">
              <a:effectLst/>
            </a:endParaRPr>
          </a:p>
          <a:p>
            <a:pPr marR="19896" algn="just" fontAlgn="base">
              <a:buFont typeface="+mj-lt"/>
              <a:buAutoNum type="arabicPeriod" startAt="6"/>
            </a:pPr>
            <a:r>
              <a:rPr lang="en-GB" sz="1200" dirty="0">
                <a:solidFill>
                  <a:srgbClr val="000000"/>
                </a:solidFill>
                <a:latin typeface="DM Sans" pitchFamily="2" charset="77"/>
              </a:rPr>
              <a:t> Data-driven</a:t>
            </a:r>
          </a:p>
          <a:p>
            <a:pPr marL="477500" marR="19896" algn="just"/>
            <a:r>
              <a:rPr lang="en-GB" sz="1200" dirty="0">
                <a:solidFill>
                  <a:srgbClr val="000000"/>
                </a:solidFill>
                <a:latin typeface="DM Sans" pitchFamily="2" charset="77"/>
              </a:rPr>
              <a:t>Data is king in QI. We use measurement, information and feedback to help us understand the effects of our change(s). Is our hypothesis correct? Without this, we’re making guesses, assumptions and working blindly. </a:t>
            </a:r>
            <a:r>
              <a:rPr lang="en-GB" sz="1200" u="none" strike="noStrike" dirty="0">
                <a:solidFill>
                  <a:srgbClr val="000000"/>
                </a:solidFill>
                <a:effectLst/>
                <a:latin typeface="DM Sans" pitchFamily="2" charset="77"/>
              </a:rPr>
              <a:t>Tools like Statistical Process Control (SPC)</a:t>
            </a:r>
            <a:r>
              <a:rPr lang="en-GB" sz="1200" dirty="0">
                <a:solidFill>
                  <a:srgbClr val="000000"/>
                </a:solidFill>
                <a:latin typeface="DM Sans" pitchFamily="2" charset="77"/>
              </a:rPr>
              <a:t> help us determine if the impact of our work is statistically significant.</a:t>
            </a:r>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t>19</a:t>
            </a:fld>
            <a:endParaRPr lang="en-GB"/>
          </a:p>
        </p:txBody>
      </p:sp>
    </p:spTree>
    <p:extLst>
      <p:ext uri="{BB962C8B-B14F-4D97-AF65-F5344CB8AC3E}">
        <p14:creationId xmlns:p14="http://schemas.microsoft.com/office/powerpoint/2010/main" val="2988636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GB" sz="1200" dirty="0">
                <a:solidFill>
                  <a:srgbClr val="000000"/>
                </a:solidFill>
                <a:latin typeface="DM Sans" pitchFamily="2" charset="77"/>
                <a:sym typeface="Montserrat"/>
              </a:rPr>
              <a:t>Quality improvement is best placed for problems or opportunities that do not have a defined solution. </a:t>
            </a:r>
          </a:p>
          <a:p>
            <a:pPr marL="0" lvl="0" indent="0">
              <a:spcBef>
                <a:spcPts val="0"/>
              </a:spcBef>
              <a:spcAft>
                <a:spcPts val="0"/>
              </a:spcAft>
              <a:buNone/>
            </a:pPr>
            <a:endParaRPr lang="en-GB" sz="1200" dirty="0">
              <a:solidFill>
                <a:srgbClr val="000000"/>
              </a:solidFill>
              <a:latin typeface="DM Sans" pitchFamily="2" charset="77"/>
              <a:sym typeface="Montserrat"/>
            </a:endParaRPr>
          </a:p>
          <a:p>
            <a:pPr marL="0" lvl="0" indent="0">
              <a:spcBef>
                <a:spcPts val="0"/>
              </a:spcBef>
              <a:spcAft>
                <a:spcPts val="0"/>
              </a:spcAft>
              <a:buNone/>
            </a:pPr>
            <a:r>
              <a:rPr lang="en-GB" sz="1200" dirty="0">
                <a:solidFill>
                  <a:srgbClr val="000000"/>
                </a:solidFill>
                <a:latin typeface="DM Sans" pitchFamily="2" charset="77"/>
                <a:sym typeface="Montserrat"/>
              </a:rPr>
              <a:t>QI is about testing – sometimes resulting in failure. It’s important to be resilient when doing QI. Failure is healthy and helps you learn what needs to be done, and informs future improvement work. </a:t>
            </a:r>
          </a:p>
          <a:p>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20</a:t>
            </a:fld>
            <a:endParaRPr lang="en-GB"/>
          </a:p>
        </p:txBody>
      </p:sp>
    </p:spTree>
    <p:extLst>
      <p:ext uri="{BB962C8B-B14F-4D97-AF65-F5344CB8AC3E}">
        <p14:creationId xmlns:p14="http://schemas.microsoft.com/office/powerpoint/2010/main" val="3717415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500">
              <a:defRPr/>
            </a:pPr>
            <a:r>
              <a:rPr lang="en" sz="1200" dirty="0">
                <a:solidFill>
                  <a:srgbClr val="666666"/>
                </a:solidFill>
                <a:latin typeface="DM Sans" pitchFamily="2" charset="77"/>
                <a:ea typeface="Proxima Nova"/>
                <a:cs typeface="Proxima Nova"/>
                <a:sym typeface="Proxima Nova"/>
              </a:rPr>
              <a:t>Change methods can broadly be classified as under the planned or iterative approaches to improvement. This table outlines the key distinction between the two approaches to improvement. QI coaching focuses on</a:t>
            </a:r>
            <a:r>
              <a:rPr lang="en-GB" sz="1200" dirty="0">
                <a:solidFill>
                  <a:srgbClr val="666666"/>
                </a:solidFill>
                <a:latin typeface="DM Sans" pitchFamily="2" charset="77"/>
                <a:ea typeface="Proxima Nova"/>
                <a:cs typeface="Proxima Nova"/>
                <a:sym typeface="Proxima Nova"/>
              </a:rPr>
              <a:t> t</a:t>
            </a:r>
            <a:r>
              <a:rPr lang="en" sz="1200" dirty="0">
                <a:solidFill>
                  <a:srgbClr val="666666"/>
                </a:solidFill>
                <a:latin typeface="DM Sans" pitchFamily="2" charset="77"/>
                <a:ea typeface="Proxima Nova"/>
                <a:cs typeface="Proxima Nova"/>
                <a:sym typeface="Proxima Nova"/>
              </a:rPr>
              <a:t>he right hand side. </a:t>
            </a:r>
          </a:p>
          <a:p>
            <a:pPr defTabSz="477500">
              <a:defRPr/>
            </a:pPr>
            <a:endParaRPr lang="en-GB" sz="1200" dirty="0"/>
          </a:p>
          <a:p>
            <a:r>
              <a:rPr lang="en-GB" sz="1200" dirty="0">
                <a:effectLst/>
                <a:ea typeface="Calibri" panose="020F0502020204030204" pitchFamily="34" charset="0"/>
                <a:cs typeface="Times New Roman" panose="02020603050405020304" pitchFamily="18" charset="0"/>
              </a:rPr>
              <a:t>This table reflects the theory between planned and iterative change, however it may not always be like this in practice. For example, some people delivering a planned project may not adhere to strict timelines or milestones, may not use set methodologies such as PRINCE2 and may use a more ‘task and finish’ approach. Moreover sometimes staff will run a planned project, despite not being a project manager, for instance a service lead setting up a new service or an education lead.</a:t>
            </a:r>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t>21</a:t>
            </a:fld>
            <a:endParaRPr lang="en-GB"/>
          </a:p>
        </p:txBody>
      </p:sp>
    </p:spTree>
    <p:extLst>
      <p:ext uri="{BB962C8B-B14F-4D97-AF65-F5344CB8AC3E}">
        <p14:creationId xmlns:p14="http://schemas.microsoft.com/office/powerpoint/2010/main" val="2704612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Beware the QI genie. Often we hear teams or individuals refer to QI as a ‘fix all’ approach to improve. ‘We will QI it’. QI is a systematic methodology that requires commitment and iterative change.</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22</a:t>
            </a:fld>
            <a:endParaRPr lang="en-GB"/>
          </a:p>
        </p:txBody>
      </p:sp>
    </p:spTree>
    <p:extLst>
      <p:ext uri="{BB962C8B-B14F-4D97-AF65-F5344CB8AC3E}">
        <p14:creationId xmlns:p14="http://schemas.microsoft.com/office/powerpoint/2010/main" val="3161715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have a list of a few questionable candidates for QI projects. </a:t>
            </a:r>
            <a:r>
              <a:rPr lang="en-US" b="1" dirty="0">
                <a:cs typeface="Calibri"/>
              </a:rPr>
              <a:t>Discuss in the group.</a:t>
            </a:r>
          </a:p>
          <a:p>
            <a:endParaRPr lang="en-US"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Can you think of any others? </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23</a:t>
            </a:fld>
            <a:endParaRPr lang="en-GB"/>
          </a:p>
        </p:txBody>
      </p:sp>
    </p:spTree>
    <p:extLst>
      <p:ext uri="{BB962C8B-B14F-4D97-AF65-F5344CB8AC3E}">
        <p14:creationId xmlns:p14="http://schemas.microsoft.com/office/powerpoint/2010/main" val="1605571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Note to faculty – please read the BMJ paper prior to teaching this slide. https://</a:t>
            </a:r>
            <a:r>
              <a:rPr lang="en-GB" sz="1200" b="1" dirty="0" err="1"/>
              <a:t>www.bmj.com</a:t>
            </a:r>
            <a:r>
              <a:rPr lang="en-GB" sz="1200" b="1" dirty="0"/>
              <a:t>/content/368/bmj.m865 </a:t>
            </a:r>
          </a:p>
          <a:p>
            <a:endParaRPr lang="en-GB" sz="1200" b="1" dirty="0"/>
          </a:p>
          <a:p>
            <a:pPr>
              <a:lnSpc>
                <a:spcPct val="115000"/>
              </a:lnSpc>
              <a:spcAft>
                <a:spcPts val="1000"/>
              </a:spcAft>
            </a:pPr>
            <a:r>
              <a:rPr lang="en-GB" sz="1200" dirty="0">
                <a:effectLst/>
                <a:ea typeface="Calibri" panose="020F0502020204030204" pitchFamily="34" charset="0"/>
                <a:cs typeface="Times New Roman" panose="02020603050405020304" pitchFamily="18" charset="0"/>
              </a:rPr>
              <a:t>This represents the main improvement approaches that you may be familiar with or come across in your careers. In the centre we have quality improvement, which we have just discussed. This definition is commonly used across healthcare – so it can be useful to familiarise yourself with it and have it to hand when explaining QI to others. </a:t>
            </a:r>
          </a:p>
          <a:p>
            <a:pPr>
              <a:lnSpc>
                <a:spcPct val="115000"/>
              </a:lnSpc>
              <a:spcAft>
                <a:spcPts val="1000"/>
              </a:spcAft>
            </a:pPr>
            <a:endParaRPr lang="en-GB" sz="1200" dirty="0">
              <a:effectLst/>
              <a:ea typeface="Calibri" panose="020F0502020204030204" pitchFamily="34" charset="0"/>
              <a:cs typeface="Times New Roman" panose="02020603050405020304" pitchFamily="18" charset="0"/>
            </a:endParaRPr>
          </a:p>
          <a:p>
            <a:pPr>
              <a:lnSpc>
                <a:spcPct val="115000"/>
              </a:lnSpc>
              <a:spcAft>
                <a:spcPts val="1000"/>
              </a:spcAft>
            </a:pPr>
            <a:r>
              <a:rPr lang="en-GB" sz="1200" b="1" dirty="0">
                <a:effectLst/>
                <a:ea typeface="Calibri" panose="020F0502020204030204" pitchFamily="34" charset="0"/>
                <a:cs typeface="Times New Roman" panose="02020603050405020304" pitchFamily="18" charset="0"/>
              </a:rPr>
              <a:t>Read the other boxes. Discuss with the group.</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Who are the people in your organisation who can help with these aspects? </a:t>
            </a:r>
          </a:p>
          <a:p>
            <a:endParaRPr lang="en-US" sz="1200" dirty="0"/>
          </a:p>
          <a:p>
            <a:r>
              <a:rPr lang="en-US" sz="1200" i="1" dirty="0"/>
              <a:t>Reference</a:t>
            </a:r>
            <a:r>
              <a:rPr lang="en-US" sz="1200" dirty="0"/>
              <a:t>:</a:t>
            </a:r>
            <a:br>
              <a:rPr lang="en-US" sz="1200" dirty="0"/>
            </a:br>
            <a:r>
              <a:rPr lang="en-GB" sz="1200" u="none" strike="noStrike" dirty="0">
                <a:solidFill>
                  <a:srgbClr val="333333"/>
                </a:solidFill>
                <a:effectLst/>
              </a:rPr>
              <a:t>Backhouse, A., </a:t>
            </a:r>
            <a:r>
              <a:rPr lang="en-GB" sz="1200" u="none" strike="noStrike" dirty="0" err="1">
                <a:solidFill>
                  <a:srgbClr val="333333"/>
                </a:solidFill>
                <a:effectLst/>
              </a:rPr>
              <a:t>Ogunlayi</a:t>
            </a:r>
            <a:r>
              <a:rPr lang="en-GB" sz="1200" u="none" strike="noStrike" dirty="0">
                <a:solidFill>
                  <a:srgbClr val="333333"/>
                </a:solidFill>
                <a:effectLst/>
              </a:rPr>
              <a:t>, F. (2020). Quality improvement into practice. BMJ. </a:t>
            </a:r>
            <a:r>
              <a:rPr lang="en-GB" sz="1200" b="0" dirty="0"/>
              <a:t>https://</a:t>
            </a:r>
            <a:r>
              <a:rPr lang="en-GB" sz="1200" b="0" dirty="0" err="1"/>
              <a:t>www.bmj.com</a:t>
            </a:r>
            <a:r>
              <a:rPr lang="en-GB" sz="1200" b="0" dirty="0"/>
              <a:t>/content/368/bmj.m865 </a:t>
            </a:r>
            <a:endParaRPr lang="en-US" sz="1200" b="0" dirty="0"/>
          </a:p>
        </p:txBody>
      </p:sp>
      <p:sp>
        <p:nvSpPr>
          <p:cNvPr id="4" name="Slide Number Placeholder 3"/>
          <p:cNvSpPr>
            <a:spLocks noGrp="1"/>
          </p:cNvSpPr>
          <p:nvPr>
            <p:ph type="sldNum" sz="quarter" idx="5"/>
          </p:nvPr>
        </p:nvSpPr>
        <p:spPr/>
        <p:txBody>
          <a:bodyPr/>
          <a:lstStyle/>
          <a:p>
            <a:fld id="{065E61C6-C2E9-8C4B-A7F2-C0544F7348CB}" type="slidenum">
              <a:rPr lang="en-GB"/>
              <a:t>24</a:t>
            </a:fld>
            <a:endParaRPr lang="en-GB"/>
          </a:p>
        </p:txBody>
      </p:sp>
    </p:spTree>
    <p:extLst>
      <p:ext uri="{BB962C8B-B14F-4D97-AF65-F5344CB8AC3E}">
        <p14:creationId xmlns:p14="http://schemas.microsoft.com/office/powerpoint/2010/main" val="1484379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Adapt the graphic to suit your own organisation. </a:t>
            </a:r>
            <a:r>
              <a:rPr lang="en-GB" sz="1200" b="1" dirty="0" err="1"/>
              <a:t>E.g</a:t>
            </a:r>
            <a:r>
              <a:rPr lang="en-GB" sz="1200" b="1" dirty="0"/>
              <a:t> do you have a separate QI and Transformation/PMO team or is it integrated? Do other teams factor in, such as OD?</a:t>
            </a:r>
          </a:p>
          <a:p>
            <a:endParaRPr lang="en-GB" sz="1200" b="1" dirty="0"/>
          </a:p>
          <a:p>
            <a:pPr>
              <a:lnSpc>
                <a:spcPct val="115000"/>
              </a:lnSpc>
              <a:spcAft>
                <a:spcPts val="1000"/>
              </a:spcAft>
            </a:pPr>
            <a:r>
              <a:rPr lang="en-GB" sz="1200" dirty="0">
                <a:effectLst/>
                <a:ea typeface="Calibri" panose="020F0502020204030204" pitchFamily="34" charset="0"/>
                <a:cs typeface="Times New Roman" panose="02020603050405020304" pitchFamily="18" charset="0"/>
              </a:rPr>
              <a:t>The previous slide explained the different approaches to change that we common experience. This slide focuses on the relationship QI has to each of these other change approaches. </a:t>
            </a:r>
          </a:p>
          <a:p>
            <a:pPr>
              <a:lnSpc>
                <a:spcPct val="115000"/>
              </a:lnSpc>
              <a:spcAft>
                <a:spcPts val="1000"/>
              </a:spcAft>
            </a:pPr>
            <a:r>
              <a:rPr lang="en-GB" sz="1200" dirty="0">
                <a:effectLst/>
                <a:ea typeface="Calibri" panose="020F0502020204030204" pitchFamily="34" charset="0"/>
                <a:cs typeface="Times New Roman" panose="02020603050405020304" pitchFamily="18" charset="0"/>
              </a:rPr>
              <a:t> </a:t>
            </a:r>
          </a:p>
          <a:p>
            <a:r>
              <a:rPr lang="en-GB" sz="1200" b="1" dirty="0">
                <a:effectLst/>
                <a:ea typeface="Calibri" panose="020F0502020204030204" pitchFamily="34" charset="0"/>
                <a:cs typeface="Times New Roman" panose="02020603050405020304" pitchFamily="18" charset="0"/>
              </a:rPr>
              <a:t>Talk through the relationships between QI and the four other main change approaches, making sure to explain the direction of the relationship (i.e. it is bidirectional for audit, research and project management and unidirectional for service evaluation).</a:t>
            </a:r>
          </a:p>
        </p:txBody>
      </p:sp>
      <p:sp>
        <p:nvSpPr>
          <p:cNvPr id="4" name="Slide Number Placeholder 3"/>
          <p:cNvSpPr>
            <a:spLocks noGrp="1"/>
          </p:cNvSpPr>
          <p:nvPr>
            <p:ph type="sldNum" sz="quarter" idx="5"/>
          </p:nvPr>
        </p:nvSpPr>
        <p:spPr/>
        <p:txBody>
          <a:bodyPr/>
          <a:lstStyle/>
          <a:p>
            <a:fld id="{065E61C6-C2E9-8C4B-A7F2-C0544F7348CB}" type="slidenum">
              <a:rPr lang="en-GB"/>
              <a:t>25</a:t>
            </a:fld>
            <a:endParaRPr lang="en-GB"/>
          </a:p>
        </p:txBody>
      </p:sp>
    </p:spTree>
    <p:extLst>
      <p:ext uri="{BB962C8B-B14F-4D97-AF65-F5344CB8AC3E}">
        <p14:creationId xmlns:p14="http://schemas.microsoft.com/office/powerpoint/2010/main" val="1073785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As faculty you may need to tailor this slide to reflect change in your organisation. </a:t>
            </a:r>
          </a:p>
          <a:p>
            <a:endParaRPr lang="en-GB" sz="1200" b="1" dirty="0"/>
          </a:p>
          <a:p>
            <a:pPr>
              <a:lnSpc>
                <a:spcPct val="115000"/>
              </a:lnSpc>
              <a:spcAft>
                <a:spcPts val="1000"/>
              </a:spcAft>
            </a:pPr>
            <a:r>
              <a:rPr lang="en-GB" sz="1200" dirty="0">
                <a:effectLst/>
                <a:ea typeface="Calibri" panose="020F0502020204030204" pitchFamily="34" charset="0"/>
                <a:cs typeface="Times New Roman" panose="02020603050405020304" pitchFamily="18" charset="0"/>
              </a:rPr>
              <a:t>As a coach you will at some point meet teams who have an improvement idea that does not merit a QI approach. You should know when to say yes to QI and when to say no and signpost to other support. The visual on the slide can help us to decide whether something is appropriate for a QI approach i.e. help us to ‘triage’ the improvement work. </a:t>
            </a:r>
          </a:p>
          <a:p>
            <a:pPr>
              <a:lnSpc>
                <a:spcPct val="115000"/>
              </a:lnSpc>
              <a:spcAft>
                <a:spcPts val="1000"/>
              </a:spcAft>
            </a:pPr>
            <a:r>
              <a:rPr lang="en-GB" sz="1200" dirty="0">
                <a:effectLst/>
                <a:ea typeface="Calibri" panose="020F0502020204030204" pitchFamily="34" charset="0"/>
                <a:cs typeface="Times New Roman" panose="02020603050405020304" pitchFamily="18" charset="0"/>
              </a:rPr>
              <a:t> </a:t>
            </a:r>
          </a:p>
          <a:p>
            <a:pPr>
              <a:lnSpc>
                <a:spcPct val="115000"/>
              </a:lnSpc>
              <a:spcAft>
                <a:spcPts val="1000"/>
              </a:spcAft>
            </a:pPr>
            <a:r>
              <a:rPr lang="en-GB" sz="1200" dirty="0">
                <a:effectLst/>
                <a:ea typeface="Calibri" panose="020F0502020204030204" pitchFamily="34" charset="0"/>
                <a:cs typeface="Times New Roman" panose="02020603050405020304" pitchFamily="18" charset="0"/>
              </a:rPr>
              <a:t>Talk through the tool and mention that it is not </a:t>
            </a:r>
            <a:r>
              <a:rPr lang="en-GB" sz="1200" dirty="0" err="1">
                <a:effectLst/>
                <a:ea typeface="Calibri" panose="020F0502020204030204" pitchFamily="34" charset="0"/>
                <a:cs typeface="Times New Roman" panose="02020603050405020304" pitchFamily="18" charset="0"/>
              </a:rPr>
              <a:t>foolproof</a:t>
            </a:r>
            <a:r>
              <a:rPr lang="en-GB" sz="1200" dirty="0">
                <a:effectLst/>
                <a:ea typeface="Calibri" panose="020F0502020204030204" pitchFamily="34" charset="0"/>
                <a:cs typeface="Times New Roman" panose="02020603050405020304" pitchFamily="18" charset="0"/>
              </a:rPr>
              <a:t>. It can support you to undertake a triage, but you may wish to seek a second opinion from an experienced Quality Coach where needed. </a:t>
            </a:r>
          </a:p>
          <a:p>
            <a:pPr>
              <a:lnSpc>
                <a:spcPct val="115000"/>
              </a:lnSpc>
              <a:spcAft>
                <a:spcPts val="1000"/>
              </a:spcAft>
            </a:pPr>
            <a:r>
              <a:rPr lang="en-GB" sz="1200" dirty="0">
                <a:effectLst/>
                <a:ea typeface="Calibri" panose="020F0502020204030204" pitchFamily="34" charset="0"/>
                <a:cs typeface="Times New Roman" panose="02020603050405020304" pitchFamily="18" charset="0"/>
              </a:rPr>
              <a:t> </a:t>
            </a:r>
          </a:p>
          <a:p>
            <a:endParaRPr lang="en-GB" sz="1200" b="1" dirty="0"/>
          </a:p>
          <a:p>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t>26</a:t>
            </a:fld>
            <a:endParaRPr lang="en-GB"/>
          </a:p>
        </p:txBody>
      </p:sp>
    </p:spTree>
    <p:extLst>
      <p:ext uri="{BB962C8B-B14F-4D97-AF65-F5344CB8AC3E}">
        <p14:creationId xmlns:p14="http://schemas.microsoft.com/office/powerpoint/2010/main" val="28945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latin typeface="DM Sans" pitchFamily="2" charset="77"/>
              </a:rPr>
              <a:t>Research has helped to greatly expand and develop our understanding of medicine and healthcare over the last 100+ years.</a:t>
            </a:r>
          </a:p>
          <a:p>
            <a:endParaRPr lang="en-GB" b="0" dirty="0">
              <a:latin typeface="DM Sans" pitchFamily="2" charset="77"/>
            </a:endParaRPr>
          </a:p>
          <a:p>
            <a:pPr>
              <a:lnSpc>
                <a:spcPct val="115000"/>
              </a:lnSpc>
              <a:spcBef>
                <a:spcPts val="1200"/>
              </a:spcBef>
              <a:spcAft>
                <a:spcPts val="1200"/>
              </a:spcAft>
            </a:pPr>
            <a:r>
              <a:rPr lang="en-GB" sz="1200" dirty="0">
                <a:effectLst/>
                <a:latin typeface="DM Sans" pitchFamily="2" charset="77"/>
                <a:ea typeface="Montserrat" pitchFamily="2" charset="77"/>
                <a:cs typeface="Montserrat" pitchFamily="2" charset="77"/>
              </a:rPr>
              <a:t>In 1950, it was estimated that our knowledge of medicine was growing slowly. It would take about 50 years for our knowledge of medicine to double, based on the then-approach to research and development.</a:t>
            </a:r>
          </a:p>
          <a:p>
            <a:pPr>
              <a:lnSpc>
                <a:spcPct val="115000"/>
              </a:lnSpc>
              <a:spcBef>
                <a:spcPts val="1200"/>
              </a:spcBef>
              <a:spcAft>
                <a:spcPts val="1200"/>
              </a:spcAft>
            </a:pPr>
            <a:endParaRPr lang="en-GB" sz="1200" dirty="0">
              <a:effectLst/>
              <a:latin typeface="DM Sans" pitchFamily="2" charset="77"/>
              <a:ea typeface="Montserrat" pitchFamily="2" charset="77"/>
              <a:cs typeface="Montserrat" pitchFamily="2" charset="77"/>
            </a:endParaRPr>
          </a:p>
          <a:p>
            <a:pPr>
              <a:lnSpc>
                <a:spcPct val="115000"/>
              </a:lnSpc>
              <a:spcBef>
                <a:spcPts val="1200"/>
              </a:spcBef>
              <a:spcAft>
                <a:spcPts val="1200"/>
              </a:spcAft>
            </a:pPr>
            <a:r>
              <a:rPr lang="en-GB" sz="1200" dirty="0">
                <a:effectLst/>
                <a:latin typeface="DM Sans" pitchFamily="2" charset="77"/>
                <a:ea typeface="Montserrat" pitchFamily="2" charset="77"/>
                <a:cs typeface="Montserrat" pitchFamily="2" charset="77"/>
              </a:rPr>
              <a:t>In 1980, the length of time it would take for our knowledge of medicine to double went down to seven years, as more money and focus went into research. </a:t>
            </a:r>
          </a:p>
          <a:p>
            <a:pPr>
              <a:lnSpc>
                <a:spcPct val="115000"/>
              </a:lnSpc>
              <a:spcBef>
                <a:spcPts val="1200"/>
              </a:spcBef>
              <a:spcAft>
                <a:spcPts val="1200"/>
              </a:spcAft>
            </a:pPr>
            <a:endParaRPr lang="en-GB" sz="1200" dirty="0">
              <a:effectLst/>
              <a:latin typeface="DM Sans" pitchFamily="2" charset="77"/>
              <a:ea typeface="Montserrat" pitchFamily="2" charset="77"/>
              <a:cs typeface="Montserrat" pitchFamily="2" charset="77"/>
            </a:endParaRPr>
          </a:p>
          <a:p>
            <a:pPr>
              <a:lnSpc>
                <a:spcPct val="115000"/>
              </a:lnSpc>
              <a:spcBef>
                <a:spcPts val="1200"/>
              </a:spcBef>
              <a:spcAft>
                <a:spcPts val="1200"/>
              </a:spcAft>
            </a:pPr>
            <a:r>
              <a:rPr lang="en-GB" sz="1200" dirty="0">
                <a:effectLst/>
                <a:latin typeface="DM Sans" pitchFamily="2" charset="77"/>
                <a:ea typeface="Montserrat" pitchFamily="2" charset="77"/>
                <a:cs typeface="Montserrat" pitchFamily="2" charset="77"/>
              </a:rPr>
              <a:t>In 2000, the length of time it would take for our knowledge of medicine to double went down again to just three and a half years. </a:t>
            </a:r>
          </a:p>
          <a:p>
            <a:pPr>
              <a:lnSpc>
                <a:spcPct val="115000"/>
              </a:lnSpc>
              <a:spcBef>
                <a:spcPts val="1200"/>
              </a:spcBef>
              <a:spcAft>
                <a:spcPts val="1200"/>
              </a:spcAft>
            </a:pPr>
            <a:endParaRPr lang="en-GB" sz="1200" dirty="0">
              <a:effectLst/>
              <a:latin typeface="DM Sans" pitchFamily="2" charset="77"/>
              <a:ea typeface="Montserrat" pitchFamily="2" charset="77"/>
              <a:cs typeface="Montserrat" pitchFamily="2" charset="77"/>
            </a:endParaRPr>
          </a:p>
          <a:p>
            <a:pPr>
              <a:lnSpc>
                <a:spcPct val="115000"/>
              </a:lnSpc>
              <a:spcBef>
                <a:spcPts val="1200"/>
              </a:spcBef>
              <a:spcAft>
                <a:spcPts val="1200"/>
              </a:spcAft>
            </a:pPr>
            <a:r>
              <a:rPr lang="en-GB" sz="1200" dirty="0">
                <a:effectLst/>
                <a:latin typeface="DM Sans" pitchFamily="2" charset="77"/>
                <a:ea typeface="Montserrat" pitchFamily="2" charset="77"/>
                <a:cs typeface="Montserrat" pitchFamily="2" charset="77"/>
              </a:rPr>
              <a:t>So in the time between a nurse, doctor or Allied Health Professional (AHP) starting their degree programme and graduating, the wider knowledge of medicine had doubled!</a:t>
            </a:r>
          </a:p>
          <a:p>
            <a:endParaRPr lang="en-GB" sz="1200" dirty="0">
              <a:effectLst/>
              <a:latin typeface="DM Sans" pitchFamily="2" charset="77"/>
              <a:ea typeface="Montserrat" pitchFamily="2" charset="77"/>
              <a:cs typeface="Montserrat" pitchFamily="2" charset="77"/>
            </a:endParaRPr>
          </a:p>
          <a:p>
            <a:r>
              <a:rPr lang="en-GB" sz="1200" dirty="0">
                <a:effectLst/>
                <a:latin typeface="DM Sans" pitchFamily="2" charset="77"/>
                <a:ea typeface="Montserrat" pitchFamily="2" charset="77"/>
                <a:cs typeface="Montserrat" pitchFamily="2" charset="77"/>
              </a:rPr>
              <a:t>Now it takes just 73 days for our knowledge of medicine to double.</a:t>
            </a:r>
            <a:r>
              <a:rPr lang="en-GB" dirty="0">
                <a:effectLst/>
                <a:latin typeface="DM Sans" pitchFamily="2" charset="77"/>
              </a:rPr>
              <a:t> </a:t>
            </a:r>
            <a:endParaRPr lang="en-GB" b="0" dirty="0">
              <a:latin typeface="DM Sans" pitchFamily="2" charset="77"/>
            </a:endParaRPr>
          </a:p>
          <a:p>
            <a:endParaRPr lang="en-GB" b="0" dirty="0">
              <a:latin typeface="DM Sans" pitchFamily="2" charset="77"/>
            </a:endParaRPr>
          </a:p>
          <a:p>
            <a:r>
              <a:rPr lang="en-GB" b="0" i="1" dirty="0">
                <a:latin typeface="DM Sans" pitchFamily="2" charset="77"/>
              </a:rPr>
              <a:t>Reference:</a:t>
            </a:r>
          </a:p>
          <a:p>
            <a:r>
              <a:rPr lang="en-GB" u="none" strike="noStrike" dirty="0">
                <a:solidFill>
                  <a:srgbClr val="212121"/>
                </a:solidFill>
                <a:effectLst/>
              </a:rPr>
              <a:t>Densen, P. (2011). Challenges and opportunities facing medical education. Transactions of the American Clinical and Climatological Association. </a:t>
            </a:r>
            <a:r>
              <a:rPr lang="en-GB" b="0" dirty="0">
                <a:latin typeface="DM Sans" pitchFamily="2" charset="77"/>
              </a:rPr>
              <a:t>https://</a:t>
            </a:r>
            <a:r>
              <a:rPr lang="en-GB" b="0" dirty="0" err="1">
                <a:latin typeface="DM Sans" pitchFamily="2" charset="77"/>
              </a:rPr>
              <a:t>www.ncbi.nlm.nih.gov</a:t>
            </a:r>
            <a:r>
              <a:rPr lang="en-GB" b="0" dirty="0">
                <a:latin typeface="DM Sans" pitchFamily="2" charset="77"/>
              </a:rPr>
              <a:t>/</a:t>
            </a:r>
            <a:r>
              <a:rPr lang="en-GB" b="0" dirty="0" err="1">
                <a:latin typeface="DM Sans" pitchFamily="2" charset="77"/>
              </a:rPr>
              <a:t>pmc</a:t>
            </a:r>
            <a:r>
              <a:rPr lang="en-GB" b="0" dirty="0">
                <a:latin typeface="DM Sans" pitchFamily="2" charset="77"/>
              </a:rPr>
              <a:t>/articles/PMC3116346/  </a:t>
            </a:r>
          </a:p>
          <a:p>
            <a:endParaRPr lang="en-GB" b="0" dirty="0">
              <a:latin typeface="DM Sans" pitchFamily="2" charset="77"/>
            </a:endParaRPr>
          </a:p>
          <a:p>
            <a:endParaRPr lang="en-GB" b="0" dirty="0">
              <a:latin typeface="DM Sans" pitchFamily="2" charset="77"/>
            </a:endParaRP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27</a:t>
            </a:fld>
            <a:endParaRPr lang="en-GB"/>
          </a:p>
        </p:txBody>
      </p:sp>
    </p:spTree>
    <p:extLst>
      <p:ext uri="{BB962C8B-B14F-4D97-AF65-F5344CB8AC3E}">
        <p14:creationId xmlns:p14="http://schemas.microsoft.com/office/powerpoint/2010/main" val="1189288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Let’s look at this through a QI lens.</a:t>
            </a:r>
          </a:p>
          <a:p>
            <a:endParaRPr lang="en-GB" b="0" dirty="0"/>
          </a:p>
          <a:p>
            <a:r>
              <a:rPr lang="en-GB" b="0" dirty="0"/>
              <a:t>We’ve just discussed that what </a:t>
            </a:r>
            <a:r>
              <a:rPr lang="en-GB" b="0" i="1" dirty="0"/>
              <a:t>we know </a:t>
            </a:r>
            <a:r>
              <a:rPr lang="en-GB" b="0" dirty="0"/>
              <a:t>is continually growing – through research – shown in orange.</a:t>
            </a:r>
          </a:p>
          <a:p>
            <a:endParaRPr lang="en-GB" b="0" dirty="0"/>
          </a:p>
          <a:p>
            <a:r>
              <a:rPr lang="en-GB" b="0" dirty="0"/>
              <a:t>Through evaluations and audits we are able to assess what we do – shown in pink.</a:t>
            </a:r>
          </a:p>
          <a:p>
            <a:endParaRPr lang="en-GB" b="0" dirty="0"/>
          </a:p>
          <a:p>
            <a:r>
              <a:rPr lang="en-GB" b="0" dirty="0"/>
              <a:t>QI comes in as one key mechanism to help us bridge between what we know and what we do – the know-do gap. This is shown by the purple arrows.</a:t>
            </a:r>
          </a:p>
          <a:p>
            <a:endParaRPr lang="en-GB" b="0" dirty="0"/>
          </a:p>
          <a:p>
            <a:r>
              <a:rPr lang="en-GB" b="0" dirty="0"/>
              <a:t>This gap is growing ever more and so the conventional approach to change (where the few are in control) won’t work. Instead we need a distributed approach where the power to change is in all our hands. </a:t>
            </a:r>
          </a:p>
          <a:p>
            <a:endParaRPr lang="en-US" dirty="0"/>
          </a:p>
          <a:p>
            <a:r>
              <a:rPr lang="en-US" dirty="0"/>
              <a:t>Source: Institute for Healthcare Improvement (via https://</a:t>
            </a:r>
            <a:r>
              <a:rPr lang="en-US" dirty="0" err="1"/>
              <a:t>x.com</a:t>
            </a:r>
            <a:r>
              <a:rPr lang="en-US" dirty="0"/>
              <a:t>/</a:t>
            </a:r>
            <a:r>
              <a:rPr lang="en-US" dirty="0" err="1"/>
              <a:t>HelenBevan</a:t>
            </a:r>
            <a:r>
              <a:rPr lang="en-US" dirty="0"/>
              <a:t>/status/1599835285113950208?s=20)</a:t>
            </a:r>
          </a:p>
        </p:txBody>
      </p:sp>
      <p:sp>
        <p:nvSpPr>
          <p:cNvPr id="4" name="Slide Number Placeholder 3"/>
          <p:cNvSpPr>
            <a:spLocks noGrp="1"/>
          </p:cNvSpPr>
          <p:nvPr>
            <p:ph type="sldNum" sz="quarter" idx="5"/>
          </p:nvPr>
        </p:nvSpPr>
        <p:spPr/>
        <p:txBody>
          <a:bodyPr/>
          <a:lstStyle/>
          <a:p>
            <a:fld id="{065E61C6-C2E9-8C4B-A7F2-C0544F7348CB}" type="slidenum">
              <a:rPr lang="en-GB"/>
              <a:t>28</a:t>
            </a:fld>
            <a:endParaRPr lang="en-GB"/>
          </a:p>
        </p:txBody>
      </p:sp>
    </p:spTree>
    <p:extLst>
      <p:ext uri="{BB962C8B-B14F-4D97-AF65-F5344CB8AC3E}">
        <p14:creationId xmlns:p14="http://schemas.microsoft.com/office/powerpoint/2010/main" val="2397974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All materials associated with this programme are copyrighted. CC-BY-SA allows anyone to use this slide deck for free, as long as the authors and contributors are credited. </a:t>
            </a:r>
          </a:p>
          <a:p>
            <a:endParaRPr lang="en-GB" b="1" dirty="0"/>
          </a:p>
          <a:p>
            <a:r>
              <a:rPr lang="en-GB" b="1" dirty="0"/>
              <a:t>You should not add your own logos to these materials without the express permission of all authors, as this would be a direct infringement on the copyright. We want to ensure all materials associated with this programme remain free-to-access for everyone. </a:t>
            </a:r>
          </a:p>
          <a:p>
            <a:endParaRPr lang="en-GB" b="1" dirty="0"/>
          </a:p>
          <a:p>
            <a:r>
              <a:rPr lang="en-GB" b="1" dirty="0"/>
              <a:t>The legal code for CC-BY-SA can be found here: https://</a:t>
            </a:r>
            <a:r>
              <a:rPr lang="en-GB" b="1" dirty="0" err="1"/>
              <a:t>creativecommons.org</a:t>
            </a:r>
            <a:r>
              <a:rPr lang="en-GB" b="1" dirty="0"/>
              <a:t>/licenses/by-</a:t>
            </a:r>
            <a:r>
              <a:rPr lang="en-GB" b="1" dirty="0" err="1"/>
              <a:t>sa</a:t>
            </a:r>
            <a:r>
              <a:rPr lang="en-GB" b="1" dirty="0"/>
              <a:t>/4.0/</a:t>
            </a:r>
            <a:r>
              <a:rPr lang="en-GB" b="1" dirty="0" err="1"/>
              <a:t>legalcode</a:t>
            </a:r>
            <a:r>
              <a:rPr lang="en-GB" b="1" dirty="0"/>
              <a:t>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2</a:t>
            </a:fld>
            <a:endParaRPr lang="en-GB"/>
          </a:p>
        </p:txBody>
      </p:sp>
    </p:spTree>
    <p:extLst>
      <p:ext uri="{BB962C8B-B14F-4D97-AF65-F5344CB8AC3E}">
        <p14:creationId xmlns:p14="http://schemas.microsoft.com/office/powerpoint/2010/main" val="3810601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53"/>
              </a:spcBef>
            </a:pPr>
            <a:r>
              <a:rPr lang="en-GB" sz="1200" b="1" dirty="0">
                <a:effectLst/>
                <a:ea typeface="Calibri" panose="020F0502020204030204" pitchFamily="34" charset="0"/>
                <a:cs typeface="Times New Roman" panose="02020603050405020304" pitchFamily="18" charset="0"/>
              </a:rPr>
              <a:t>You may wish to change this slide, if your organisation does not use the Model for Improvement as its selected methodology.</a:t>
            </a:r>
            <a:endParaRPr lang="en-GB" sz="1000" b="1" dirty="0"/>
          </a:p>
          <a:p>
            <a:pPr algn="just">
              <a:lnSpc>
                <a:spcPct val="115000"/>
              </a:lnSpc>
              <a:spcBef>
                <a:spcPts val="1253"/>
              </a:spcBef>
            </a:pPr>
            <a:endParaRPr lang="en-GB" sz="1200" b="1" dirty="0"/>
          </a:p>
          <a:p>
            <a:pPr algn="just">
              <a:lnSpc>
                <a:spcPct val="115000"/>
              </a:lnSpc>
              <a:spcBef>
                <a:spcPts val="1253"/>
              </a:spcBef>
            </a:pPr>
            <a:r>
              <a:rPr lang="en-GB" sz="1200" b="1" dirty="0"/>
              <a:t>In Room </a:t>
            </a:r>
            <a:r>
              <a:rPr lang="en-GB" sz="1200" b="1" dirty="0" err="1"/>
              <a:t>teachback</a:t>
            </a:r>
            <a:r>
              <a:rPr lang="en-GB" sz="1200" b="1" dirty="0"/>
              <a:t> – ask the room to explain the Model for Improvement.</a:t>
            </a:r>
          </a:p>
          <a:p>
            <a:pPr algn="just">
              <a:lnSpc>
                <a:spcPct val="115000"/>
              </a:lnSpc>
              <a:spcBef>
                <a:spcPts val="1253"/>
              </a:spcBef>
            </a:pPr>
            <a:endParaRPr lang="en-GB" sz="1200" dirty="0"/>
          </a:p>
          <a:p>
            <a:pPr algn="just">
              <a:lnSpc>
                <a:spcPct val="115000"/>
              </a:lnSpc>
              <a:spcBef>
                <a:spcPts val="1253"/>
              </a:spcBef>
            </a:pPr>
            <a:r>
              <a:rPr lang="en-GB" sz="1200" dirty="0"/>
              <a:t>The Model is the one of most common improvement methodology used in the NHS. It was developed by improvement specialists Associates for Process Improvement in 1997 (Langley, 2009), and since then it has been adopted by the Institute for Healthcare Improvement (IHI) and NHS Improvement. </a:t>
            </a:r>
          </a:p>
          <a:p>
            <a:pPr>
              <a:spcBef>
                <a:spcPts val="1253"/>
              </a:spcBef>
            </a:pPr>
            <a:r>
              <a:rPr lang="en-GB" sz="1200" dirty="0"/>
              <a:t>The Model for Improvement asks three fundamental questions (shown in the box at the top), which is then followed by a Plan-Do-Study-Act (PDSA) cycle. </a:t>
            </a:r>
          </a:p>
          <a:p>
            <a:endParaRPr lang="en-GB" sz="1200" dirty="0"/>
          </a:p>
          <a:p>
            <a:r>
              <a:rPr lang="en-GB" sz="1200" dirty="0"/>
              <a:t>The three questions of the model are:</a:t>
            </a:r>
          </a:p>
          <a:p>
            <a:pPr marL="477500" indent="-305069">
              <a:buSzPts val="1000"/>
              <a:buAutoNum type="arabicPeriod"/>
            </a:pPr>
            <a:r>
              <a:rPr lang="en-GB" sz="1200" dirty="0"/>
              <a:t>What are we trying to accomplish?</a:t>
            </a:r>
            <a:br>
              <a:rPr lang="en-GB" sz="1200" dirty="0"/>
            </a:br>
            <a:r>
              <a:rPr lang="en-GB" sz="1200" dirty="0"/>
              <a:t>I.e. What is the aim of the improvement work? </a:t>
            </a:r>
          </a:p>
          <a:p>
            <a:pPr marL="477500" indent="-305069">
              <a:buSzPts val="1000"/>
              <a:buAutoNum type="arabicPeriod"/>
            </a:pPr>
            <a:r>
              <a:rPr lang="en-GB" sz="1200" dirty="0"/>
              <a:t>How will we know that a change is an improvement?</a:t>
            </a:r>
            <a:br>
              <a:rPr lang="en-GB" sz="1200" dirty="0"/>
            </a:br>
            <a:r>
              <a:rPr lang="en-GB" sz="1200" dirty="0"/>
              <a:t>I.e. what will you measure? What data and feedback are you collecting to guide and evaluate improvement work?</a:t>
            </a:r>
          </a:p>
          <a:p>
            <a:pPr marL="477500" indent="-305069">
              <a:buSzPts val="1000"/>
              <a:buAutoNum type="arabicPeriod"/>
            </a:pPr>
            <a:r>
              <a:rPr lang="en-GB" sz="1200" dirty="0"/>
              <a:t>What change can we make that will result in improvement?</a:t>
            </a:r>
          </a:p>
          <a:p>
            <a:pPr marL="477500"/>
            <a:r>
              <a:rPr lang="en-GB" sz="1200" dirty="0" err="1"/>
              <a:t>I.e</a:t>
            </a:r>
            <a:r>
              <a:rPr lang="en-GB" sz="1200" dirty="0"/>
              <a:t> what ideas, hunches do you have to improve care?</a:t>
            </a:r>
          </a:p>
          <a:p>
            <a:pPr marL="477500"/>
            <a:endParaRPr lang="en-GB" sz="1200" dirty="0"/>
          </a:p>
          <a:p>
            <a:r>
              <a:rPr lang="en-GB" sz="1200" dirty="0"/>
              <a:t>The PDSA cycle is then used to test change on a small-scale. </a:t>
            </a:r>
          </a:p>
          <a:p>
            <a:endParaRPr lang="en-GB" sz="1200" i="1" dirty="0"/>
          </a:p>
          <a:p>
            <a:r>
              <a:rPr lang="en-GB" sz="1200" i="1" dirty="0"/>
              <a:t>Reference:</a:t>
            </a:r>
            <a:br>
              <a:rPr lang="en-GB" sz="1200" b="1" dirty="0">
                <a:solidFill>
                  <a:schemeClr val="accent5"/>
                </a:solidFill>
                <a:latin typeface="DM Sans" pitchFamily="2" charset="77"/>
              </a:rPr>
            </a:br>
            <a:r>
              <a:rPr lang="en-GB" sz="1200" dirty="0">
                <a:solidFill>
                  <a:schemeClr val="accent5"/>
                </a:solidFill>
                <a:latin typeface="DM Sans" pitchFamily="2" charset="77"/>
              </a:rPr>
              <a:t>Langley, G., Moen, R., Nolan, K. M., Nolan, T. W., Norman, C. L. and Provost, L. P. (2009). The Improvement Guide: A Practical Approach to Enhancing Organizational Performance. Jossey-Bass Publishers. https://</a:t>
            </a:r>
            <a:r>
              <a:rPr lang="en-GB" sz="1200" dirty="0" err="1">
                <a:solidFill>
                  <a:schemeClr val="accent5"/>
                </a:solidFill>
                <a:latin typeface="DM Sans" pitchFamily="2" charset="77"/>
              </a:rPr>
              <a:t>www.ihi.org</a:t>
            </a:r>
            <a:r>
              <a:rPr lang="en-GB" sz="1200" dirty="0">
                <a:solidFill>
                  <a:schemeClr val="accent5"/>
                </a:solidFill>
                <a:latin typeface="DM Sans" pitchFamily="2" charset="77"/>
              </a:rPr>
              <a:t>/resources/Pages/Publications/ImprovementGuidePracticalApproachEnhancingOrganizationalPerformance.aspx</a:t>
            </a:r>
          </a:p>
          <a:p>
            <a:endParaRPr lang="en-GB" sz="1200"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29</a:t>
            </a:fld>
            <a:endParaRPr lang="en-GB"/>
          </a:p>
        </p:txBody>
      </p:sp>
    </p:spTree>
    <p:extLst>
      <p:ext uri="{BB962C8B-B14F-4D97-AF65-F5344CB8AC3E}">
        <p14:creationId xmlns:p14="http://schemas.microsoft.com/office/powerpoint/2010/main" val="1155222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ea typeface="Calibri" panose="020F0502020204030204" pitchFamily="34" charset="0"/>
                <a:cs typeface="Times New Roman" panose="02020603050405020304" pitchFamily="18" charset="0"/>
              </a:rPr>
              <a:t>You may wish to change, hide or enhance the content related to this slide, to reflect your organisation’s approach to Lean Six Sigma. We appreciate that some use this at great depth and others not at all.</a:t>
            </a:r>
          </a:p>
          <a:p>
            <a:endParaRPr lang="en-GB" sz="1200" b="1" dirty="0"/>
          </a:p>
          <a:p>
            <a:r>
              <a:rPr lang="en-GB" sz="1200" dirty="0"/>
              <a:t>Other than the Model for Improvement there are two common methodologies we come across in healthcare.</a:t>
            </a:r>
          </a:p>
          <a:p>
            <a:endParaRPr lang="en-GB" sz="1200" dirty="0"/>
          </a:p>
          <a:p>
            <a:r>
              <a:rPr lang="en-GB" sz="1200" dirty="0">
                <a:solidFill>
                  <a:schemeClr val="dk1"/>
                </a:solidFill>
                <a:ea typeface="Calibri"/>
                <a:cs typeface="Calibri"/>
                <a:sym typeface="Calibri"/>
              </a:rPr>
              <a:t>Lean means ‘using less to do more’; focusing on increasing value and eliminating waste.  </a:t>
            </a:r>
            <a:endParaRPr lang="en-GB" sz="1200" dirty="0"/>
          </a:p>
          <a:p>
            <a:endParaRPr lang="en-GB" sz="1200" dirty="0">
              <a:solidFill>
                <a:schemeClr val="dk1"/>
              </a:solidFill>
              <a:ea typeface="Calibri"/>
              <a:cs typeface="Calibri"/>
              <a:sym typeface="Calibri"/>
            </a:endParaRPr>
          </a:p>
          <a:p>
            <a:r>
              <a:rPr lang="en-GB" sz="1200" dirty="0">
                <a:solidFill>
                  <a:schemeClr val="dk1"/>
                </a:solidFill>
                <a:ea typeface="Calibri"/>
                <a:cs typeface="Calibri"/>
                <a:sym typeface="Calibri"/>
              </a:rPr>
              <a:t>The origins of lean can be traced back to the 1950s when car manufacturer Toyota first established the Toyota Production System. Their system was based on the work of Frederick Taylor and W. Edwards Deming. Taylor and Deming believed that managers should stop depending on mass inspection to achieve quality and, instead, focus on improving the production process and building quality into the product in the first place. </a:t>
            </a:r>
            <a:endParaRPr lang="en-GB" sz="1200" dirty="0"/>
          </a:p>
          <a:p>
            <a:endParaRPr lang="en-GB" sz="1200" dirty="0">
              <a:solidFill>
                <a:schemeClr val="dk1"/>
              </a:solidFill>
              <a:ea typeface="Calibri"/>
              <a:cs typeface="Calibri"/>
              <a:sym typeface="Calibri"/>
            </a:endParaRPr>
          </a:p>
          <a:p>
            <a:r>
              <a:rPr lang="en-GB" sz="1200" dirty="0">
                <a:solidFill>
                  <a:schemeClr val="dk1"/>
                </a:solidFill>
                <a:ea typeface="Calibri"/>
                <a:cs typeface="Calibri"/>
                <a:sym typeface="Calibri"/>
              </a:rPr>
              <a:t>Lean thinking has only more recently been adopted in the healthcare setting; such as in Virginia Mason (United States)</a:t>
            </a:r>
            <a:endParaRPr lang="en-GB" sz="1200" dirty="0"/>
          </a:p>
          <a:p>
            <a:endParaRPr lang="en-GB" sz="1200" dirty="0">
              <a:solidFill>
                <a:schemeClr val="dk1"/>
              </a:solidFill>
              <a:ea typeface="Calibri"/>
              <a:cs typeface="Calibri"/>
              <a:sym typeface="Calibri"/>
            </a:endParaRPr>
          </a:p>
          <a:p>
            <a:r>
              <a:rPr lang="en-GB" sz="1200" dirty="0">
                <a:solidFill>
                  <a:schemeClr val="dk1"/>
                </a:solidFill>
                <a:ea typeface="Calibri"/>
                <a:cs typeface="Calibri"/>
                <a:sym typeface="Calibri"/>
              </a:rPr>
              <a:t>In healthcare, there is sometimes a misconception that lean thinking equates to a cost-reduction programme; this is not true… lean thinking is a management strategy focused on improvement. The core concept of lean involves understanding and quantifying the value of any given process – this is done by distinguishing value-added from non-value added steps. This information is used to eliminate (or minimise) waste, ideally leading to a state where each step adds value to the process.  </a:t>
            </a:r>
            <a:endParaRPr lang="en-GB" sz="1200" dirty="0"/>
          </a:p>
          <a:p>
            <a:endParaRPr lang="en-GB" sz="1200" dirty="0">
              <a:solidFill>
                <a:schemeClr val="dk1"/>
              </a:solidFill>
              <a:ea typeface="Calibri"/>
              <a:cs typeface="Calibri"/>
              <a:sym typeface="Calibri"/>
            </a:endParaRPr>
          </a:p>
          <a:p>
            <a:r>
              <a:rPr lang="en-GB" sz="1200" dirty="0">
                <a:solidFill>
                  <a:schemeClr val="dk1"/>
                </a:solidFill>
                <a:ea typeface="Calibri"/>
                <a:cs typeface="Calibri"/>
                <a:sym typeface="Calibri"/>
              </a:rPr>
              <a:t>In lean, more complex or larger processes are often referred to as value streams. All organisations are composed of a series of processes (or value streams) that are intended to create value for their customers (or patients in healthcare). When applied well, lean thinking can significantly improve productivity, cost and quality – this is clearly shown in Virginia Mason. Since the introduction of the Virginia Mason Production System, the hospital has become one of the safest in the United States – so safe that the cost of their professional liability insurance has reduced by 74 % between 2005 and 2015. (Kenney 2015)</a:t>
            </a:r>
            <a:endParaRPr lang="en-GB" sz="1200" dirty="0"/>
          </a:p>
          <a:p>
            <a:endParaRPr lang="en-GB" sz="1200" dirty="0">
              <a:solidFill>
                <a:schemeClr val="dk1"/>
              </a:solidFill>
              <a:ea typeface="Calibri"/>
              <a:cs typeface="Calibri"/>
              <a:sym typeface="Calibri"/>
            </a:endParaRPr>
          </a:p>
          <a:p>
            <a:r>
              <a:rPr lang="en-GB" sz="1200" dirty="0">
                <a:solidFill>
                  <a:schemeClr val="dk1"/>
                </a:solidFill>
                <a:ea typeface="Calibri"/>
                <a:cs typeface="Calibri"/>
                <a:sym typeface="Calibri"/>
              </a:rPr>
              <a:t>Through eliminating waste, lean aims to improve flow and throughput in an organisation. Efforts are focused on gaining efficiencies (often in time) by reducing or removing ‘non-value added’ activities. </a:t>
            </a:r>
            <a:endParaRPr lang="en-GB" sz="1200" dirty="0"/>
          </a:p>
          <a:p>
            <a:endParaRPr lang="en-GB" sz="1200" dirty="0">
              <a:solidFill>
                <a:schemeClr val="dk1"/>
              </a:solidFill>
              <a:ea typeface="Calibri"/>
              <a:cs typeface="Calibri"/>
              <a:sym typeface="Calibri"/>
            </a:endParaRPr>
          </a:p>
          <a:p>
            <a:r>
              <a:rPr lang="en-GB" sz="1200" dirty="0">
                <a:solidFill>
                  <a:schemeClr val="dk1"/>
                </a:solidFill>
                <a:ea typeface="Calibri"/>
                <a:cs typeface="Calibri"/>
                <a:sym typeface="Calibri"/>
              </a:rPr>
              <a:t>One of the key criticisms of lean is the lack of analysis and measurement in the process. The emphasis for data often focuses on the measurement of waste as opposed to outcome measurement. Another limitation to lean thinking highlighted by critics is that it does not necessarily provide clear structure for implementation and role allocation. </a:t>
            </a:r>
            <a:endParaRPr lang="en-GB" sz="1200" dirty="0"/>
          </a:p>
          <a:p>
            <a:pPr>
              <a:buClr>
                <a:schemeClr val="dk1"/>
              </a:buClr>
              <a:buSzPts val="1200"/>
            </a:pPr>
            <a:endParaRPr lang="en-GB" sz="1200" b="0" i="0" u="none" dirty="0">
              <a:solidFill>
                <a:srgbClr val="FF0000"/>
              </a:solidFill>
            </a:endParaRPr>
          </a:p>
          <a:p>
            <a:pPr>
              <a:buClr>
                <a:schemeClr val="dk1"/>
              </a:buClr>
              <a:buSzPts val="1200"/>
            </a:pPr>
            <a:r>
              <a:rPr lang="en-GB" sz="1200" b="0" i="0" u="none" dirty="0">
                <a:solidFill>
                  <a:srgbClr val="FF0000"/>
                </a:solidFill>
              </a:rPr>
              <a:t>Lean Principles</a:t>
            </a:r>
          </a:p>
          <a:p>
            <a:r>
              <a:rPr lang="en-GB" sz="1200" dirty="0"/>
              <a:t>Identify and agree what </a:t>
            </a:r>
            <a:r>
              <a:rPr lang="en-GB" sz="1200" b="1" dirty="0"/>
              <a:t>value</a:t>
            </a:r>
            <a:r>
              <a:rPr lang="en-GB" sz="1200" dirty="0"/>
              <a:t> we provide to patients</a:t>
            </a:r>
          </a:p>
          <a:p>
            <a:r>
              <a:rPr lang="en-GB" sz="1200" dirty="0"/>
              <a:t>Identifying the ‘</a:t>
            </a:r>
            <a:r>
              <a:rPr lang="en-GB" sz="1200" b="1" dirty="0"/>
              <a:t>value stream</a:t>
            </a:r>
            <a:r>
              <a:rPr lang="en-GB" sz="1200" dirty="0"/>
              <a:t>’ or patient journey</a:t>
            </a:r>
          </a:p>
          <a:p>
            <a:r>
              <a:rPr lang="en-GB" sz="1200" dirty="0"/>
              <a:t>Making the patient journey </a:t>
            </a:r>
            <a:r>
              <a:rPr lang="en-GB" sz="1200" b="1" dirty="0"/>
              <a:t>flow</a:t>
            </a:r>
            <a:r>
              <a:rPr lang="en-GB" sz="1200" dirty="0"/>
              <a:t> (removing obstacles to value such as queuing, delays, batching)</a:t>
            </a:r>
          </a:p>
          <a:p>
            <a:r>
              <a:rPr lang="en-GB" sz="1200" b="1" dirty="0"/>
              <a:t>Pull</a:t>
            </a:r>
            <a:r>
              <a:rPr lang="en-GB" sz="1200" dirty="0"/>
              <a:t> the patient through the patient journey (balancing demands on a service with the right level of resource)</a:t>
            </a:r>
          </a:p>
          <a:p>
            <a:r>
              <a:rPr lang="en-GB" sz="1200" dirty="0"/>
              <a:t>Striving for </a:t>
            </a:r>
            <a:r>
              <a:rPr lang="en-GB" sz="1200" b="1" dirty="0"/>
              <a:t>perfection</a:t>
            </a:r>
            <a:r>
              <a:rPr lang="en-GB" sz="1200" dirty="0"/>
              <a:t> (develop and amend processes in pursuit of the ideal – on time, best outcomes, zero errors, zero delays).</a:t>
            </a:r>
          </a:p>
          <a:p>
            <a:endParaRPr lang="en-US" sz="1200" dirty="0"/>
          </a:p>
          <a:p>
            <a:r>
              <a:rPr lang="en-US" sz="1200" i="1" dirty="0"/>
              <a:t>Reference:</a:t>
            </a:r>
          </a:p>
          <a:p>
            <a:r>
              <a:rPr lang="en-US" sz="1200" i="0" dirty="0"/>
              <a:t>Kenney, C. (2015). A Leadership Journey in Health Care: Virginia Mason's Story. CRC Press.</a:t>
            </a:r>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t>30</a:t>
            </a:fld>
            <a:endParaRPr lang="en-GB"/>
          </a:p>
        </p:txBody>
      </p:sp>
    </p:spTree>
    <p:extLst>
      <p:ext uri="{BB962C8B-B14F-4D97-AF65-F5344CB8AC3E}">
        <p14:creationId xmlns:p14="http://schemas.microsoft.com/office/powerpoint/2010/main" val="2135116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me I think of all these methodologies as tools in my toolbox and use them as and when needed. </a:t>
            </a:r>
          </a:p>
          <a:p>
            <a:endParaRPr lang="en-US"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31</a:t>
            </a:fld>
            <a:endParaRPr lang="en-GB"/>
          </a:p>
        </p:txBody>
      </p:sp>
    </p:spTree>
    <p:extLst>
      <p:ext uri="{BB962C8B-B14F-4D97-AF65-F5344CB8AC3E}">
        <p14:creationId xmlns:p14="http://schemas.microsoft.com/office/powerpoint/2010/main" val="2760467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5 mins </a:t>
            </a:r>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32</a:t>
            </a:fld>
            <a:endParaRPr lang="en-GB"/>
          </a:p>
        </p:txBody>
      </p:sp>
    </p:spTree>
    <p:extLst>
      <p:ext uri="{BB962C8B-B14F-4D97-AF65-F5344CB8AC3E}">
        <p14:creationId xmlns:p14="http://schemas.microsoft.com/office/powerpoint/2010/main" val="4173396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See Trainer Guide activity 1.2 for more information.</a:t>
            </a:r>
          </a:p>
          <a:p>
            <a:r>
              <a:rPr lang="en-GB" sz="1200" b="1" dirty="0"/>
              <a:t>20 mins</a:t>
            </a:r>
          </a:p>
          <a:p>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ea typeface="Calibri" panose="020F0502020204030204" pitchFamily="34" charset="0"/>
                <a:cs typeface="Times New Roman" panose="02020603050405020304" pitchFamily="18" charset="0"/>
              </a:rPr>
              <a:t>Explain the format and these rules to the group:</a:t>
            </a:r>
          </a:p>
          <a:p>
            <a:endParaRPr lang="en-GB" sz="1200" b="1" dirty="0"/>
          </a:p>
          <a:p>
            <a:r>
              <a:rPr lang="en-GB" sz="1200" b="1" dirty="0"/>
              <a:t>Participants keep track themselves and ‘drop out’ when they get it wrong</a:t>
            </a:r>
          </a:p>
          <a:p>
            <a:r>
              <a:rPr lang="en-GB" sz="1200" b="1" dirty="0"/>
              <a:t>Post in the chat box if they’re still going at the end of each round </a:t>
            </a:r>
          </a:p>
          <a:p>
            <a:r>
              <a:rPr lang="en-GB" sz="1200" b="1" dirty="0"/>
              <a:t>Below can only be used once across the whole game by the whole group</a:t>
            </a:r>
          </a:p>
          <a:p>
            <a:pPr marL="179062" indent="-179062">
              <a:buFontTx/>
              <a:buChar char="-"/>
            </a:pPr>
            <a:r>
              <a:rPr lang="en-GB" sz="1200" b="1" dirty="0"/>
              <a:t>Phone a friend ask FACULTY</a:t>
            </a:r>
          </a:p>
          <a:p>
            <a:pPr marL="179062" indent="-179062">
              <a:buFontTx/>
              <a:buChar char="-"/>
            </a:pPr>
            <a:r>
              <a:rPr lang="en-GB" sz="1200" b="1" dirty="0"/>
              <a:t>50:50 (Host can decide two between the four)</a:t>
            </a:r>
          </a:p>
          <a:p>
            <a:pPr marL="179062" indent="-179062">
              <a:buFontTx/>
              <a:buChar char="-"/>
            </a:pPr>
            <a:r>
              <a:rPr lang="en-GB" sz="1200" b="1" dirty="0"/>
              <a:t>Ask the audience a poll</a:t>
            </a:r>
          </a:p>
        </p:txBody>
      </p:sp>
      <p:sp>
        <p:nvSpPr>
          <p:cNvPr id="4" name="Slide Number Placeholder 3"/>
          <p:cNvSpPr>
            <a:spLocks noGrp="1"/>
          </p:cNvSpPr>
          <p:nvPr>
            <p:ph type="sldNum" sz="quarter" idx="5"/>
          </p:nvPr>
        </p:nvSpPr>
        <p:spPr/>
        <p:txBody>
          <a:bodyPr/>
          <a:lstStyle/>
          <a:p>
            <a:fld id="{065E61C6-C2E9-8C4B-A7F2-C0544F7348CB}" type="slidenum">
              <a:rPr lang="en-GB"/>
              <a:t>33</a:t>
            </a:fld>
            <a:endParaRPr lang="en-GB"/>
          </a:p>
        </p:txBody>
      </p:sp>
    </p:spTree>
    <p:extLst>
      <p:ext uri="{BB962C8B-B14F-4D97-AF65-F5344CB8AC3E}">
        <p14:creationId xmlns:p14="http://schemas.microsoft.com/office/powerpoint/2010/main" val="1695704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34</a:t>
            </a:fld>
            <a:endParaRPr lang="en-GB"/>
          </a:p>
        </p:txBody>
      </p:sp>
    </p:spTree>
    <p:extLst>
      <p:ext uri="{BB962C8B-B14F-4D97-AF65-F5344CB8AC3E}">
        <p14:creationId xmlns:p14="http://schemas.microsoft.com/office/powerpoint/2010/main" val="27986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35</a:t>
            </a:fld>
            <a:endParaRPr lang="en-GB"/>
          </a:p>
        </p:txBody>
      </p:sp>
    </p:spTree>
    <p:extLst>
      <p:ext uri="{BB962C8B-B14F-4D97-AF65-F5344CB8AC3E}">
        <p14:creationId xmlns:p14="http://schemas.microsoft.com/office/powerpoint/2010/main" val="439206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You will need to change this question to reflect your local organisation/system</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36</a:t>
            </a:fld>
            <a:endParaRPr lang="en-GB"/>
          </a:p>
        </p:txBody>
      </p:sp>
    </p:spTree>
    <p:extLst>
      <p:ext uri="{BB962C8B-B14F-4D97-AF65-F5344CB8AC3E}">
        <p14:creationId xmlns:p14="http://schemas.microsoft.com/office/powerpoint/2010/main" val="1462410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37</a:t>
            </a:fld>
            <a:endParaRPr lang="en-GB"/>
          </a:p>
        </p:txBody>
      </p:sp>
    </p:spTree>
    <p:extLst>
      <p:ext uri="{BB962C8B-B14F-4D97-AF65-F5344CB8AC3E}">
        <p14:creationId xmlns:p14="http://schemas.microsoft.com/office/powerpoint/2010/main" val="1526258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You will need to change this question to reflect your local organisation/system</a:t>
            </a:r>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38</a:t>
            </a:fld>
            <a:endParaRPr lang="en-GB"/>
          </a:p>
        </p:txBody>
      </p:sp>
    </p:spTree>
    <p:extLst>
      <p:ext uri="{BB962C8B-B14F-4D97-AF65-F5344CB8AC3E}">
        <p14:creationId xmlns:p14="http://schemas.microsoft.com/office/powerpoint/2010/main" val="3675076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DM Sans" pitchFamily="2" charset="77"/>
              </a:rPr>
              <a:t>Hello faculty of the Quality Coach Development Programme. </a:t>
            </a:r>
          </a:p>
          <a:p>
            <a:endParaRPr lang="en-GB" b="1" dirty="0">
              <a:latin typeface="DM Sans" pitchFamily="2" charset="77"/>
            </a:endParaRPr>
          </a:p>
          <a:p>
            <a:r>
              <a:rPr lang="en-GB" b="1" dirty="0">
                <a:latin typeface="DM Sans" pitchFamily="2" charset="77"/>
              </a:rPr>
              <a:t>Welcome to Session 1 of the Quality Coach Development Programme. Please refer to the Trainer Guide for more detailed information on the day, including activity templates for the breakout rooms. </a:t>
            </a:r>
          </a:p>
          <a:p>
            <a:endParaRPr lang="en-GB" b="1" dirty="0">
              <a:latin typeface="DM Sans" pitchFamily="2" charset="77"/>
            </a:endParaRPr>
          </a:p>
          <a:p>
            <a:r>
              <a:rPr lang="en-GB" b="1" dirty="0">
                <a:latin typeface="DM Sans" pitchFamily="2" charset="77"/>
              </a:rPr>
              <a:t>In advance of delivering this day you should work through the slides with any co-presenters and tailor the content to suit your local context. This may include swapping slides out for your own slides, adding different visuals, changing icebreakers or adapting activities to suit the target audience.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dirty="0">
              <a:solidFill>
                <a:srgbClr val="000000"/>
              </a:solidFill>
              <a:effectLst/>
              <a:latin typeface="DM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dirty="0">
                <a:solidFill>
                  <a:srgbClr val="000000"/>
                </a:solidFill>
                <a:effectLst/>
                <a:latin typeface="DM Sans" pitchFamily="2" charset="77"/>
              </a:rPr>
              <a:t>Notes in bold are instructions for the faculty. Notes in regular text are notes for delegates, and can be read out during the session or adapted as required.</a:t>
            </a:r>
            <a:endParaRPr lang="en-GB" b="1" dirty="0">
              <a:latin typeface="DM Sans" pitchFamily="2" charset="77"/>
            </a:endParaRPr>
          </a:p>
          <a:p>
            <a:endParaRPr lang="en-GB" b="1" dirty="0">
              <a:latin typeface="DM Sans" pitchFamily="2" charset="77"/>
            </a:endParaRPr>
          </a:p>
          <a:p>
            <a:r>
              <a:rPr lang="en-GB" b="1" dirty="0">
                <a:latin typeface="DM Sans" pitchFamily="2" charset="77"/>
              </a:rPr>
              <a:t>Please do not delete large sections of content – if significant changes are made to the content then it may no longer meet the learning outcomes. See further explanation in the Programme Leader Guide.</a:t>
            </a:r>
          </a:p>
          <a:p>
            <a:endParaRPr lang="en-GB" b="1" dirty="0">
              <a:latin typeface="DM Sans" pitchFamily="2" charset="77"/>
            </a:endParaRPr>
          </a:p>
          <a:p>
            <a:r>
              <a:rPr lang="en-GB" b="1" dirty="0">
                <a:latin typeface="DM Sans" pitchFamily="2" charset="77"/>
              </a:rPr>
              <a:t>All content is copyrighted by the authors. Please do not remove the © mark from any materials and ensure content is correctly attributed. We have made all materials available for free to the public and just ask that you attribute the content fairly. </a:t>
            </a:r>
          </a:p>
          <a:p>
            <a:endParaRPr lang="en-GB" b="1" dirty="0">
              <a:latin typeface="DM Sans" pitchFamily="2" charset="77"/>
            </a:endParaRPr>
          </a:p>
          <a:p>
            <a:r>
              <a:rPr lang="en-GB" b="1" dirty="0">
                <a:latin typeface="DM Sans" pitchFamily="2" charset="77"/>
              </a:rPr>
              <a:t>Notes in bold are instructions for the faculty. Notes in regular text are notes for delegates, and can be read out during the session or adapted as required.</a:t>
            </a:r>
          </a:p>
          <a:p>
            <a:endParaRPr lang="en-US"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t>3</a:t>
            </a:fld>
            <a:endParaRPr lang="en-GB"/>
          </a:p>
        </p:txBody>
      </p:sp>
    </p:spTree>
    <p:extLst>
      <p:ext uri="{BB962C8B-B14F-4D97-AF65-F5344CB8AC3E}">
        <p14:creationId xmlns:p14="http://schemas.microsoft.com/office/powerpoint/2010/main" val="2103669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39</a:t>
            </a:fld>
            <a:endParaRPr lang="en-GB"/>
          </a:p>
        </p:txBody>
      </p:sp>
    </p:spTree>
    <p:extLst>
      <p:ext uri="{BB962C8B-B14F-4D97-AF65-F5344CB8AC3E}">
        <p14:creationId xmlns:p14="http://schemas.microsoft.com/office/powerpoint/2010/main" val="729894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40</a:t>
            </a:fld>
            <a:endParaRPr lang="en-GB"/>
          </a:p>
        </p:txBody>
      </p:sp>
    </p:spTree>
    <p:extLst>
      <p:ext uri="{BB962C8B-B14F-4D97-AF65-F5344CB8AC3E}">
        <p14:creationId xmlns:p14="http://schemas.microsoft.com/office/powerpoint/2010/main" val="4113634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41</a:t>
            </a:fld>
            <a:endParaRPr lang="en-GB"/>
          </a:p>
        </p:txBody>
      </p:sp>
    </p:spTree>
    <p:extLst>
      <p:ext uri="{BB962C8B-B14F-4D97-AF65-F5344CB8AC3E}">
        <p14:creationId xmlns:p14="http://schemas.microsoft.com/office/powerpoint/2010/main" val="16677381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You will need to change this to suit your organisation</a:t>
            </a:r>
          </a:p>
        </p:txBody>
      </p:sp>
      <p:sp>
        <p:nvSpPr>
          <p:cNvPr id="4" name="Slide Number Placeholder 3"/>
          <p:cNvSpPr>
            <a:spLocks noGrp="1"/>
          </p:cNvSpPr>
          <p:nvPr>
            <p:ph type="sldNum" sz="quarter" idx="5"/>
          </p:nvPr>
        </p:nvSpPr>
        <p:spPr/>
        <p:txBody>
          <a:bodyPr/>
          <a:lstStyle/>
          <a:p>
            <a:fld id="{065E61C6-C2E9-8C4B-A7F2-C0544F7348CB}" type="slidenum">
              <a:rPr lang="en-GB"/>
              <a:t>42</a:t>
            </a:fld>
            <a:endParaRPr lang="en-GB"/>
          </a:p>
        </p:txBody>
      </p:sp>
    </p:spTree>
    <p:extLst>
      <p:ext uri="{BB962C8B-B14F-4D97-AF65-F5344CB8AC3E}">
        <p14:creationId xmlns:p14="http://schemas.microsoft.com/office/powerpoint/2010/main" val="4008311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43</a:t>
            </a:fld>
            <a:endParaRPr lang="en-GB"/>
          </a:p>
        </p:txBody>
      </p:sp>
    </p:spTree>
    <p:extLst>
      <p:ext uri="{BB962C8B-B14F-4D97-AF65-F5344CB8AC3E}">
        <p14:creationId xmlns:p14="http://schemas.microsoft.com/office/powerpoint/2010/main" val="6527512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You will need to change this to suit your organisation</a:t>
            </a:r>
          </a:p>
        </p:txBody>
      </p:sp>
      <p:sp>
        <p:nvSpPr>
          <p:cNvPr id="4" name="Slide Number Placeholder 3"/>
          <p:cNvSpPr>
            <a:spLocks noGrp="1"/>
          </p:cNvSpPr>
          <p:nvPr>
            <p:ph type="sldNum" sz="quarter" idx="5"/>
          </p:nvPr>
        </p:nvSpPr>
        <p:spPr/>
        <p:txBody>
          <a:bodyPr/>
          <a:lstStyle/>
          <a:p>
            <a:fld id="{065E61C6-C2E9-8C4B-A7F2-C0544F7348CB}" type="slidenum">
              <a:rPr lang="en-GB"/>
              <a:t>44</a:t>
            </a:fld>
            <a:endParaRPr lang="en-GB"/>
          </a:p>
        </p:txBody>
      </p:sp>
    </p:spTree>
    <p:extLst>
      <p:ext uri="{BB962C8B-B14F-4D97-AF65-F5344CB8AC3E}">
        <p14:creationId xmlns:p14="http://schemas.microsoft.com/office/powerpoint/2010/main" val="25732500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45</a:t>
            </a:fld>
            <a:endParaRPr lang="en-GB"/>
          </a:p>
        </p:txBody>
      </p:sp>
    </p:spTree>
    <p:extLst>
      <p:ext uri="{BB962C8B-B14F-4D97-AF65-F5344CB8AC3E}">
        <p14:creationId xmlns:p14="http://schemas.microsoft.com/office/powerpoint/2010/main" val="10617518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You will need to change this to suit your organisation</a:t>
            </a:r>
          </a:p>
        </p:txBody>
      </p:sp>
      <p:sp>
        <p:nvSpPr>
          <p:cNvPr id="4" name="Slide Number Placeholder 3"/>
          <p:cNvSpPr>
            <a:spLocks noGrp="1"/>
          </p:cNvSpPr>
          <p:nvPr>
            <p:ph type="sldNum" sz="quarter" idx="5"/>
          </p:nvPr>
        </p:nvSpPr>
        <p:spPr/>
        <p:txBody>
          <a:bodyPr/>
          <a:lstStyle/>
          <a:p>
            <a:fld id="{065E61C6-C2E9-8C4B-A7F2-C0544F7348CB}" type="slidenum">
              <a:rPr lang="en-GB"/>
              <a:t>46</a:t>
            </a:fld>
            <a:endParaRPr lang="en-GB"/>
          </a:p>
        </p:txBody>
      </p:sp>
    </p:spTree>
    <p:extLst>
      <p:ext uri="{BB962C8B-B14F-4D97-AF65-F5344CB8AC3E}">
        <p14:creationId xmlns:p14="http://schemas.microsoft.com/office/powerpoint/2010/main" val="34279049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47</a:t>
            </a:fld>
            <a:endParaRPr lang="en-GB"/>
          </a:p>
        </p:txBody>
      </p:sp>
    </p:spTree>
    <p:extLst>
      <p:ext uri="{BB962C8B-B14F-4D97-AF65-F5344CB8AC3E}">
        <p14:creationId xmlns:p14="http://schemas.microsoft.com/office/powerpoint/2010/main" val="23979026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You will need to change this to suit your organisation</a:t>
            </a:r>
          </a:p>
        </p:txBody>
      </p:sp>
      <p:sp>
        <p:nvSpPr>
          <p:cNvPr id="4" name="Slide Number Placeholder 3"/>
          <p:cNvSpPr>
            <a:spLocks noGrp="1"/>
          </p:cNvSpPr>
          <p:nvPr>
            <p:ph type="sldNum" sz="quarter" idx="5"/>
          </p:nvPr>
        </p:nvSpPr>
        <p:spPr/>
        <p:txBody>
          <a:bodyPr/>
          <a:lstStyle/>
          <a:p>
            <a:fld id="{065E61C6-C2E9-8C4B-A7F2-C0544F7348CB}" type="slidenum">
              <a:rPr lang="en-GB"/>
              <a:t>48</a:t>
            </a:fld>
            <a:endParaRPr lang="en-GB"/>
          </a:p>
        </p:txBody>
      </p:sp>
    </p:spTree>
    <p:extLst>
      <p:ext uri="{BB962C8B-B14F-4D97-AF65-F5344CB8AC3E}">
        <p14:creationId xmlns:p14="http://schemas.microsoft.com/office/powerpoint/2010/main" val="2057748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 should edit this slide if delivering the content in person. You will only need the icons shown in the right hand box. However you may still wish to explain that you encourage people to ask questions or chat in the breaks, and that the session includes many activities. </a:t>
            </a:r>
          </a:p>
          <a:p>
            <a:endParaRPr lang="en-GB" b="1" dirty="0"/>
          </a:p>
          <a:p>
            <a:r>
              <a:rPr lang="en-GB" b="1" dirty="0"/>
              <a:t>If you are using an online whiteboard, ask delegates to open your preferred internet browser. If you are using Mural, we find it works best with Google Chrome.</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4</a:t>
            </a:fld>
            <a:endParaRPr lang="en-GB"/>
          </a:p>
        </p:txBody>
      </p:sp>
    </p:spTree>
    <p:extLst>
      <p:ext uri="{BB962C8B-B14F-4D97-AF65-F5344CB8AC3E}">
        <p14:creationId xmlns:p14="http://schemas.microsoft.com/office/powerpoint/2010/main" val="2259488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49</a:t>
            </a:fld>
            <a:endParaRPr lang="en-GB"/>
          </a:p>
        </p:txBody>
      </p:sp>
    </p:spTree>
    <p:extLst>
      <p:ext uri="{BB962C8B-B14F-4D97-AF65-F5344CB8AC3E}">
        <p14:creationId xmlns:p14="http://schemas.microsoft.com/office/powerpoint/2010/main" val="2775251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50</a:t>
            </a:fld>
            <a:endParaRPr lang="en-GB"/>
          </a:p>
        </p:txBody>
      </p:sp>
    </p:spTree>
    <p:extLst>
      <p:ext uri="{BB962C8B-B14F-4D97-AF65-F5344CB8AC3E}">
        <p14:creationId xmlns:p14="http://schemas.microsoft.com/office/powerpoint/2010/main" val="28376256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200" dirty="0">
                <a:effectLst/>
                <a:ea typeface="Calibri" panose="020F0502020204030204" pitchFamily="34" charset="0"/>
                <a:cs typeface="Calibri" panose="020F0502020204030204" pitchFamily="34" charset="0"/>
              </a:rPr>
              <a:t>As you may remember from the welcome session, many healthcare providers use a ‘dosing approach’ to improvement capability and QI training. Using a dosing approach, organisations deliver an educational programme that builds knowledge in improvement science at different levels based on role and position within the organisation. This means people have just right amount of QI knowledge needed to effect change locally. </a:t>
            </a:r>
            <a:endParaRPr lang="en-GB" sz="1200" dirty="0">
              <a:effectLst/>
              <a:ea typeface="Calibri" panose="020F0502020204030204" pitchFamily="34" charset="0"/>
              <a:cs typeface="Times New Roman" panose="02020603050405020304" pitchFamily="18" charset="0"/>
            </a:endParaRPr>
          </a:p>
          <a:p>
            <a:pPr>
              <a:lnSpc>
                <a:spcPct val="115000"/>
              </a:lnSpc>
              <a:spcAft>
                <a:spcPts val="1000"/>
              </a:spcAft>
            </a:pPr>
            <a:r>
              <a:rPr lang="en-GB" sz="1200" dirty="0">
                <a:effectLst/>
                <a:ea typeface="Calibri" panose="020F0502020204030204" pitchFamily="34" charset="0"/>
                <a:cs typeface="Calibri" panose="020F0502020204030204" pitchFamily="34" charset="0"/>
              </a:rPr>
              <a:t> </a:t>
            </a:r>
            <a:endParaRPr lang="en-GB" sz="1200" dirty="0">
              <a:effectLst/>
              <a:ea typeface="Calibri" panose="020F0502020204030204" pitchFamily="34" charset="0"/>
              <a:cs typeface="Times New Roman" panose="02020603050405020304" pitchFamily="18" charset="0"/>
            </a:endParaRPr>
          </a:p>
          <a:p>
            <a:pPr>
              <a:lnSpc>
                <a:spcPct val="115000"/>
              </a:lnSpc>
              <a:spcAft>
                <a:spcPts val="1000"/>
              </a:spcAft>
            </a:pPr>
            <a:r>
              <a:rPr lang="en-GB" sz="1200" dirty="0">
                <a:effectLst/>
                <a:ea typeface="Calibri" panose="020F0502020204030204" pitchFamily="34" charset="0"/>
                <a:cs typeface="Calibri" panose="020F0502020204030204" pitchFamily="34" charset="0"/>
              </a:rPr>
              <a:t>In this model, we can see that towards the bottom, all staff should have an understanding of improvement and are able to engage in it in their area. </a:t>
            </a:r>
            <a:endParaRPr lang="en-GB" sz="1200" dirty="0">
              <a:effectLst/>
              <a:ea typeface="Calibri" panose="020F0502020204030204" pitchFamily="34" charset="0"/>
              <a:cs typeface="Times New Roman" panose="02020603050405020304" pitchFamily="18" charset="0"/>
            </a:endParaRPr>
          </a:p>
          <a:p>
            <a:pPr>
              <a:lnSpc>
                <a:spcPct val="115000"/>
              </a:lnSpc>
              <a:spcAft>
                <a:spcPts val="1000"/>
              </a:spcAft>
            </a:pPr>
            <a:r>
              <a:rPr lang="en-GB" sz="1200" dirty="0">
                <a:effectLst/>
                <a:ea typeface="Calibri" panose="020F0502020204030204" pitchFamily="34" charset="0"/>
                <a:cs typeface="Calibri" panose="020F0502020204030204" pitchFamily="34" charset="0"/>
              </a:rPr>
              <a:t> </a:t>
            </a:r>
            <a:endParaRPr lang="en-GB" sz="1200" dirty="0">
              <a:effectLst/>
              <a:ea typeface="Calibri" panose="020F0502020204030204" pitchFamily="34" charset="0"/>
              <a:cs typeface="Times New Roman" panose="02020603050405020304" pitchFamily="18" charset="0"/>
            </a:endParaRPr>
          </a:p>
          <a:p>
            <a:pPr>
              <a:lnSpc>
                <a:spcPct val="115000"/>
              </a:lnSpc>
              <a:spcAft>
                <a:spcPts val="1000"/>
              </a:spcAft>
            </a:pPr>
            <a:r>
              <a:rPr lang="en-GB" sz="1200" dirty="0">
                <a:effectLst/>
                <a:ea typeface="Calibri" panose="020F0502020204030204" pitchFamily="34" charset="0"/>
                <a:cs typeface="Calibri" panose="020F0502020204030204" pitchFamily="34" charset="0"/>
              </a:rPr>
              <a:t>At the top we have the QI team and/or faculty. These individuals have a broad role to build an improvement culture in their organisation. In practice this means that they apply advanced improvement knowledge and skills to tackle the most complex and systemic issues. In addition to this they often train others in QI and promote and advocate for QI at all levels. </a:t>
            </a:r>
            <a:endParaRPr lang="en-GB" sz="1200" dirty="0">
              <a:effectLst/>
              <a:ea typeface="Calibri" panose="020F0502020204030204" pitchFamily="34" charset="0"/>
              <a:cs typeface="Times New Roman" panose="02020603050405020304" pitchFamily="18" charset="0"/>
            </a:endParaRPr>
          </a:p>
          <a:p>
            <a:pPr>
              <a:lnSpc>
                <a:spcPct val="115000"/>
              </a:lnSpc>
              <a:spcAft>
                <a:spcPts val="1000"/>
              </a:spcAft>
            </a:pPr>
            <a:r>
              <a:rPr lang="en-GB" sz="1200" dirty="0">
                <a:effectLst/>
                <a:ea typeface="Calibri" panose="020F0502020204030204" pitchFamily="34" charset="0"/>
                <a:cs typeface="Calibri" panose="020F0502020204030204" pitchFamily="34" charset="0"/>
              </a:rPr>
              <a:t> </a:t>
            </a:r>
            <a:endParaRPr lang="en-GB" sz="1200" dirty="0">
              <a:effectLst/>
              <a:ea typeface="Calibri" panose="020F0502020204030204" pitchFamily="34" charset="0"/>
              <a:cs typeface="Times New Roman" panose="02020603050405020304" pitchFamily="18" charset="0"/>
            </a:endParaRPr>
          </a:p>
          <a:p>
            <a:r>
              <a:rPr lang="en-GB" sz="1200" dirty="0">
                <a:effectLst/>
                <a:ea typeface="Calibri" panose="020F0502020204030204" pitchFamily="34" charset="0"/>
              </a:rPr>
              <a:t>You may realise that this leaves a gap between the top and the bottom of the triangle – i.e. that we have advanced knowledge in the QI Faculty and often many thousands of people in an organisation with only a fundamental knowledge of QI. Quality Coaches bridge this gap. In your role you will bring your passion and expertise in improvement to those who need it most. You will use a blend of coaching skills and improvement techniques to support teams to successfully test and implement improvement work. Over the coming programme we will teach you how to do this. </a:t>
            </a:r>
          </a:p>
          <a:p>
            <a:endParaRPr lang="en-US" sz="1200" dirty="0"/>
          </a:p>
          <a:p>
            <a:r>
              <a:rPr lang="en-GB" sz="1200" b="0" i="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Times New Roman" panose="02020603050405020304" pitchFamily="18" charset="0"/>
              </a:rPr>
              <a:t>Image adapted from the Health Foundation (2014).</a:t>
            </a:r>
            <a:r>
              <a:rPr lang="en-GB" sz="1200" dirty="0">
                <a:effectLst/>
                <a:ea typeface="Calibri" panose="020F0502020204030204" pitchFamily="34" charset="0"/>
                <a:cs typeface="Times New Roman" panose="02020603050405020304" pitchFamily="18" charset="0"/>
              </a:rPr>
              <a:t> Building capability to improve safety. </a:t>
            </a:r>
            <a:r>
              <a:rPr lang="en-US" sz="1200" dirty="0">
                <a:effectLst/>
                <a:ea typeface="Calibri" panose="020F0502020204030204" pitchFamily="34" charset="0"/>
                <a:cs typeface="Times New Roman" panose="02020603050405020304" pitchFamily="18" charset="0"/>
              </a:rPr>
              <a:t>https://</a:t>
            </a:r>
            <a:r>
              <a:rPr lang="en-US" sz="1200" dirty="0" err="1">
                <a:effectLst/>
                <a:ea typeface="Calibri" panose="020F0502020204030204" pitchFamily="34" charset="0"/>
                <a:cs typeface="Times New Roman" panose="02020603050405020304" pitchFamily="18" charset="0"/>
              </a:rPr>
              <a:t>www.health.org.uk</a:t>
            </a:r>
            <a:r>
              <a:rPr lang="en-US" sz="1200" dirty="0">
                <a:effectLst/>
                <a:ea typeface="Calibri" panose="020F0502020204030204" pitchFamily="34" charset="0"/>
                <a:cs typeface="Times New Roman" panose="02020603050405020304" pitchFamily="18" charset="0"/>
              </a:rPr>
              <a:t>/publications/building-capability-to-improve-safety </a:t>
            </a:r>
            <a:endParaRPr lang="en-GB" sz="1200" dirty="0">
              <a:effectLst/>
              <a:ea typeface="Calibri" panose="020F0502020204030204" pitchFamily="34" charset="0"/>
              <a:cs typeface="Times New Roman" panose="02020603050405020304" pitchFamily="18" charset="0"/>
            </a:endParaRPr>
          </a:p>
          <a:p>
            <a:endParaRPr lang="en-GB" sz="1200" b="1" dirty="0"/>
          </a:p>
          <a:p>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t>51</a:t>
            </a:fld>
            <a:endParaRPr lang="en-GB"/>
          </a:p>
        </p:txBody>
      </p:sp>
    </p:spTree>
    <p:extLst>
      <p:ext uri="{BB962C8B-B14F-4D97-AF65-F5344CB8AC3E}">
        <p14:creationId xmlns:p14="http://schemas.microsoft.com/office/powerpoint/2010/main" val="22458251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session will focus on developing coaching skills. The role of coaching improvement differs from that of coaching development, in that improvement coaches bring knowledge and skills around QI and will offer more advice and guidance than a development coach does.</a:t>
            </a:r>
          </a:p>
          <a:p>
            <a:endParaRPr lang="en-GB" dirty="0"/>
          </a:p>
          <a:p>
            <a:r>
              <a:rPr lang="en-GB" dirty="0"/>
              <a:t>Getting the balance right between empowering the team and offering advice is a key skill. We will focus on developing coaching skills to use with individuals and groups and give people an introduction to taking a coaching approach. But please remember there will be an element of giving advice around QI methodology as part of your role.</a:t>
            </a:r>
          </a:p>
          <a:p>
            <a:endParaRPr lang="en-GB" dirty="0"/>
          </a:p>
          <a:p>
            <a:r>
              <a:rPr lang="en-GB" dirty="0"/>
              <a:t>Advice is given on QI tools and methods not on what a team or individual should do.</a:t>
            </a:r>
          </a:p>
          <a:p>
            <a:endParaRPr lang="en-GB" dirty="0"/>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52</a:t>
            </a:fld>
            <a:endParaRPr lang="en-GB"/>
          </a:p>
        </p:txBody>
      </p:sp>
    </p:spTree>
    <p:extLst>
      <p:ext uri="{BB962C8B-B14F-4D97-AF65-F5344CB8AC3E}">
        <p14:creationId xmlns:p14="http://schemas.microsoft.com/office/powerpoint/2010/main" val="1453017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See Trainer Guide activity 1.3 for more detail.</a:t>
            </a:r>
          </a:p>
          <a:p>
            <a:endParaRPr lang="en-GB"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dirty="0"/>
              <a:t>10 mins in breakout rooms and 10 mins group reflection.</a:t>
            </a:r>
          </a:p>
          <a:p>
            <a:endParaRPr lang="en-GB" b="1"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53</a:t>
            </a:fld>
            <a:endParaRPr lang="en-GB"/>
          </a:p>
        </p:txBody>
      </p:sp>
    </p:spTree>
    <p:extLst>
      <p:ext uri="{BB962C8B-B14F-4D97-AF65-F5344CB8AC3E}">
        <p14:creationId xmlns:p14="http://schemas.microsoft.com/office/powerpoint/2010/main" val="17694101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Here are some possible answers to the differences between the two approaches.</a:t>
            </a:r>
          </a:p>
          <a:p>
            <a:endParaRPr lang="en-GB" b="0" dirty="0"/>
          </a:p>
          <a:p>
            <a:r>
              <a:rPr lang="en-GB" b="1" dirty="0"/>
              <a:t>Reflect on anything that wasn’t picked up by the group.</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54</a:t>
            </a:fld>
            <a:endParaRPr lang="en-GB"/>
          </a:p>
        </p:txBody>
      </p:sp>
    </p:spTree>
    <p:extLst>
      <p:ext uri="{BB962C8B-B14F-4D97-AF65-F5344CB8AC3E}">
        <p14:creationId xmlns:p14="http://schemas.microsoft.com/office/powerpoint/2010/main" val="20031478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Ask the group for their thoughts on each aspect.</a:t>
            </a:r>
          </a:p>
          <a:p>
            <a:endParaRPr lang="en-GB" b="1" dirty="0"/>
          </a:p>
          <a:p>
            <a:r>
              <a:rPr lang="en-GB" b="1" dirty="0"/>
              <a:t>The slide is about comparing coaching for development (aka exec coaching) and coaching improvement (aka Quality Coach).</a:t>
            </a:r>
          </a:p>
          <a:p>
            <a:endParaRPr lang="en-GB" b="1" dirty="0"/>
          </a:p>
          <a:p>
            <a:r>
              <a:rPr lang="en-GB" b="0" dirty="0"/>
              <a:t>Who is a Development Coach vs a Quality Coach?</a:t>
            </a:r>
          </a:p>
          <a:p>
            <a:pPr marL="171450" indent="-171450">
              <a:buFont typeface="Arial" panose="020B0604020202020204" pitchFamily="34" charset="0"/>
              <a:buChar char="•"/>
            </a:pPr>
            <a:r>
              <a:rPr lang="en-GB" dirty="0"/>
              <a:t>Development coaching – typically an experienced healthcare professional, often in a leadership role. Most will have a qualification in coaching.</a:t>
            </a:r>
          </a:p>
          <a:p>
            <a:pPr marL="171450" indent="-171450">
              <a:buFont typeface="Arial" panose="020B0604020202020204" pitchFamily="34" charset="0"/>
              <a:buChar char="•"/>
            </a:pPr>
            <a:r>
              <a:rPr lang="en-GB" dirty="0"/>
              <a:t>Coaching improvement – a Quality Coach. Experienced in QI and trained through this programme or similar.</a:t>
            </a:r>
          </a:p>
          <a:p>
            <a:endParaRPr lang="en-GB" dirty="0"/>
          </a:p>
          <a:p>
            <a:r>
              <a:rPr lang="en-GB" b="0" dirty="0"/>
              <a:t>What is their role?</a:t>
            </a:r>
          </a:p>
          <a:p>
            <a:pPr marL="171450" indent="-171450">
              <a:buFont typeface="Arial" panose="020B0604020202020204" pitchFamily="34" charset="0"/>
              <a:buChar char="•"/>
            </a:pPr>
            <a:r>
              <a:rPr lang="en-GB" dirty="0"/>
              <a:t>Development coaching – identify personal goals and development to enable </a:t>
            </a:r>
            <a:r>
              <a:rPr lang="en-GB" dirty="0" err="1"/>
              <a:t>coachees</a:t>
            </a:r>
            <a:r>
              <a:rPr lang="en-GB" dirty="0"/>
              <a:t> identify action plans for personal growth over a specified period of time as leaders/emerging leaders. </a:t>
            </a:r>
          </a:p>
          <a:p>
            <a:pPr marL="171450" indent="-171450">
              <a:buFont typeface="Arial" panose="020B0604020202020204" pitchFamily="34" charset="0"/>
              <a:buChar char="•"/>
            </a:pPr>
            <a:r>
              <a:rPr lang="en-GB" dirty="0"/>
              <a:t>Coaching improvement – identify challenges and barriers to change, and work with the team to overcome these. To guide the team on how to progress, providing their expert support to ensure robust application of QI methods.</a:t>
            </a:r>
          </a:p>
          <a:p>
            <a:endParaRPr lang="en-GB" dirty="0"/>
          </a:p>
          <a:p>
            <a:r>
              <a:rPr lang="en-GB" b="0" dirty="0"/>
              <a:t>How do they operate?</a:t>
            </a:r>
          </a:p>
          <a:p>
            <a:pPr marL="171450" indent="-171450">
              <a:buFont typeface="Arial" panose="020B0604020202020204" pitchFamily="34" charset="0"/>
              <a:buChar char="•"/>
            </a:pPr>
            <a:r>
              <a:rPr lang="en-GB" dirty="0"/>
              <a:t>Development coaching – uses a variety of coaching models to facilitate coaching conversations. Facilitates sessions to enable </a:t>
            </a:r>
            <a:r>
              <a:rPr lang="en-GB" dirty="0" err="1"/>
              <a:t>coachees</a:t>
            </a:r>
            <a:r>
              <a:rPr lang="en-GB" dirty="0"/>
              <a:t> as much time as possible to talk, reflect and contemplate personal action plans.</a:t>
            </a:r>
          </a:p>
          <a:p>
            <a:pPr marL="171450" indent="-171450">
              <a:buFont typeface="Arial" panose="020B0604020202020204" pitchFamily="34" charset="0"/>
              <a:buChar char="•"/>
            </a:pPr>
            <a:r>
              <a:rPr lang="en-GB" dirty="0"/>
              <a:t>Coaching improvement – uses a blend of improvement and coaching methods during coaching conversations. Provides advice and guidance on the use of QI methodologies. Leads sessions to enable participants time to talk about how to resolve challenges and identify strategies to overcome them with an agreed plan to work on next.</a:t>
            </a:r>
          </a:p>
          <a:p>
            <a:pPr marL="171450" indent="-171450">
              <a:buFont typeface="Arial" panose="020B0604020202020204" pitchFamily="34" charset="0"/>
              <a:buChar char="•"/>
            </a:pPr>
            <a:endParaRPr lang="en-GB" dirty="0"/>
          </a:p>
          <a:p>
            <a:r>
              <a:rPr lang="en-GB" b="0" dirty="0"/>
              <a:t>When/How long?</a:t>
            </a:r>
          </a:p>
          <a:p>
            <a:pPr marL="171450" indent="-171450">
              <a:buFont typeface="Arial" panose="020B0604020202020204" pitchFamily="34" charset="0"/>
              <a:buChar char="•"/>
            </a:pPr>
            <a:r>
              <a:rPr lang="en-GB" dirty="0"/>
              <a:t>Development coaching – typically over a short, specified time period e.g. 3–12 months. </a:t>
            </a:r>
          </a:p>
          <a:p>
            <a:pPr marL="171450" indent="-171450">
              <a:buFont typeface="Arial" panose="020B0604020202020204" pitchFamily="34" charset="0"/>
              <a:buChar char="•"/>
            </a:pPr>
            <a:r>
              <a:rPr lang="en-GB" dirty="0"/>
              <a:t>Coaching improvement – coach works with a project team through the duration of the project. Their involvement is high at the beginning and gradually reduces over time.</a:t>
            </a:r>
          </a:p>
          <a:p>
            <a:pPr marL="171450" indent="-171450">
              <a:buFont typeface="Arial" panose="020B0604020202020204" pitchFamily="34" charset="0"/>
              <a:buChar char="•"/>
            </a:pPr>
            <a:endParaRPr lang="en-GB" dirty="0"/>
          </a:p>
          <a:p>
            <a:r>
              <a:rPr lang="en-GB" b="0" dirty="0"/>
              <a:t>Where?</a:t>
            </a:r>
          </a:p>
          <a:p>
            <a:pPr marL="171450" indent="-171450">
              <a:buFont typeface="Arial" panose="020B0604020202020204" pitchFamily="34" charset="0"/>
              <a:buChar char="•"/>
            </a:pPr>
            <a:r>
              <a:rPr lang="en-GB" dirty="0"/>
              <a:t>Development coaching – in person or virtual 1:1 conversations on a frequent basis.</a:t>
            </a:r>
          </a:p>
          <a:p>
            <a:pPr marL="171450" indent="-171450">
              <a:buFont typeface="Arial" panose="020B0604020202020204" pitchFamily="34" charset="0"/>
              <a:buChar char="•"/>
            </a:pPr>
            <a:r>
              <a:rPr lang="en-GB" dirty="0"/>
              <a:t>Coaching improvement – dependent on the progress of the project but often at key stages and in person or virtually. Typically a coach will meet with the entire team vs on a 1:1 basis.</a:t>
            </a:r>
          </a:p>
        </p:txBody>
      </p:sp>
      <p:sp>
        <p:nvSpPr>
          <p:cNvPr id="4" name="Slide Number Placeholder 3"/>
          <p:cNvSpPr>
            <a:spLocks noGrp="1"/>
          </p:cNvSpPr>
          <p:nvPr>
            <p:ph type="sldNum" sz="quarter" idx="5"/>
          </p:nvPr>
        </p:nvSpPr>
        <p:spPr/>
        <p:txBody>
          <a:bodyPr/>
          <a:lstStyle/>
          <a:p>
            <a:fld id="{065E61C6-C2E9-8C4B-A7F2-C0544F7348CB}" type="slidenum">
              <a:rPr lang="en-GB"/>
              <a:t>55</a:t>
            </a:fld>
            <a:endParaRPr lang="en-GB"/>
          </a:p>
        </p:txBody>
      </p:sp>
    </p:spTree>
    <p:extLst>
      <p:ext uri="{BB962C8B-B14F-4D97-AF65-F5344CB8AC3E}">
        <p14:creationId xmlns:p14="http://schemas.microsoft.com/office/powerpoint/2010/main" val="37651869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Quality Coach, you will soon learn that you will often need to wear many different hats at once. You will employ the skills and knowledge you learn from this programme, along with your own strengths and experiences, to enable teams to succeed in their QI work.</a:t>
            </a:r>
          </a:p>
          <a:p>
            <a:endParaRPr lang="en-GB" dirty="0"/>
          </a:p>
          <a:p>
            <a:r>
              <a:rPr lang="en-GB" dirty="0"/>
              <a:t>Most of the time you will wear a COACH hat – you will use the techniques such as GROW coaching and active listening from today’s session – to coach teams through the QI process. </a:t>
            </a:r>
          </a:p>
          <a:p>
            <a:endParaRPr lang="en-GB" dirty="0"/>
          </a:p>
          <a:p>
            <a:r>
              <a:rPr lang="en-GB" dirty="0"/>
              <a:t>At times you will need to draw on your QI expertise to support teams with technical concepts. You will sometimes give advice – remember not to give too much – after all your role is to build independence and growth in QI. </a:t>
            </a:r>
          </a:p>
          <a:p>
            <a:endParaRPr lang="en-GB" dirty="0"/>
          </a:p>
          <a:p>
            <a:r>
              <a:rPr lang="en-GB" dirty="0"/>
              <a:t>This isn’t easy – it takes experience to know which hat to wear and when. Don’t beat yourself up if upon reflection you think you should have taken a different approach with teams. We’ve all been there!</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56</a:t>
            </a:fld>
            <a:endParaRPr lang="en-GB"/>
          </a:p>
        </p:txBody>
      </p:sp>
    </p:spTree>
    <p:extLst>
      <p:ext uri="{BB962C8B-B14F-4D97-AF65-F5344CB8AC3E}">
        <p14:creationId xmlns:p14="http://schemas.microsoft.com/office/powerpoint/2010/main" val="10735136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en" sz="1200" dirty="0">
                <a:latin typeface="DM Sans" pitchFamily="2" charset="77"/>
              </a:rPr>
              <a:t>The role of the coach changes over time. Typically, with an inexperienced QI team, you will be more involved in a project. This relates both to time, and how 'active' you are in the QI conversations. </a:t>
            </a:r>
          </a:p>
          <a:p>
            <a:pPr algn="just">
              <a:lnSpc>
                <a:spcPct val="114999"/>
              </a:lnSpc>
            </a:pPr>
            <a:endParaRPr lang="en" sz="1200" dirty="0">
              <a:latin typeface="DM Sans" pitchFamily="2" charset="77"/>
            </a:endParaRPr>
          </a:p>
          <a:p>
            <a:pPr algn="just">
              <a:lnSpc>
                <a:spcPct val="114999"/>
              </a:lnSpc>
            </a:pPr>
            <a:r>
              <a:rPr lang="en" sz="1200" dirty="0">
                <a:latin typeface="DM Sans" pitchFamily="2" charset="77"/>
              </a:rPr>
              <a:t>As time progresses, your role will shift to a more supportive (and less directive) approach, where you coach teams as opposed to giving them all of the answers. </a:t>
            </a:r>
          </a:p>
          <a:p>
            <a:pPr algn="just">
              <a:lnSpc>
                <a:spcPct val="114999"/>
              </a:lnSpc>
            </a:pPr>
            <a:endParaRPr lang="en" sz="1200" dirty="0">
              <a:latin typeface="DM Sans" pitchFamily="2" charset="77"/>
            </a:endParaRPr>
          </a:p>
          <a:p>
            <a:pPr algn="just">
              <a:lnSpc>
                <a:spcPct val="114999"/>
              </a:lnSpc>
            </a:pPr>
            <a:r>
              <a:rPr lang="en" sz="1200" dirty="0">
                <a:latin typeface="DM Sans" pitchFamily="2" charset="77"/>
              </a:rPr>
              <a:t>This can be a hard transition, as you may feel you want to help – it can be hard to let go. </a:t>
            </a:r>
          </a:p>
          <a:p>
            <a:pPr algn="just">
              <a:lnSpc>
                <a:spcPct val="114999"/>
              </a:lnSpc>
            </a:pPr>
            <a:endParaRPr lang="en" sz="1200" dirty="0">
              <a:latin typeface="DM Sans" pitchFamily="2" charset="77"/>
            </a:endParaRPr>
          </a:p>
          <a:p>
            <a:pPr algn="just">
              <a:lnSpc>
                <a:spcPct val="114999"/>
              </a:lnSpc>
            </a:pPr>
            <a:r>
              <a:rPr lang="en" sz="1200" b="1" dirty="0">
                <a:latin typeface="DM Sans" pitchFamily="2" charset="77"/>
              </a:rPr>
              <a:t>Ask the group: Does anyone have any experience of this? </a:t>
            </a:r>
          </a:p>
          <a:p>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57</a:t>
            </a:fld>
            <a:endParaRPr lang="en-GB"/>
          </a:p>
        </p:txBody>
      </p:sp>
    </p:spTree>
    <p:extLst>
      <p:ext uri="{BB962C8B-B14F-4D97-AF65-F5344CB8AC3E}">
        <p14:creationId xmlns:p14="http://schemas.microsoft.com/office/powerpoint/2010/main" val="40065281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200" dirty="0">
                <a:solidFill>
                  <a:schemeClr val="tx1"/>
                </a:solidFill>
                <a:effectLst/>
                <a:ea typeface="Calibri" panose="020F0502020204030204" pitchFamily="34" charset="0"/>
                <a:cs typeface="Times New Roman" panose="02020603050405020304" pitchFamily="18" charset="0"/>
              </a:rPr>
              <a:t>The teams you are coaching may not fully understand your role. At times they may ask you to do things that you should or cannot do. You are not a project manager, you are there to coach them into action. </a:t>
            </a:r>
          </a:p>
          <a:p>
            <a:pPr>
              <a:lnSpc>
                <a:spcPct val="115000"/>
              </a:lnSpc>
              <a:spcAft>
                <a:spcPts val="1000"/>
              </a:spcAft>
            </a:pPr>
            <a:r>
              <a:rPr lang="en-GB" sz="1200" dirty="0">
                <a:solidFill>
                  <a:schemeClr val="tx1"/>
                </a:solidFill>
                <a:effectLst/>
                <a:ea typeface="Calibri" panose="020F0502020204030204" pitchFamily="34" charset="0"/>
                <a:cs typeface="Times New Roman" panose="02020603050405020304" pitchFamily="18" charset="0"/>
              </a:rPr>
              <a:t> </a:t>
            </a:r>
          </a:p>
          <a:p>
            <a:r>
              <a:rPr lang="en-GB" sz="1200" dirty="0">
                <a:solidFill>
                  <a:schemeClr val="tx1"/>
                </a:solidFill>
                <a:effectLst/>
                <a:ea typeface="Calibri" panose="020F0502020204030204" pitchFamily="34" charset="0"/>
                <a:cs typeface="Times New Roman" panose="02020603050405020304" pitchFamily="18" charset="0"/>
              </a:rPr>
              <a:t>The slide shows common things that coaches experience – there may be others. In the next session we will explore how you can explain your role to teams and contract with them to avoid coach creep. It would be helpful if you can come to this session having reflected on this. </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58</a:t>
            </a:fld>
            <a:endParaRPr lang="en-GB"/>
          </a:p>
        </p:txBody>
      </p:sp>
    </p:spTree>
    <p:extLst>
      <p:ext uri="{BB962C8B-B14F-4D97-AF65-F5344CB8AC3E}">
        <p14:creationId xmlns:p14="http://schemas.microsoft.com/office/powerpoint/2010/main" val="4039309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solidFill>
                  <a:schemeClr val="tx1"/>
                </a:solidFill>
              </a:rPr>
              <a:t>Suggested housekeeping – adapt to suit your environment</a:t>
            </a:r>
            <a:br>
              <a:rPr lang="en-GB" sz="1200" b="1" dirty="0">
                <a:solidFill>
                  <a:schemeClr val="tx1"/>
                </a:solidFill>
              </a:rPr>
            </a:br>
            <a:endParaRPr lang="en-GB" sz="1200" b="1" dirty="0">
              <a:solidFill>
                <a:schemeClr val="tx1"/>
              </a:solidFill>
            </a:endParaRPr>
          </a:p>
          <a:p>
            <a:pPr marL="0" indent="0">
              <a:buNone/>
            </a:pPr>
            <a:r>
              <a:rPr lang="en-GB" sz="1200" b="1" dirty="0">
                <a:solidFill>
                  <a:schemeClr val="tx1"/>
                </a:solidFill>
              </a:rPr>
              <a:t>Technology</a:t>
            </a:r>
          </a:p>
          <a:p>
            <a:r>
              <a:rPr lang="en-GB" sz="1200" dirty="0">
                <a:solidFill>
                  <a:schemeClr val="tx1"/>
                </a:solidFill>
              </a:rPr>
              <a:t>Where possible, please turn off emails, websites, mute phones </a:t>
            </a:r>
          </a:p>
          <a:p>
            <a:r>
              <a:rPr lang="en-GB" sz="1200" dirty="0">
                <a:solidFill>
                  <a:schemeClr val="tx1"/>
                </a:solidFill>
              </a:rPr>
              <a:t>Mute yourself when you’re not speaking</a:t>
            </a:r>
          </a:p>
          <a:p>
            <a:r>
              <a:rPr lang="en-GB" sz="1200" dirty="0">
                <a:solidFill>
                  <a:schemeClr val="tx1"/>
                </a:solidFill>
              </a:rPr>
              <a:t>Use emojis and reactions</a:t>
            </a:r>
          </a:p>
          <a:p>
            <a:r>
              <a:rPr lang="en-GB" sz="1200" dirty="0">
                <a:solidFill>
                  <a:schemeClr val="tx1"/>
                </a:solidFill>
              </a:rPr>
              <a:t>Keep cameras on</a:t>
            </a:r>
          </a:p>
          <a:p>
            <a:pPr marL="0" indent="0">
              <a:buNone/>
            </a:pPr>
            <a:endParaRPr lang="en-GB" sz="1200" dirty="0">
              <a:solidFill>
                <a:schemeClr val="tx1"/>
              </a:solidFill>
            </a:endParaRPr>
          </a:p>
          <a:p>
            <a:pPr marL="0" indent="0">
              <a:buNone/>
            </a:pPr>
            <a:r>
              <a:rPr lang="en-GB" sz="1200" b="1" dirty="0">
                <a:solidFill>
                  <a:schemeClr val="tx1"/>
                </a:solidFill>
              </a:rPr>
              <a:t>Movement</a:t>
            </a:r>
          </a:p>
          <a:p>
            <a:r>
              <a:rPr lang="en-GB" sz="1200" dirty="0">
                <a:solidFill>
                  <a:schemeClr val="tx1"/>
                </a:solidFill>
              </a:rPr>
              <a:t>Stretch if you need to, move around as desired</a:t>
            </a:r>
          </a:p>
          <a:p>
            <a:r>
              <a:rPr lang="en-GB" sz="1200" dirty="0">
                <a:solidFill>
                  <a:schemeClr val="tx1"/>
                </a:solidFill>
              </a:rPr>
              <a:t>Feel free to fidget and doodle</a:t>
            </a:r>
          </a:p>
          <a:p>
            <a:r>
              <a:rPr lang="en-GB" sz="1200" dirty="0">
                <a:solidFill>
                  <a:schemeClr val="tx1"/>
                </a:solidFill>
              </a:rPr>
              <a:t>Excuse yourself when you need to (sign off and re-sign on)</a:t>
            </a:r>
          </a:p>
          <a:p>
            <a:pPr>
              <a:buFontTx/>
              <a:buChar char="-"/>
            </a:pPr>
            <a:endParaRPr lang="en-GB" sz="1200" dirty="0">
              <a:solidFill>
                <a:schemeClr val="tx1"/>
              </a:solidFill>
            </a:endParaRPr>
          </a:p>
          <a:p>
            <a:pPr marL="0" indent="0">
              <a:buNone/>
            </a:pPr>
            <a:r>
              <a:rPr lang="en-GB" sz="1200" b="1" dirty="0">
                <a:solidFill>
                  <a:schemeClr val="tx1"/>
                </a:solidFill>
              </a:rPr>
              <a:t>Fun</a:t>
            </a:r>
          </a:p>
          <a:p>
            <a:r>
              <a:rPr lang="en-GB" sz="1200" dirty="0">
                <a:solidFill>
                  <a:schemeClr val="tx1"/>
                </a:solidFill>
              </a:rPr>
              <a:t>Have fun</a:t>
            </a:r>
          </a:p>
          <a:p>
            <a:r>
              <a:rPr lang="en-GB" sz="1200" dirty="0">
                <a:solidFill>
                  <a:schemeClr val="tx1"/>
                </a:solidFill>
              </a:rPr>
              <a:t>Lean in with curiosity</a:t>
            </a: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t>5</a:t>
            </a:fld>
            <a:endParaRPr lang="en-GB"/>
          </a:p>
        </p:txBody>
      </p:sp>
    </p:spTree>
    <p:extLst>
      <p:ext uri="{BB962C8B-B14F-4D97-AF65-F5344CB8AC3E}">
        <p14:creationId xmlns:p14="http://schemas.microsoft.com/office/powerpoint/2010/main" val="29648909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59</a:t>
            </a:fld>
            <a:endParaRPr lang="en-GB"/>
          </a:p>
        </p:txBody>
      </p:sp>
    </p:spTree>
    <p:extLst>
      <p:ext uri="{BB962C8B-B14F-4D97-AF65-F5344CB8AC3E}">
        <p14:creationId xmlns:p14="http://schemas.microsoft.com/office/powerpoint/2010/main" val="40616146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i="0" dirty="0"/>
              <a:t>Please amend these questions to reflect the conversations from activity 1.1. Some people may have told interesting stories about themselves and their names that you can ask as question. E.g. whose name means sunshine?</a:t>
            </a:r>
          </a:p>
          <a:p>
            <a:pPr marL="238750" indent="-238750">
              <a:buAutoNum type="arabicPeriod"/>
            </a:pPr>
            <a:endParaRPr lang="en-GB" b="1" dirty="0"/>
          </a:p>
          <a:p>
            <a:pPr marL="238750" indent="-238750">
              <a:buAutoNum type="arabicPeriod"/>
            </a:pPr>
            <a:r>
              <a:rPr lang="en-GB" b="1" dirty="0"/>
              <a:t>Pineapple on pizza… amazing… disgusting?</a:t>
            </a:r>
          </a:p>
          <a:p>
            <a:pPr marL="238750" indent="-238750">
              <a:buAutoNum type="arabicPeriod"/>
            </a:pPr>
            <a:r>
              <a:rPr lang="en-GB" b="1" dirty="0"/>
              <a:t>Do you understand the role of QI in the wider change context?</a:t>
            </a:r>
          </a:p>
          <a:p>
            <a:pPr marL="716250" lvl="1" indent="-238750">
              <a:buAutoNum type="arabicPeriod"/>
            </a:pPr>
            <a:r>
              <a:rPr lang="en-GB" b="0" dirty="0"/>
              <a:t>Yes</a:t>
            </a:r>
          </a:p>
          <a:p>
            <a:pPr marL="716250" lvl="1" indent="-238750">
              <a:buAutoNum type="arabicPeriod"/>
            </a:pPr>
            <a:r>
              <a:rPr lang="en-GB" b="0" dirty="0"/>
              <a:t>Sort of… I need to read up more in the handbook</a:t>
            </a:r>
          </a:p>
          <a:p>
            <a:pPr marL="716250" lvl="1" indent="-238750">
              <a:buAutoNum type="arabicPeriod"/>
            </a:pPr>
            <a:r>
              <a:rPr lang="en-GB" b="0" dirty="0"/>
              <a:t>I’m lost and will speak to you</a:t>
            </a:r>
          </a:p>
          <a:p>
            <a:r>
              <a:rPr lang="en-GB" b="1" dirty="0"/>
              <a:t>3. How would you spend your £1 million?</a:t>
            </a:r>
          </a:p>
        </p:txBody>
      </p:sp>
      <p:sp>
        <p:nvSpPr>
          <p:cNvPr id="4" name="Slide Number Placeholder 3"/>
          <p:cNvSpPr>
            <a:spLocks noGrp="1"/>
          </p:cNvSpPr>
          <p:nvPr>
            <p:ph type="sldNum" sz="quarter" idx="5"/>
          </p:nvPr>
        </p:nvSpPr>
        <p:spPr/>
        <p:txBody>
          <a:bodyPr/>
          <a:lstStyle/>
          <a:p>
            <a:fld id="{065E61C6-C2E9-8C4B-A7F2-C0544F7348CB}" type="slidenum">
              <a:rPr lang="en-GB"/>
              <a:t>60</a:t>
            </a:fld>
            <a:endParaRPr lang="en-GB"/>
          </a:p>
        </p:txBody>
      </p:sp>
    </p:spTree>
    <p:extLst>
      <p:ext uri="{BB962C8B-B14F-4D97-AF65-F5344CB8AC3E}">
        <p14:creationId xmlns:p14="http://schemas.microsoft.com/office/powerpoint/2010/main" val="7152770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See Trainer Guide activity 1.4 for more detail</a:t>
            </a:r>
          </a:p>
          <a:p>
            <a:endParaRPr lang="en-GB" sz="1200" b="1" dirty="0"/>
          </a:p>
          <a:p>
            <a:r>
              <a:rPr lang="en-GB" sz="1200" b="1" dirty="0"/>
              <a:t>20 mins </a:t>
            </a:r>
          </a:p>
          <a:p>
            <a:endParaRPr lang="en-GB" sz="1200" dirty="0"/>
          </a:p>
          <a:p>
            <a:r>
              <a:rPr lang="en-GB" sz="1200" dirty="0">
                <a:effectLst/>
                <a:ea typeface="Calibri" panose="020F0502020204030204" pitchFamily="34" charset="0"/>
                <a:cs typeface="Times New Roman" panose="02020603050405020304" pitchFamily="18" charset="0"/>
              </a:rPr>
              <a:t>The purpose of this activity is</a:t>
            </a:r>
            <a:r>
              <a:rPr lang="en-GB" sz="1200" dirty="0">
                <a:effectLst/>
              </a:rPr>
              <a:t> t</a:t>
            </a:r>
            <a:r>
              <a:rPr lang="en-GB" sz="1200" dirty="0"/>
              <a:t>o experience what it is like to be given advice. What it feels like to give and receive.  </a:t>
            </a:r>
          </a:p>
          <a:p>
            <a:endParaRPr lang="en-GB" sz="1200" dirty="0"/>
          </a:p>
          <a:p>
            <a:r>
              <a:rPr lang="en-GB" sz="1200" dirty="0"/>
              <a:t>This is a fun fast exercise but it’s a good reminder that just telling people what to do will only get you so far! And often the advice offered is impractical or already been tried.</a:t>
            </a:r>
          </a:p>
          <a:p>
            <a:endParaRPr lang="en-GB" sz="1200" dirty="0"/>
          </a:p>
          <a:p>
            <a:r>
              <a:rPr lang="en-GB" sz="1200" b="1" i="0" dirty="0"/>
              <a:t>Next slide outlines the activity</a:t>
            </a:r>
          </a:p>
          <a:p>
            <a:endParaRPr lang="en-GB" sz="1200" dirty="0"/>
          </a:p>
          <a:p>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t>61</a:t>
            </a:fld>
            <a:endParaRPr lang="en-GB"/>
          </a:p>
        </p:txBody>
      </p:sp>
    </p:spTree>
    <p:extLst>
      <p:ext uri="{BB962C8B-B14F-4D97-AF65-F5344CB8AC3E}">
        <p14:creationId xmlns:p14="http://schemas.microsoft.com/office/powerpoint/2010/main" val="30409732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 mins for activity</a:t>
            </a:r>
          </a:p>
          <a:p>
            <a:r>
              <a:rPr lang="en-GB" b="1" dirty="0"/>
              <a:t>Pairs</a:t>
            </a:r>
          </a:p>
          <a:p>
            <a:endParaRPr lang="en-GB" b="1" dirty="0"/>
          </a:p>
          <a:p>
            <a:r>
              <a:rPr lang="en-GB" b="1" dirty="0"/>
              <a:t>How do you experience being told what to do?</a:t>
            </a:r>
          </a:p>
          <a:p>
            <a:endParaRPr lang="en-GB" b="1" dirty="0"/>
          </a:p>
          <a:p>
            <a:r>
              <a:rPr lang="en-GB" b="1" dirty="0"/>
              <a:t>Short exercise – pair delegates up. Get one to give advice to the other. Stress this is an experiment in telling, NOT Coaching. They do not need to swap roles. </a:t>
            </a:r>
          </a:p>
          <a:p>
            <a:endParaRPr lang="en-GB" b="1" dirty="0"/>
          </a:p>
          <a:p>
            <a:r>
              <a:rPr lang="en-GB" b="1" dirty="0"/>
              <a:t>Bring group back to reflect on what it was like… </a:t>
            </a:r>
          </a:p>
          <a:p>
            <a:endParaRPr lang="en-GB" b="1" dirty="0"/>
          </a:p>
          <a:p>
            <a:r>
              <a:rPr lang="en-GB" b="1" dirty="0"/>
              <a:t>5–10 mins for debrief</a:t>
            </a:r>
          </a:p>
          <a:p>
            <a:r>
              <a:rPr lang="en-GB" b="1" dirty="0"/>
              <a:t>Possible debrief questions:</a:t>
            </a:r>
          </a:p>
          <a:p>
            <a:r>
              <a:rPr lang="en-GB" b="1" dirty="0"/>
              <a:t>How was it getting advice?</a:t>
            </a:r>
          </a:p>
          <a:p>
            <a:r>
              <a:rPr lang="en-GB" b="1" dirty="0"/>
              <a:t>What did it feel like?</a:t>
            </a:r>
          </a:p>
          <a:p>
            <a:r>
              <a:rPr lang="en-GB" b="1" dirty="0"/>
              <a:t>Was it good advice?</a:t>
            </a:r>
          </a:p>
          <a:p>
            <a:r>
              <a:rPr lang="en-GB" b="1" dirty="0"/>
              <a:t>Will you follow it?</a:t>
            </a:r>
          </a:p>
          <a:p>
            <a:r>
              <a:rPr lang="en-GB" b="1" dirty="0"/>
              <a:t>Will the advice work?</a:t>
            </a:r>
          </a:p>
          <a:p>
            <a:endParaRPr lang="en-GB" b="1" dirty="0"/>
          </a:p>
          <a:p>
            <a:r>
              <a:rPr lang="en-GB" b="1" dirty="0"/>
              <a:t>What was it like giving the advice?</a:t>
            </a:r>
          </a:p>
          <a:p>
            <a:r>
              <a:rPr lang="en-GB" b="1" dirty="0"/>
              <a:t>Was it easy?</a:t>
            </a:r>
          </a:p>
          <a:p>
            <a:endParaRPr lang="en-GB" b="1" dirty="0"/>
          </a:p>
          <a:p>
            <a:r>
              <a:rPr lang="en-GB" b="1" dirty="0"/>
              <a:t>If person A follows the advice and it doesn’t work whose fault is that?</a:t>
            </a:r>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62</a:t>
            </a:fld>
            <a:endParaRPr lang="en-GB"/>
          </a:p>
        </p:txBody>
      </p:sp>
    </p:spTree>
    <p:extLst>
      <p:ext uri="{BB962C8B-B14F-4D97-AF65-F5344CB8AC3E}">
        <p14:creationId xmlns:p14="http://schemas.microsoft.com/office/powerpoint/2010/main" val="14977914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Talk through points on the slide</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63</a:t>
            </a:fld>
            <a:endParaRPr lang="en-GB"/>
          </a:p>
        </p:txBody>
      </p:sp>
    </p:spTree>
    <p:extLst>
      <p:ext uri="{BB962C8B-B14F-4D97-AF65-F5344CB8AC3E}">
        <p14:creationId xmlns:p14="http://schemas.microsoft.com/office/powerpoint/2010/main" val="4004494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Starting with ‘being told what to do’. This simple model outlines the potential cycle for ‘you insist, I resist’ </a:t>
            </a:r>
          </a:p>
          <a:p>
            <a:endParaRPr lang="en-GB" dirty="0"/>
          </a:p>
          <a:p>
            <a:pPr marL="179062" indent="-179062">
              <a:buFont typeface="Arial" panose="020B0604020202020204" pitchFamily="34" charset="0"/>
              <a:buChar char="•"/>
            </a:pPr>
            <a:r>
              <a:rPr lang="en-GB" b="0" dirty="0"/>
              <a:t>It starts with being told what to do… </a:t>
            </a:r>
          </a:p>
          <a:p>
            <a:pPr marL="179062" indent="-179062">
              <a:buFont typeface="Arial" panose="020B0604020202020204" pitchFamily="34" charset="0"/>
              <a:buChar char="•"/>
            </a:pPr>
            <a:r>
              <a:rPr lang="en-GB" b="0" dirty="0"/>
              <a:t>This often can make people feel childlike. </a:t>
            </a:r>
          </a:p>
          <a:p>
            <a:pPr marL="179062" indent="-179062">
              <a:buFont typeface="Arial" panose="020B0604020202020204" pitchFamily="34" charset="0"/>
              <a:buChar char="•"/>
            </a:pPr>
            <a:r>
              <a:rPr lang="en-GB" b="0" dirty="0"/>
              <a:t>Instead of leaning into the idea, often people will push back or find ways to challenge it (yes, but)</a:t>
            </a:r>
          </a:p>
          <a:p>
            <a:pPr marL="179062" indent="-179062">
              <a:buFont typeface="Arial" panose="020B0604020202020204" pitchFamily="34" charset="0"/>
              <a:buChar char="•"/>
            </a:pPr>
            <a:r>
              <a:rPr lang="en-GB" b="0" dirty="0"/>
              <a:t>Because they aren’t engaged in the process (passive vs active involvement) they may not listen to what is being said</a:t>
            </a:r>
          </a:p>
          <a:p>
            <a:pPr marL="179062" indent="-179062">
              <a:buFont typeface="Arial" panose="020B0604020202020204" pitchFamily="34" charset="0"/>
              <a:buChar char="•"/>
            </a:pPr>
            <a:r>
              <a:rPr lang="en-GB" b="0" dirty="0"/>
              <a:t>They will feel disempowered </a:t>
            </a:r>
          </a:p>
          <a:p>
            <a:pPr marL="179062" indent="-179062">
              <a:buFont typeface="Arial" panose="020B0604020202020204" pitchFamily="34" charset="0"/>
              <a:buChar char="•"/>
            </a:pPr>
            <a:r>
              <a:rPr lang="en-GB" b="0" dirty="0"/>
              <a:t>They won’t own the problem or solution </a:t>
            </a:r>
          </a:p>
          <a:p>
            <a:pPr marL="179062" indent="-179062">
              <a:buFont typeface="Arial" panose="020B0604020202020204" pitchFamily="34" charset="0"/>
              <a:buChar char="•"/>
            </a:pPr>
            <a:r>
              <a:rPr lang="en-GB" b="0" dirty="0"/>
              <a:t>And so when the next challenge comes along they will wait for the rescuer to swoop in with more ideas and be told again what to do.</a:t>
            </a:r>
          </a:p>
          <a:p>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64</a:t>
            </a:fld>
            <a:endParaRPr lang="en-GB"/>
          </a:p>
        </p:txBody>
      </p:sp>
    </p:spTree>
    <p:extLst>
      <p:ext uri="{BB962C8B-B14F-4D97-AF65-F5344CB8AC3E}">
        <p14:creationId xmlns:p14="http://schemas.microsoft.com/office/powerpoint/2010/main" val="4939632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10 mins – activity</a:t>
            </a:r>
          </a:p>
          <a:p>
            <a:r>
              <a:rPr lang="en-GB" b="1" dirty="0"/>
              <a:t>10 mins – debrief</a:t>
            </a:r>
          </a:p>
          <a:p>
            <a:r>
              <a:rPr lang="en-GB" b="1" dirty="0"/>
              <a:t>In pairs</a:t>
            </a:r>
          </a:p>
          <a:p>
            <a:endParaRPr lang="en-GB" b="1" dirty="0"/>
          </a:p>
          <a:p>
            <a:r>
              <a:rPr lang="en-GB" b="1" i="1" dirty="0"/>
              <a:t>This is the intro to coaching approach and it contrasts nicely with the giving advice section. </a:t>
            </a:r>
          </a:p>
          <a:p>
            <a:r>
              <a:rPr lang="en-GB" b="1" i="1" dirty="0"/>
              <a:t>Intro to open ended coaching questions. Allows space in the questions to reflect.</a:t>
            </a:r>
          </a:p>
          <a:p>
            <a:endParaRPr lang="en-GB" b="1" dirty="0"/>
          </a:p>
          <a:p>
            <a:r>
              <a:rPr lang="en-GB" b="1" dirty="0"/>
              <a:t>This round takes a bit longer – up to 10 minutes. Same pairs as before, same person A and same person B. This time Person B just asks the questions on the slide. </a:t>
            </a:r>
          </a:p>
          <a:p>
            <a:endParaRPr lang="en-GB" b="1" dirty="0"/>
          </a:p>
          <a:p>
            <a:r>
              <a:rPr lang="en-GB" b="1" dirty="0"/>
              <a:t>Encourage the groups to get to the final question “What might be a good first step?”</a:t>
            </a:r>
          </a:p>
          <a:p>
            <a:endParaRPr lang="en-GB" b="1" dirty="0"/>
          </a:p>
          <a:p>
            <a:r>
              <a:rPr lang="en-GB" b="1" dirty="0"/>
              <a:t>After 10 minutes or so bring the group back to debrief</a:t>
            </a:r>
          </a:p>
          <a:p>
            <a:endParaRPr lang="en-GB" b="1" dirty="0"/>
          </a:p>
          <a:p>
            <a:r>
              <a:rPr lang="en-GB" b="1" dirty="0"/>
              <a:t>Debrief prompts:</a:t>
            </a:r>
          </a:p>
          <a:p>
            <a:pPr marL="477500" indent="-311701">
              <a:buSzPts val="1100"/>
              <a:buChar char="●"/>
            </a:pPr>
            <a:r>
              <a:rPr lang="en-GB" b="1" dirty="0"/>
              <a:t>What did you notice this time?</a:t>
            </a:r>
          </a:p>
          <a:p>
            <a:r>
              <a:rPr lang="en-GB" b="1" dirty="0"/>
              <a:t>How was it for person A… did you get to a good first step?</a:t>
            </a:r>
          </a:p>
          <a:p>
            <a:pPr marL="477500" indent="-311701">
              <a:buSzPts val="1100"/>
              <a:buChar char="●"/>
            </a:pPr>
            <a:r>
              <a:rPr lang="en-GB" b="1" dirty="0"/>
              <a:t>How did the people asking the questions find it?</a:t>
            </a:r>
          </a:p>
          <a:p>
            <a:r>
              <a:rPr lang="en-GB" b="1" dirty="0"/>
              <a:t>Anything strike you about the questions? [ they are contentless, none of them start with why etc]</a:t>
            </a:r>
          </a:p>
          <a:p>
            <a:pPr marL="477500" indent="-311701">
              <a:buSzPts val="1100"/>
              <a:buChar char="●"/>
            </a:pPr>
            <a:r>
              <a:rPr lang="en-GB" b="1" dirty="0"/>
              <a:t>How was the flow?</a:t>
            </a:r>
          </a:p>
          <a:p>
            <a:pPr marL="477500" indent="-311701">
              <a:buSzPts val="1100"/>
              <a:buChar char="●"/>
            </a:pPr>
            <a:r>
              <a:rPr lang="en-GB" b="1" dirty="0"/>
              <a:t>Who did the most talking, A or B?</a:t>
            </a:r>
          </a:p>
          <a:p>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65</a:t>
            </a:fld>
            <a:endParaRPr lang="en-GB"/>
          </a:p>
        </p:txBody>
      </p:sp>
    </p:spTree>
    <p:extLst>
      <p:ext uri="{BB962C8B-B14F-4D97-AF65-F5344CB8AC3E}">
        <p14:creationId xmlns:p14="http://schemas.microsoft.com/office/powerpoint/2010/main" val="6197874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Here is the contrasting model we just followed in the previous exercise. What differences are there? </a:t>
            </a:r>
          </a:p>
          <a:p>
            <a:pPr>
              <a:defRPr/>
            </a:pPr>
            <a:endParaRPr lang="en-GB" dirty="0"/>
          </a:p>
          <a:p>
            <a:pPr marL="179062" indent="-179062">
              <a:buFont typeface="Arial" panose="020B0604020202020204" pitchFamily="34" charset="0"/>
              <a:buChar char="•"/>
              <a:defRPr/>
            </a:pPr>
            <a:r>
              <a:rPr lang="en-GB" dirty="0"/>
              <a:t>When the problem is owned by the person it relates to they will decide for themselves</a:t>
            </a:r>
          </a:p>
          <a:p>
            <a:pPr marL="179062" indent="-179062">
              <a:buFont typeface="Arial" panose="020B0604020202020204" pitchFamily="34" charset="0"/>
              <a:buChar char="•"/>
              <a:defRPr/>
            </a:pPr>
            <a:r>
              <a:rPr lang="en-GB" dirty="0"/>
              <a:t>They will own the problem and solution, and feel motivated and empowered to act.</a:t>
            </a:r>
          </a:p>
          <a:p>
            <a:pPr>
              <a:defRPr/>
            </a:pP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66</a:t>
            </a:fld>
            <a:endParaRPr lang="en-GB"/>
          </a:p>
        </p:txBody>
      </p:sp>
    </p:spTree>
    <p:extLst>
      <p:ext uri="{BB962C8B-B14F-4D97-AF65-F5344CB8AC3E}">
        <p14:creationId xmlns:p14="http://schemas.microsoft.com/office/powerpoint/2010/main" val="22103355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DM Sans" pitchFamily="2" charset="77"/>
                <a:ea typeface="Times New Roman"/>
                <a:cs typeface="Times New Roman"/>
                <a:sym typeface="Times New Roman"/>
              </a:rPr>
              <a:t>Open questions are questions for which the </a:t>
            </a:r>
            <a:r>
              <a:rPr lang="en-GB" sz="1200" dirty="0" err="1">
                <a:solidFill>
                  <a:schemeClr val="tx1"/>
                </a:solidFill>
                <a:latin typeface="DM Sans" pitchFamily="2" charset="77"/>
                <a:ea typeface="Times New Roman"/>
                <a:cs typeface="Times New Roman"/>
                <a:sym typeface="Times New Roman"/>
              </a:rPr>
              <a:t>coachee</a:t>
            </a:r>
            <a:r>
              <a:rPr lang="en-GB" sz="1200" dirty="0">
                <a:solidFill>
                  <a:schemeClr val="tx1"/>
                </a:solidFill>
                <a:latin typeface="DM Sans" pitchFamily="2" charset="77"/>
                <a:ea typeface="Times New Roman"/>
                <a:cs typeface="Times New Roman"/>
                <a:sym typeface="Times New Roman"/>
              </a:rPr>
              <a:t> is not going to give a one word answer like “Yes” or “No”. Open questions help your </a:t>
            </a:r>
            <a:r>
              <a:rPr lang="en-GB" sz="1200" dirty="0" err="1">
                <a:solidFill>
                  <a:schemeClr val="tx1"/>
                </a:solidFill>
                <a:latin typeface="DM Sans" pitchFamily="2" charset="77"/>
                <a:ea typeface="Times New Roman"/>
                <a:cs typeface="Times New Roman"/>
                <a:sym typeface="Times New Roman"/>
              </a:rPr>
              <a:t>coachee</a:t>
            </a:r>
            <a:r>
              <a:rPr lang="en-GB" sz="1200" dirty="0">
                <a:solidFill>
                  <a:schemeClr val="tx1"/>
                </a:solidFill>
                <a:latin typeface="DM Sans" pitchFamily="2" charset="77"/>
                <a:ea typeface="Times New Roman"/>
                <a:cs typeface="Times New Roman"/>
                <a:sym typeface="Times New Roman"/>
              </a:rPr>
              <a:t> to open up and give more information. The power of a good coaching session lies in being able to help your </a:t>
            </a:r>
            <a:r>
              <a:rPr lang="en-GB" sz="1200" dirty="0" err="1">
                <a:solidFill>
                  <a:schemeClr val="tx1"/>
                </a:solidFill>
                <a:latin typeface="DM Sans" pitchFamily="2" charset="77"/>
                <a:ea typeface="Times New Roman"/>
                <a:cs typeface="Times New Roman"/>
                <a:sym typeface="Times New Roman"/>
              </a:rPr>
              <a:t>coachee</a:t>
            </a:r>
            <a:r>
              <a:rPr lang="en-GB" sz="1200" dirty="0">
                <a:solidFill>
                  <a:schemeClr val="tx1"/>
                </a:solidFill>
                <a:latin typeface="DM Sans" pitchFamily="2" charset="77"/>
                <a:ea typeface="Times New Roman"/>
                <a:cs typeface="Times New Roman"/>
                <a:sym typeface="Times New Roman"/>
              </a:rPr>
              <a:t> to look at new possibilities, explore their own thoughts, ideas and feelings and come up with their own solutions to move forward. Open question form the backbone of an effective coaching session.</a:t>
            </a:r>
          </a:p>
          <a:p>
            <a:endParaRPr lang="en-US" sz="1200"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t>67</a:t>
            </a:fld>
            <a:endParaRPr lang="en-GB"/>
          </a:p>
        </p:txBody>
      </p:sp>
    </p:spTree>
    <p:extLst>
      <p:ext uri="{BB962C8B-B14F-4D97-AF65-F5344CB8AC3E}">
        <p14:creationId xmlns:p14="http://schemas.microsoft.com/office/powerpoint/2010/main" val="10336659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coaching is about assisting the team to identify their own solutions to moving forward then the ability to ask effective questions lies at the heart of a good session. If we apply the Pareto principle, then around 80% of a coaching session should be taken up by team speaking and giving thought to the questions posed by the coach. The coach only takes around 20% of the time to ask questions, summarising, clarifying and reflecting back to the coachee.</a:t>
            </a:r>
          </a:p>
          <a:p>
            <a:endParaRPr lang="en-US"/>
          </a:p>
          <a:p>
            <a:r>
              <a:rPr lang="en-US"/>
              <a:t>One of the most important rules of asking effective questions is to remember that the session belongs to the team. Thus the questions you ask are for the benefit of the team rather than your own. Adopting the mindset of assisting the team to find their own unique solution and not yours, will help you to naturally ask the right questions.</a:t>
            </a:r>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68</a:t>
            </a:fld>
            <a:endParaRPr lang="en-GB"/>
          </a:p>
        </p:txBody>
      </p:sp>
    </p:spTree>
    <p:extLst>
      <p:ext uri="{BB962C8B-B14F-4D97-AF65-F5344CB8AC3E}">
        <p14:creationId xmlns:p14="http://schemas.microsoft.com/office/powerpoint/2010/main" val="171782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6</a:t>
            </a:fld>
            <a:endParaRPr lang="en-GB"/>
          </a:p>
        </p:txBody>
      </p:sp>
    </p:spTree>
    <p:extLst>
      <p:ext uri="{BB962C8B-B14F-4D97-AF65-F5344CB8AC3E}">
        <p14:creationId xmlns:p14="http://schemas.microsoft.com/office/powerpoint/2010/main" val="36901549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1880"/>
              </a:spcBef>
              <a:buClr>
                <a:schemeClr val="dk1"/>
              </a:buClr>
              <a:buSzPts val="1100"/>
            </a:pPr>
            <a:r>
              <a:rPr lang="en-GB" sz="1200" b="1" dirty="0">
                <a:solidFill>
                  <a:schemeClr val="tx1"/>
                </a:solidFill>
                <a:latin typeface="DM Sans" pitchFamily="2" charset="77"/>
              </a:rPr>
              <a:t>Reflective questions</a:t>
            </a:r>
          </a:p>
          <a:p>
            <a:pPr>
              <a:lnSpc>
                <a:spcPct val="115000"/>
              </a:lnSpc>
              <a:spcBef>
                <a:spcPts val="1044"/>
              </a:spcBef>
              <a:buClr>
                <a:schemeClr val="dk1"/>
              </a:buClr>
              <a:buSzPts val="1100"/>
            </a:pPr>
            <a:r>
              <a:rPr lang="en-GB" sz="1200" dirty="0">
                <a:solidFill>
                  <a:schemeClr val="tx1"/>
                </a:solidFill>
                <a:latin typeface="DM Sans" pitchFamily="2" charset="77"/>
                <a:ea typeface="Times New Roman"/>
                <a:cs typeface="Times New Roman"/>
                <a:sym typeface="Times New Roman"/>
              </a:rPr>
              <a:t>Reflecting back the words, thoughts and feelings that you have picked up from the team. This serves both the purpose of showing that you are listening, which in turn helps build rapport. Also to reflect back to the team to prompt further exploration. It is important to give your </a:t>
            </a:r>
            <a:r>
              <a:rPr lang="en-GB" sz="1200" dirty="0" err="1">
                <a:solidFill>
                  <a:schemeClr val="tx1"/>
                </a:solidFill>
                <a:latin typeface="DM Sans" pitchFamily="2" charset="77"/>
                <a:ea typeface="Times New Roman"/>
                <a:cs typeface="Times New Roman"/>
                <a:sym typeface="Times New Roman"/>
              </a:rPr>
              <a:t>coachee</a:t>
            </a:r>
            <a:r>
              <a:rPr lang="en-GB" sz="1200" dirty="0">
                <a:solidFill>
                  <a:schemeClr val="tx1"/>
                </a:solidFill>
                <a:latin typeface="DM Sans" pitchFamily="2" charset="77"/>
                <a:ea typeface="Times New Roman"/>
                <a:cs typeface="Times New Roman"/>
                <a:sym typeface="Times New Roman"/>
              </a:rPr>
              <a:t> space and time to reflect.</a:t>
            </a:r>
          </a:p>
          <a:p>
            <a:pPr>
              <a:lnSpc>
                <a:spcPct val="115000"/>
              </a:lnSpc>
              <a:spcBef>
                <a:spcPts val="1044"/>
              </a:spcBef>
              <a:buClr>
                <a:schemeClr val="dk1"/>
              </a:buClr>
              <a:buSzPts val="1100"/>
            </a:pPr>
            <a:r>
              <a:rPr lang="en-GB" sz="1200" dirty="0">
                <a:solidFill>
                  <a:schemeClr val="tx1"/>
                </a:solidFill>
                <a:latin typeface="DM Sans" pitchFamily="2" charset="77"/>
                <a:ea typeface="Times New Roman"/>
                <a:cs typeface="Times New Roman"/>
                <a:sym typeface="Times New Roman"/>
              </a:rPr>
              <a:t>Example: “You say you are apprehensive about the changes… tell me more?” An example of a reflection of both words and feelings is: “You sound excited, but I’m also sensing you are a little scared?”</a:t>
            </a:r>
          </a:p>
          <a:p>
            <a:pPr>
              <a:lnSpc>
                <a:spcPct val="115000"/>
              </a:lnSpc>
              <a:spcBef>
                <a:spcPts val="1044"/>
              </a:spcBef>
              <a:buClr>
                <a:schemeClr val="dk1"/>
              </a:buClr>
              <a:buSzPts val="1100"/>
            </a:pPr>
            <a:r>
              <a:rPr lang="en-GB" sz="1200" dirty="0">
                <a:solidFill>
                  <a:schemeClr val="tx1"/>
                </a:solidFill>
                <a:latin typeface="DM Sans" pitchFamily="2" charset="77"/>
                <a:ea typeface="Times New Roman"/>
                <a:cs typeface="Times New Roman"/>
                <a:sym typeface="Times New Roman"/>
              </a:rPr>
              <a:t>This can be very illuminating to your </a:t>
            </a:r>
            <a:r>
              <a:rPr lang="en-GB" sz="1200" dirty="0" err="1">
                <a:solidFill>
                  <a:schemeClr val="tx1"/>
                </a:solidFill>
                <a:latin typeface="DM Sans" pitchFamily="2" charset="77"/>
                <a:ea typeface="Times New Roman"/>
                <a:cs typeface="Times New Roman"/>
                <a:sym typeface="Times New Roman"/>
              </a:rPr>
              <a:t>coachee</a:t>
            </a:r>
            <a:r>
              <a:rPr lang="en-GB" sz="1200" dirty="0">
                <a:solidFill>
                  <a:schemeClr val="tx1"/>
                </a:solidFill>
                <a:latin typeface="DM Sans" pitchFamily="2" charset="77"/>
                <a:ea typeface="Times New Roman"/>
                <a:cs typeface="Times New Roman"/>
                <a:sym typeface="Times New Roman"/>
              </a:rPr>
              <a:t> and you may get a response like, “Did I really say that?” or “Hearing you repeat what I’ve said, helps me to clarify what’s on my mind.”</a:t>
            </a:r>
          </a:p>
          <a:p>
            <a:pPr>
              <a:lnSpc>
                <a:spcPct val="115000"/>
              </a:lnSpc>
              <a:spcBef>
                <a:spcPts val="1044"/>
              </a:spcBef>
              <a:spcAft>
                <a:spcPts val="1044"/>
              </a:spcAft>
            </a:pPr>
            <a:r>
              <a:rPr lang="en-GB" sz="1200" dirty="0">
                <a:solidFill>
                  <a:schemeClr val="tx1"/>
                </a:solidFill>
                <a:latin typeface="DM Sans" pitchFamily="2" charset="77"/>
                <a:ea typeface="Times New Roman"/>
                <a:cs typeface="Times New Roman"/>
                <a:sym typeface="Times New Roman"/>
              </a:rPr>
              <a:t>These were simply an example of how we can use questions to assist our team in getting to where they want to be. </a:t>
            </a:r>
            <a:endParaRPr lang="en-GB" dirty="0">
              <a:solidFill>
                <a:schemeClr val="tx1"/>
              </a:solidFill>
              <a:latin typeface="DM Sans" pitchFamily="2" charset="77"/>
            </a:endParaRPr>
          </a:p>
          <a:p>
            <a:endParaRPr lang="en-US"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t>69</a:t>
            </a:fld>
            <a:endParaRPr lang="en-GB"/>
          </a:p>
        </p:txBody>
      </p:sp>
    </p:spTree>
    <p:extLst>
      <p:ext uri="{BB962C8B-B14F-4D97-AF65-F5344CB8AC3E}">
        <p14:creationId xmlns:p14="http://schemas.microsoft.com/office/powerpoint/2010/main" val="25870627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7500">
              <a:defRPr/>
            </a:pPr>
            <a:r>
              <a:rPr lang="en-GB" sz="1200" dirty="0">
                <a:solidFill>
                  <a:schemeClr val="tx1"/>
                </a:solidFill>
                <a:latin typeface="DM Sans" pitchFamily="2" charset="77"/>
                <a:ea typeface="Calibri"/>
                <a:cs typeface="Calibri"/>
                <a:sym typeface="Calibri"/>
              </a:rPr>
              <a:t>Effective listening skills are a prerequisite of a good coach and the coach should spend far more time listening than speaking. During everyday conversation it is very easy to become distracted with our own thoughts and opinions. </a:t>
            </a:r>
          </a:p>
          <a:p>
            <a:endParaRPr lang="en-GB" sz="1200" dirty="0">
              <a:solidFill>
                <a:schemeClr val="tx1"/>
              </a:solidFill>
              <a:latin typeface="DM Sans" pitchFamily="2" charset="77"/>
              <a:ea typeface="Calibri"/>
              <a:cs typeface="Calibri"/>
              <a:sym typeface="Calibri"/>
            </a:endParaRPr>
          </a:p>
          <a:p>
            <a:r>
              <a:rPr lang="en-GB" sz="1200" b="1" dirty="0">
                <a:solidFill>
                  <a:schemeClr val="tx1"/>
                </a:solidFill>
                <a:latin typeface="DM Sans" pitchFamily="2" charset="77"/>
                <a:ea typeface="Calibri"/>
                <a:cs typeface="Calibri"/>
                <a:sym typeface="Calibri"/>
              </a:rPr>
              <a:t>Group discussion 10 mins</a:t>
            </a:r>
          </a:p>
          <a:p>
            <a:endParaRPr lang="en-GB" sz="1200" dirty="0">
              <a:solidFill>
                <a:schemeClr val="tx1"/>
              </a:solidFill>
              <a:latin typeface="DM Sans" pitchFamily="2" charset="77"/>
              <a:ea typeface="Calibri"/>
              <a:cs typeface="Calibri"/>
              <a:sym typeface="Calibri"/>
            </a:endParaRPr>
          </a:p>
          <a:p>
            <a:r>
              <a:rPr lang="en-GB" sz="1200" b="1" dirty="0">
                <a:solidFill>
                  <a:schemeClr val="tx1"/>
                </a:solidFill>
                <a:latin typeface="DM Sans" pitchFamily="2" charset="77"/>
                <a:ea typeface="Calibri"/>
                <a:cs typeface="Calibri"/>
                <a:sym typeface="Calibri"/>
              </a:rPr>
              <a:t>To get the participants to reflect on</a:t>
            </a:r>
          </a:p>
          <a:p>
            <a:pPr marL="179062" indent="-179062">
              <a:buFont typeface="Arial" panose="020B0604020202020204" pitchFamily="34" charset="0"/>
              <a:buChar char="•"/>
            </a:pPr>
            <a:r>
              <a:rPr lang="en-GB" sz="1200" b="1" dirty="0">
                <a:solidFill>
                  <a:schemeClr val="tx1"/>
                </a:solidFill>
                <a:latin typeface="DM Sans" pitchFamily="2" charset="77"/>
                <a:ea typeface="Calibri"/>
                <a:cs typeface="Calibri"/>
                <a:sym typeface="Calibri"/>
              </a:rPr>
              <a:t>How can they tell when someone is listening?</a:t>
            </a:r>
          </a:p>
          <a:p>
            <a:pPr marL="179062" indent="-179062">
              <a:buFont typeface="Arial" panose="020B0604020202020204" pitchFamily="34" charset="0"/>
              <a:buChar char="•"/>
            </a:pPr>
            <a:r>
              <a:rPr lang="en-GB" sz="1200" b="1" dirty="0">
                <a:solidFill>
                  <a:schemeClr val="tx1"/>
                </a:solidFill>
                <a:latin typeface="DM Sans" pitchFamily="2" charset="77"/>
                <a:ea typeface="Calibri"/>
                <a:cs typeface="Calibri"/>
                <a:sym typeface="Calibri"/>
              </a:rPr>
              <a:t>What distractions are there –thinking about the next question, thinking about what you need to tell them, wondering how you will interrupt? Thinking about a project you once led on? Etc.</a:t>
            </a:r>
          </a:p>
          <a:p>
            <a:endParaRPr lang="en-GB" sz="1200" b="1" dirty="0">
              <a:solidFill>
                <a:schemeClr val="tx1"/>
              </a:solidFill>
              <a:latin typeface="DM Sans" pitchFamily="2" charset="77"/>
              <a:ea typeface="Calibri"/>
              <a:cs typeface="Calibri"/>
              <a:sym typeface="Calibri"/>
            </a:endParaRPr>
          </a:p>
          <a:p>
            <a:pPr algn="just">
              <a:lnSpc>
                <a:spcPct val="115000"/>
              </a:lnSpc>
              <a:spcBef>
                <a:spcPts val="1253"/>
              </a:spcBef>
            </a:pPr>
            <a:r>
              <a:rPr lang="en-GB" sz="1200" b="1" dirty="0">
                <a:solidFill>
                  <a:schemeClr val="tx1"/>
                </a:solidFill>
                <a:latin typeface="DM Sans" pitchFamily="2" charset="77"/>
                <a:ea typeface="Calibri"/>
                <a:cs typeface="Calibri"/>
                <a:sym typeface="Calibri"/>
              </a:rPr>
              <a:t>Possible answer</a:t>
            </a:r>
          </a:p>
          <a:p>
            <a:pPr marL="179062" indent="-179062" algn="just">
              <a:lnSpc>
                <a:spcPct val="115000"/>
              </a:lnSpc>
              <a:spcBef>
                <a:spcPts val="1253"/>
              </a:spcBef>
              <a:buFont typeface="Arial" panose="020B0604020202020204" pitchFamily="34" charset="0"/>
              <a:buChar char="•"/>
            </a:pPr>
            <a:r>
              <a:rPr lang="en-GB" sz="1200" b="1" dirty="0">
                <a:solidFill>
                  <a:schemeClr val="tx1"/>
                </a:solidFill>
                <a:latin typeface="DM Sans" pitchFamily="2" charset="77"/>
                <a:ea typeface="Calibri"/>
                <a:cs typeface="Calibri"/>
                <a:sym typeface="Calibri"/>
              </a:rPr>
              <a:t>Hearing – the act of perceiving a sound by ear. Hearing happens passively. You don’t have to think about hearing.</a:t>
            </a:r>
          </a:p>
          <a:p>
            <a:pPr marL="179062" indent="-179062" algn="just">
              <a:lnSpc>
                <a:spcPct val="115000"/>
              </a:lnSpc>
              <a:spcBef>
                <a:spcPts val="1253"/>
              </a:spcBef>
              <a:buFont typeface="Arial" panose="020B0604020202020204" pitchFamily="34" charset="0"/>
              <a:buChar char="•"/>
            </a:pPr>
            <a:r>
              <a:rPr lang="en-GB" sz="1200" b="1" dirty="0">
                <a:solidFill>
                  <a:schemeClr val="tx1"/>
                </a:solidFill>
                <a:latin typeface="DM Sans" pitchFamily="2" charset="77"/>
                <a:ea typeface="Calibri"/>
                <a:cs typeface="Calibri"/>
                <a:sym typeface="Calibri"/>
              </a:rPr>
              <a:t>Listening – truly trying to understand another person’s point of view. Listening requires an active, conscious choice and mental effort. Listening requires focused attention.</a:t>
            </a:r>
          </a:p>
          <a:p>
            <a:pPr algn="just">
              <a:lnSpc>
                <a:spcPct val="115000"/>
              </a:lnSpc>
              <a:spcBef>
                <a:spcPts val="1253"/>
              </a:spcBef>
            </a:pPr>
            <a:endParaRPr lang="en-GB" sz="1200" b="1" dirty="0">
              <a:solidFill>
                <a:schemeClr val="tx1"/>
              </a:solidFill>
              <a:latin typeface="DM Sans" pitchFamily="2" charset="77"/>
              <a:ea typeface="Calibri"/>
              <a:cs typeface="Calibri"/>
              <a:sym typeface="Calibri"/>
            </a:endParaRPr>
          </a:p>
          <a:p>
            <a:pPr algn="just">
              <a:lnSpc>
                <a:spcPct val="115000"/>
              </a:lnSpc>
              <a:spcBef>
                <a:spcPts val="1253"/>
              </a:spcBef>
            </a:pPr>
            <a:endParaRPr lang="en-GB" sz="1200" b="1" dirty="0">
              <a:solidFill>
                <a:schemeClr val="tx1"/>
              </a:solidFill>
              <a:latin typeface="DM Sans" pitchFamily="2" charset="77"/>
              <a:ea typeface="Times New Roman"/>
              <a:cs typeface="Times New Roman"/>
              <a:sym typeface="Times New Roman"/>
            </a:endParaRPr>
          </a:p>
          <a:p>
            <a:pPr algn="just">
              <a:lnSpc>
                <a:spcPct val="115000"/>
              </a:lnSpc>
              <a:spcBef>
                <a:spcPts val="1253"/>
              </a:spcBef>
              <a:buClr>
                <a:schemeClr val="dk1"/>
              </a:buClr>
              <a:buSzPts val="1100"/>
            </a:pPr>
            <a:endParaRPr lang="en-GB" sz="1200" b="1" dirty="0">
              <a:solidFill>
                <a:schemeClr val="tx1"/>
              </a:solidFill>
              <a:latin typeface="DM Sans" pitchFamily="2" charset="77"/>
              <a:ea typeface="Times New Roman"/>
              <a:cs typeface="Times New Roman"/>
              <a:sym typeface="Times New Roman"/>
            </a:endParaRPr>
          </a:p>
          <a:p>
            <a:endParaRPr lang="en-GB" b="1" dirty="0">
              <a:solidFill>
                <a:schemeClr val="tx1"/>
              </a:solidFill>
              <a:latin typeface="DM Sans" pitchFamily="2" charset="77"/>
            </a:endParaRPr>
          </a:p>
          <a:p>
            <a:endParaRPr lang="en-US"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t>70</a:t>
            </a:fld>
            <a:endParaRPr lang="en-GB"/>
          </a:p>
        </p:txBody>
      </p:sp>
    </p:spTree>
    <p:extLst>
      <p:ext uri="{BB962C8B-B14F-4D97-AF65-F5344CB8AC3E}">
        <p14:creationId xmlns:p14="http://schemas.microsoft.com/office/powerpoint/2010/main" val="32977766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880"/>
              </a:spcBef>
              <a:buClr>
                <a:schemeClr val="dk1"/>
              </a:buClr>
              <a:buSzPts val="1100"/>
            </a:pPr>
            <a:r>
              <a:rPr lang="en-GB" sz="1200" dirty="0">
                <a:solidFill>
                  <a:schemeClr val="tx1"/>
                </a:solidFill>
                <a:effectLst/>
                <a:ea typeface="Calibri" panose="020F0502020204030204" pitchFamily="34" charset="0"/>
                <a:cs typeface="Times New Roman" panose="02020603050405020304" pitchFamily="18" charset="0"/>
              </a:rPr>
              <a:t>There are many models of listening. Here we outline a simple model that we find helpful for QI coaching…</a:t>
            </a:r>
          </a:p>
          <a:p>
            <a:pPr algn="just">
              <a:lnSpc>
                <a:spcPct val="115000"/>
              </a:lnSpc>
              <a:spcBef>
                <a:spcPts val="1880"/>
              </a:spcBef>
              <a:buClr>
                <a:schemeClr val="dk1"/>
              </a:buClr>
              <a:buSzPts val="1100"/>
            </a:pPr>
            <a:r>
              <a:rPr lang="en-GB" sz="1200" dirty="0">
                <a:solidFill>
                  <a:schemeClr val="tx1"/>
                </a:solidFill>
                <a:ea typeface="Calibri"/>
                <a:cs typeface="Calibri"/>
                <a:sym typeface="Calibri"/>
              </a:rPr>
              <a:t>Three levels of listening:</a:t>
            </a:r>
          </a:p>
          <a:p>
            <a:pPr algn="just">
              <a:lnSpc>
                <a:spcPct val="115000"/>
              </a:lnSpc>
              <a:spcBef>
                <a:spcPts val="1253"/>
              </a:spcBef>
              <a:buClr>
                <a:schemeClr val="dk1"/>
              </a:buClr>
              <a:buSzPts val="1100"/>
            </a:pPr>
            <a:r>
              <a:rPr lang="en-GB" sz="1200" dirty="0">
                <a:solidFill>
                  <a:schemeClr val="tx1"/>
                </a:solidFill>
                <a:ea typeface="Calibri"/>
                <a:cs typeface="Calibri"/>
                <a:sym typeface="Calibri"/>
              </a:rPr>
              <a:t>• Internal listening</a:t>
            </a:r>
          </a:p>
          <a:p>
            <a:pPr algn="just">
              <a:lnSpc>
                <a:spcPct val="115000"/>
              </a:lnSpc>
              <a:spcBef>
                <a:spcPts val="1044"/>
              </a:spcBef>
              <a:buClr>
                <a:schemeClr val="dk1"/>
              </a:buClr>
              <a:buSzPts val="1100"/>
            </a:pPr>
            <a:r>
              <a:rPr lang="en-GB" sz="1200" dirty="0">
                <a:solidFill>
                  <a:schemeClr val="tx1"/>
                </a:solidFill>
                <a:ea typeface="Calibri"/>
                <a:cs typeface="Calibri"/>
                <a:sym typeface="Calibri"/>
              </a:rPr>
              <a:t>Here the listener focuses on their own thoughts rather than that of the speaker. The listener interprets what they hear in terms of what it means to them. This is often what people employ in normal daily conversation where the listener gathers information to help form opinions and make decisions.</a:t>
            </a:r>
          </a:p>
          <a:p>
            <a:pPr algn="just">
              <a:lnSpc>
                <a:spcPct val="115000"/>
              </a:lnSpc>
              <a:spcBef>
                <a:spcPts val="1044"/>
              </a:spcBef>
              <a:buClr>
                <a:schemeClr val="dk1"/>
              </a:buClr>
              <a:buSzPts val="1100"/>
            </a:pPr>
            <a:r>
              <a:rPr lang="en-GB" sz="1200" dirty="0">
                <a:solidFill>
                  <a:schemeClr val="tx1"/>
                </a:solidFill>
                <a:ea typeface="Calibri"/>
                <a:cs typeface="Calibri"/>
                <a:sym typeface="Calibri"/>
              </a:rPr>
              <a:t>As a good coach, you will generally not be listening at this level. The coaching session isn’t about you, but rather the team and their needs and the needs of the project. There are times when it may be appropriate; example, when establishing a convenient time for the next coaching session. In this instance you need to take into account your own availability and make a judgement in order to agree a mutually convenient time.</a:t>
            </a:r>
          </a:p>
          <a:p>
            <a:pPr algn="just">
              <a:lnSpc>
                <a:spcPct val="115000"/>
              </a:lnSpc>
              <a:spcBef>
                <a:spcPts val="1253"/>
              </a:spcBef>
              <a:buClr>
                <a:schemeClr val="dk1"/>
              </a:buClr>
              <a:buSzPts val="1100"/>
            </a:pPr>
            <a:r>
              <a:rPr lang="en-GB" sz="1200" dirty="0">
                <a:solidFill>
                  <a:schemeClr val="tx1"/>
                </a:solidFill>
                <a:ea typeface="Calibri"/>
                <a:cs typeface="Calibri"/>
                <a:sym typeface="Calibri"/>
              </a:rPr>
              <a:t>• Listening to understand</a:t>
            </a:r>
          </a:p>
          <a:p>
            <a:pPr algn="just">
              <a:lnSpc>
                <a:spcPct val="115000"/>
              </a:lnSpc>
              <a:spcBef>
                <a:spcPts val="1044"/>
              </a:spcBef>
              <a:buClr>
                <a:schemeClr val="dk1"/>
              </a:buClr>
              <a:buSzPts val="1100"/>
            </a:pPr>
            <a:r>
              <a:rPr lang="en-GB" sz="1200" dirty="0">
                <a:solidFill>
                  <a:schemeClr val="tx1"/>
                </a:solidFill>
                <a:ea typeface="Calibri"/>
                <a:cs typeface="Calibri"/>
                <a:sym typeface="Calibri"/>
              </a:rPr>
              <a:t>As the coach you are focusing on the speaker and team and what they are saying. You are not distracted by your own thoughts and feelings. As a good coach you will be trying to use this level of listening, where the purpose of gathering information is solely for the benefit of your team and project. You can get a real understanding of the team and what is “going on” for them.</a:t>
            </a:r>
          </a:p>
          <a:p>
            <a:pPr algn="just">
              <a:lnSpc>
                <a:spcPct val="115000"/>
              </a:lnSpc>
              <a:spcBef>
                <a:spcPts val="1253"/>
              </a:spcBef>
              <a:buClr>
                <a:schemeClr val="dk1"/>
              </a:buClr>
              <a:buSzPts val="1100"/>
            </a:pPr>
            <a:r>
              <a:rPr lang="en-GB" sz="1200" dirty="0">
                <a:solidFill>
                  <a:schemeClr val="tx1"/>
                </a:solidFill>
                <a:ea typeface="Calibri"/>
                <a:cs typeface="Calibri"/>
                <a:sym typeface="Calibri"/>
              </a:rPr>
              <a:t>• Global listening – also known as active listening</a:t>
            </a:r>
          </a:p>
          <a:p>
            <a:pPr algn="just">
              <a:lnSpc>
                <a:spcPct val="115000"/>
              </a:lnSpc>
              <a:spcBef>
                <a:spcPts val="1253"/>
              </a:spcBef>
            </a:pPr>
            <a:r>
              <a:rPr lang="en-GB" sz="1200" dirty="0">
                <a:solidFill>
                  <a:schemeClr val="tx1"/>
                </a:solidFill>
                <a:ea typeface="Calibri"/>
                <a:cs typeface="Calibri"/>
                <a:sym typeface="Calibri"/>
              </a:rPr>
              <a:t>The coach focuses on the team and individuals and is picking up more than what is being said. Listening to everything available, using intuition, picking up emotion and sensing signals from your team's body language. You are also listening for what the team is not saying, allowing you to be extremely responsive to the needs of your team.</a:t>
            </a:r>
            <a:r>
              <a:rPr lang="en-GB" sz="1200" dirty="0">
                <a:solidFill>
                  <a:schemeClr val="tx1"/>
                </a:solidFill>
                <a:uFill>
                  <a:noFill/>
                </a:uFill>
                <a:ea typeface="Calibri"/>
                <a:cs typeface="Calibri"/>
                <a:sym typeface="Calibri"/>
                <a:hlinkClick r:id="rId3">
                  <a:extLst>
                    <a:ext uri="{A12FA001-AC4F-418D-AE19-62706E023703}">
                      <ahyp:hlinkClr xmlns:ahyp="http://schemas.microsoft.com/office/drawing/2018/hyperlinkcolor" val="tx"/>
                    </a:ext>
                  </a:extLst>
                </a:hlinkClick>
              </a:rPr>
              <a:t> </a:t>
            </a:r>
            <a:endParaRPr lang="en-GB" sz="1200" dirty="0">
              <a:solidFill>
                <a:schemeClr val="tx1"/>
              </a:solidFill>
              <a:uFill>
                <a:noFill/>
              </a:uFill>
              <a:ea typeface="Calibri"/>
              <a:cs typeface="Calibri"/>
              <a:sym typeface="Calibri"/>
            </a:endParaRPr>
          </a:p>
          <a:p>
            <a:pPr algn="just">
              <a:lnSpc>
                <a:spcPct val="115000"/>
              </a:lnSpc>
              <a:spcBef>
                <a:spcPts val="1253"/>
              </a:spcBef>
            </a:pPr>
            <a:endParaRPr lang="en-GB" sz="1200" i="1" dirty="0">
              <a:solidFill>
                <a:schemeClr val="tx1"/>
              </a:solidFill>
              <a:uFill>
                <a:noFill/>
              </a:uFill>
              <a:ea typeface="Calibri"/>
              <a:cs typeface="Calibri"/>
              <a:sym typeface="Calibri"/>
            </a:endParaRPr>
          </a:p>
          <a:p>
            <a:pPr algn="just">
              <a:lnSpc>
                <a:spcPct val="115000"/>
              </a:lnSpc>
              <a:spcBef>
                <a:spcPts val="1253"/>
              </a:spcBef>
            </a:pPr>
            <a:r>
              <a:rPr lang="en-GB" sz="1200" i="1" dirty="0">
                <a:solidFill>
                  <a:schemeClr val="tx1"/>
                </a:solidFill>
                <a:ea typeface="Calibri"/>
                <a:cs typeface="Calibri"/>
                <a:sym typeface="Calibri"/>
              </a:rPr>
              <a:t>Reference:</a:t>
            </a:r>
          </a:p>
          <a:p>
            <a:pPr algn="just">
              <a:lnSpc>
                <a:spcPct val="115000"/>
              </a:lnSpc>
              <a:spcBef>
                <a:spcPts val="1253"/>
              </a:spcBef>
            </a:pPr>
            <a:r>
              <a:rPr lang="en-GB" sz="1200" dirty="0">
                <a:solidFill>
                  <a:schemeClr val="tx1"/>
                </a:solidFill>
                <a:ea typeface="Calibri"/>
                <a:cs typeface="Calibri"/>
                <a:sym typeface="Calibri"/>
              </a:rPr>
              <a:t>Co-Active Training Institute (2022). The Three Levels of Listening. https://</a:t>
            </a:r>
            <a:r>
              <a:rPr lang="en-GB" sz="1200" dirty="0" err="1">
                <a:solidFill>
                  <a:schemeClr val="tx1"/>
                </a:solidFill>
                <a:ea typeface="Calibri"/>
                <a:cs typeface="Calibri"/>
                <a:sym typeface="Calibri"/>
              </a:rPr>
              <a:t>coactive.com</a:t>
            </a:r>
            <a:r>
              <a:rPr lang="en-GB" sz="1200" dirty="0">
                <a:solidFill>
                  <a:schemeClr val="tx1"/>
                </a:solidFill>
                <a:ea typeface="Calibri"/>
                <a:cs typeface="Calibri"/>
                <a:sym typeface="Calibri"/>
              </a:rPr>
              <a:t>/resources/blogs/levels-of-listening</a:t>
            </a:r>
          </a:p>
          <a:p>
            <a:endParaRPr lang="en-GB"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t>71</a:t>
            </a:fld>
            <a:endParaRPr lang="en-GB"/>
          </a:p>
        </p:txBody>
      </p:sp>
    </p:spTree>
    <p:extLst>
      <p:ext uri="{BB962C8B-B14F-4D97-AF65-F5344CB8AC3E}">
        <p14:creationId xmlns:p14="http://schemas.microsoft.com/office/powerpoint/2010/main" val="1038275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10 mins group discussion</a:t>
            </a:r>
          </a:p>
          <a:p>
            <a:endParaRPr lang="en-GB" dirty="0"/>
          </a:p>
          <a:p>
            <a:r>
              <a:rPr lang="en-GB" b="1" dirty="0"/>
              <a:t>Group work discussion… what makes for a good coaching question?</a:t>
            </a:r>
          </a:p>
          <a:p>
            <a:endParaRPr lang="en-GB" b="1" dirty="0"/>
          </a:p>
          <a:p>
            <a:r>
              <a:rPr lang="en-GB" b="1" dirty="0"/>
              <a:t>Prompt:</a:t>
            </a:r>
          </a:p>
          <a:p>
            <a:pPr marL="477500" indent="-311701">
              <a:buSzPts val="1100"/>
              <a:buChar char="●"/>
            </a:pPr>
            <a:r>
              <a:rPr lang="en-GB" b="1" dirty="0"/>
              <a:t>Why don’t we tend to use </a:t>
            </a:r>
            <a:r>
              <a:rPr lang="en-GB" b="1" i="1" dirty="0"/>
              <a:t>why</a:t>
            </a:r>
            <a:r>
              <a:rPr lang="en-GB" b="1" dirty="0"/>
              <a:t> questions?   </a:t>
            </a:r>
          </a:p>
          <a:p>
            <a:pPr marL="477500" indent="-311701">
              <a:buSzPts val="1100"/>
              <a:buChar char="●"/>
            </a:pPr>
            <a:r>
              <a:rPr lang="en-GB" b="1" dirty="0"/>
              <a:t>What makes for a powerful question?</a:t>
            </a:r>
          </a:p>
          <a:p>
            <a:pPr marL="477500" indent="-311701">
              <a:buSzPts val="1100"/>
              <a:buChar char="●"/>
            </a:pPr>
            <a:r>
              <a:rPr lang="en-GB" b="1" dirty="0"/>
              <a:t>What is the purpose or thinking behind asking questions?</a:t>
            </a:r>
          </a:p>
          <a:p>
            <a:pPr marL="477500" indent="-311701">
              <a:buSzPts val="1100"/>
              <a:buChar char="●"/>
            </a:pPr>
            <a:endParaRPr lang="en-GB" b="1"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72</a:t>
            </a:fld>
            <a:endParaRPr lang="en-GB"/>
          </a:p>
        </p:txBody>
      </p:sp>
    </p:spTree>
    <p:extLst>
      <p:ext uri="{BB962C8B-B14F-4D97-AF65-F5344CB8AC3E}">
        <p14:creationId xmlns:p14="http://schemas.microsoft.com/office/powerpoint/2010/main" val="15309034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See activity 1.5 – note that this activity can also be self-directed and completed independently outside of the classroom, with further discussion with their mentor. </a:t>
            </a:r>
          </a:p>
          <a:p>
            <a:endParaRPr lang="en-GB" b="1" dirty="0"/>
          </a:p>
          <a:p>
            <a:r>
              <a:rPr lang="en-GB" b="1" dirty="0"/>
              <a:t>15 mins</a:t>
            </a:r>
          </a:p>
          <a:p>
            <a:endParaRPr lang="en-GB" b="1" dirty="0"/>
          </a:p>
          <a:p>
            <a:r>
              <a:rPr lang="en-GB" b="1" dirty="0"/>
              <a:t>This is a short video of a re-enacted coaching conversation, created for this programme. It is broken down into 2 parts (GR of the GROW model and OW of the GROW model). As faculty you may prefer to do live coaching or create your own videos instead. Use the next slide to debrief.</a:t>
            </a:r>
            <a:endParaRPr lang="en-GB" dirty="0"/>
          </a:p>
          <a:p>
            <a:endParaRPr lang="en-GB" dirty="0"/>
          </a:p>
          <a:p>
            <a:r>
              <a:rPr lang="en-GB" dirty="0"/>
              <a:t>Link 1 3:52 https://</a:t>
            </a:r>
            <a:r>
              <a:rPr lang="en-GB" dirty="0" err="1"/>
              <a:t>youtu.be</a:t>
            </a:r>
            <a:r>
              <a:rPr lang="en-GB" dirty="0"/>
              <a:t>/iRUhC-uCew8</a:t>
            </a:r>
          </a:p>
          <a:p>
            <a:endParaRPr lang="en-GB" dirty="0"/>
          </a:p>
          <a:p>
            <a:r>
              <a:rPr lang="en-GB" dirty="0"/>
              <a:t>Link 2 6:23 https://</a:t>
            </a:r>
            <a:r>
              <a:rPr lang="en-GB" dirty="0" err="1"/>
              <a:t>youtu.be</a:t>
            </a:r>
            <a:r>
              <a:rPr lang="en-GB" dirty="0"/>
              <a:t>/RJldimy5NZc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73</a:t>
            </a:fld>
            <a:endParaRPr lang="en-GB"/>
          </a:p>
        </p:txBody>
      </p:sp>
    </p:spTree>
    <p:extLst>
      <p:ext uri="{BB962C8B-B14F-4D97-AF65-F5344CB8AC3E}">
        <p14:creationId xmlns:p14="http://schemas.microsoft.com/office/powerpoint/2010/main" val="26999158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74</a:t>
            </a:fld>
            <a:endParaRPr lang="en-GB"/>
          </a:p>
        </p:txBody>
      </p:sp>
    </p:spTree>
    <p:extLst>
      <p:ext uri="{BB962C8B-B14F-4D97-AF65-F5344CB8AC3E}">
        <p14:creationId xmlns:p14="http://schemas.microsoft.com/office/powerpoint/2010/main" val="15408713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mins</a:t>
            </a:r>
          </a:p>
        </p:txBody>
      </p:sp>
      <p:sp>
        <p:nvSpPr>
          <p:cNvPr id="4" name="Slide Number Placeholder 3"/>
          <p:cNvSpPr>
            <a:spLocks noGrp="1"/>
          </p:cNvSpPr>
          <p:nvPr>
            <p:ph type="sldNum" sz="quarter" idx="5"/>
          </p:nvPr>
        </p:nvSpPr>
        <p:spPr/>
        <p:txBody>
          <a:bodyPr/>
          <a:lstStyle/>
          <a:p>
            <a:fld id="{065E61C6-C2E9-8C4B-A7F2-C0544F7348CB}" type="slidenum">
              <a:rPr lang="en-GB"/>
              <a:t>75</a:t>
            </a:fld>
            <a:endParaRPr lang="en-GB"/>
          </a:p>
        </p:txBody>
      </p:sp>
    </p:spTree>
    <p:extLst>
      <p:ext uri="{BB962C8B-B14F-4D97-AF65-F5344CB8AC3E}">
        <p14:creationId xmlns:p14="http://schemas.microsoft.com/office/powerpoint/2010/main" val="24551773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38000"/>
              </a:lnSpc>
              <a:buClr>
                <a:schemeClr val="dk1"/>
              </a:buClr>
              <a:buSzPts val="1100"/>
            </a:pPr>
            <a:r>
              <a:rPr lang="en-GB" sz="1200" dirty="0">
                <a:solidFill>
                  <a:schemeClr val="dk1"/>
                </a:solidFill>
                <a:latin typeface="DM Sans" pitchFamily="2" charset="77"/>
                <a:ea typeface="Montserrat"/>
                <a:cs typeface="Montserrat"/>
                <a:sym typeface="Montserrat"/>
              </a:rPr>
              <a:t>Developed in the 1980s by Sir John Whitmore. The GROW Model is a coaching framework used in conversations, meetings and everyday leadership to facilitate problem solving, goal setting and improvement. GROW is an acronym for </a:t>
            </a:r>
            <a:r>
              <a:rPr lang="en-GB" sz="1200" u="sng" dirty="0">
                <a:solidFill>
                  <a:schemeClr val="dk1"/>
                </a:solidFill>
                <a:latin typeface="DM Sans" pitchFamily="2" charset="77"/>
                <a:ea typeface="Montserrat"/>
                <a:cs typeface="Montserrat"/>
                <a:sym typeface="Montserrat"/>
              </a:rPr>
              <a:t>G</a:t>
            </a:r>
            <a:r>
              <a:rPr lang="en-GB" sz="1200" dirty="0">
                <a:solidFill>
                  <a:schemeClr val="dk1"/>
                </a:solidFill>
                <a:latin typeface="DM Sans" pitchFamily="2" charset="77"/>
                <a:ea typeface="Montserrat"/>
                <a:cs typeface="Montserrat"/>
                <a:sym typeface="Montserrat"/>
              </a:rPr>
              <a:t>oals, </a:t>
            </a:r>
            <a:r>
              <a:rPr lang="en-GB" sz="1200" u="sng" dirty="0">
                <a:solidFill>
                  <a:schemeClr val="dk1"/>
                </a:solidFill>
                <a:latin typeface="DM Sans" pitchFamily="2" charset="77"/>
                <a:ea typeface="Montserrat"/>
                <a:cs typeface="Montserrat"/>
                <a:sym typeface="Montserrat"/>
              </a:rPr>
              <a:t>R</a:t>
            </a:r>
            <a:r>
              <a:rPr lang="en-GB" sz="1200" dirty="0">
                <a:solidFill>
                  <a:schemeClr val="dk1"/>
                </a:solidFill>
                <a:latin typeface="DM Sans" pitchFamily="2" charset="77"/>
                <a:ea typeface="Montserrat"/>
                <a:cs typeface="Montserrat"/>
                <a:sym typeface="Montserrat"/>
              </a:rPr>
              <a:t>eality, </a:t>
            </a:r>
            <a:r>
              <a:rPr lang="en-GB" sz="1200" u="sng" dirty="0">
                <a:solidFill>
                  <a:schemeClr val="dk1"/>
                </a:solidFill>
                <a:latin typeface="DM Sans" pitchFamily="2" charset="77"/>
                <a:ea typeface="Montserrat"/>
                <a:cs typeface="Montserrat"/>
                <a:sym typeface="Montserrat"/>
              </a:rPr>
              <a:t>O</a:t>
            </a:r>
            <a:r>
              <a:rPr lang="en-GB" sz="1200" dirty="0">
                <a:solidFill>
                  <a:schemeClr val="dk1"/>
                </a:solidFill>
                <a:latin typeface="DM Sans" pitchFamily="2" charset="77"/>
                <a:ea typeface="Montserrat"/>
                <a:cs typeface="Montserrat"/>
                <a:sym typeface="Montserrat"/>
              </a:rPr>
              <a:t>ptions and </a:t>
            </a:r>
            <a:r>
              <a:rPr lang="en-GB" sz="1200" u="sng" dirty="0">
                <a:solidFill>
                  <a:schemeClr val="dk1"/>
                </a:solidFill>
                <a:latin typeface="DM Sans" pitchFamily="2" charset="77"/>
                <a:ea typeface="Montserrat"/>
                <a:cs typeface="Montserrat"/>
                <a:sym typeface="Montserrat"/>
              </a:rPr>
              <a:t>W</a:t>
            </a:r>
            <a:r>
              <a:rPr lang="en-GB" sz="1200" dirty="0">
                <a:solidFill>
                  <a:schemeClr val="dk1"/>
                </a:solidFill>
                <a:latin typeface="DM Sans" pitchFamily="2" charset="77"/>
                <a:ea typeface="Montserrat"/>
                <a:cs typeface="Montserrat"/>
                <a:sym typeface="Montserrat"/>
              </a:rPr>
              <a:t>ill. (Sometimes represented as way forward)</a:t>
            </a:r>
            <a:endParaRPr lang="en-GB" sz="1200" dirty="0"/>
          </a:p>
          <a:p>
            <a:r>
              <a:rPr lang="en-GB" sz="1200" dirty="0"/>
              <a:t>Other models are available but this is a nice simple one to get started with.   </a:t>
            </a:r>
          </a:p>
          <a:p>
            <a:endParaRPr lang="en-GB" sz="1200" dirty="0"/>
          </a:p>
          <a:p>
            <a:r>
              <a:rPr lang="en-GB" sz="1200" b="1" dirty="0"/>
              <a:t>Explore each segment of GROW (refer to the handbook) to sample questions and more details.</a:t>
            </a:r>
          </a:p>
          <a:p>
            <a:endParaRPr lang="en-GB" sz="1200" b="1" dirty="0"/>
          </a:p>
          <a:p>
            <a:r>
              <a:rPr lang="en-GB" sz="1200" b="1" dirty="0"/>
              <a:t>You will see it relates back to the ‘experiment in telling’ exercise earlier.  Also the video coaching session shows GROW in action.</a:t>
            </a:r>
          </a:p>
          <a:p>
            <a:endParaRPr lang="en-GB" sz="1200" b="1" dirty="0"/>
          </a:p>
          <a:p>
            <a:r>
              <a:rPr lang="en-GB" sz="1200" dirty="0">
                <a:effectLst/>
                <a:ea typeface="Calibri" panose="020F0502020204030204" pitchFamily="34" charset="0"/>
                <a:cs typeface="Times New Roman" panose="02020603050405020304" pitchFamily="18" charset="0"/>
              </a:rPr>
              <a:t>You will have a go at using this model in an activity shortly.</a:t>
            </a:r>
            <a:endParaRPr lang="en-US" sz="1200" b="1" dirty="0"/>
          </a:p>
        </p:txBody>
      </p:sp>
      <p:sp>
        <p:nvSpPr>
          <p:cNvPr id="4" name="Slide Number Placeholder 3"/>
          <p:cNvSpPr>
            <a:spLocks noGrp="1"/>
          </p:cNvSpPr>
          <p:nvPr>
            <p:ph type="sldNum" sz="quarter" idx="5"/>
          </p:nvPr>
        </p:nvSpPr>
        <p:spPr/>
        <p:txBody>
          <a:bodyPr/>
          <a:lstStyle/>
          <a:p>
            <a:fld id="{065E61C6-C2E9-8C4B-A7F2-C0544F7348CB}" type="slidenum">
              <a:rPr lang="en-GB"/>
              <a:t>76</a:t>
            </a:fld>
            <a:endParaRPr lang="en-GB"/>
          </a:p>
        </p:txBody>
      </p:sp>
    </p:spTree>
    <p:extLst>
      <p:ext uri="{BB962C8B-B14F-4D97-AF65-F5344CB8AC3E}">
        <p14:creationId xmlns:p14="http://schemas.microsoft.com/office/powerpoint/2010/main" val="254131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38000"/>
              </a:lnSpc>
              <a:buClr>
                <a:schemeClr val="dk1"/>
              </a:buClr>
              <a:buSzPts val="1100"/>
            </a:pPr>
            <a:r>
              <a:rPr lang="en-GB" sz="1200" b="1" dirty="0">
                <a:latin typeface="DM Sans" pitchFamily="2" charset="77"/>
              </a:rPr>
              <a:t>See Trainer Guide activity 1.6.</a:t>
            </a:r>
          </a:p>
          <a:p>
            <a:pPr algn="just">
              <a:lnSpc>
                <a:spcPct val="138000"/>
              </a:lnSpc>
              <a:buClr>
                <a:schemeClr val="dk1"/>
              </a:buClr>
              <a:buSzPts val="1100"/>
            </a:pPr>
            <a:endParaRPr lang="en-GB" sz="1200" b="1" dirty="0">
              <a:latin typeface="DM Sans" pitchFamily="2" charset="77"/>
            </a:endParaRPr>
          </a:p>
          <a:p>
            <a:pPr algn="just">
              <a:lnSpc>
                <a:spcPct val="138000"/>
              </a:lnSpc>
              <a:buClr>
                <a:schemeClr val="dk1"/>
              </a:buClr>
              <a:buSzPts val="1100"/>
            </a:pPr>
            <a:r>
              <a:rPr lang="en-GB" sz="1200" b="1" dirty="0">
                <a:latin typeface="DM Sans" pitchFamily="2" charset="77"/>
              </a:rPr>
              <a:t>20 mins</a:t>
            </a:r>
          </a:p>
          <a:p>
            <a:pPr algn="just">
              <a:lnSpc>
                <a:spcPct val="138000"/>
              </a:lnSpc>
              <a:buClr>
                <a:schemeClr val="dk1"/>
              </a:buClr>
              <a:buSzPts val="1100"/>
            </a:pPr>
            <a:endParaRPr lang="en-GB" sz="1200" dirty="0">
              <a:latin typeface="DM Sans" pitchFamily="2" charset="77"/>
            </a:endParaRPr>
          </a:p>
          <a:p>
            <a:pPr algn="just">
              <a:lnSpc>
                <a:spcPct val="138000"/>
              </a:lnSpc>
              <a:buClr>
                <a:schemeClr val="dk1"/>
              </a:buClr>
              <a:buSzPts val="1100"/>
            </a:pPr>
            <a:r>
              <a:rPr lang="en-GB" sz="1200" dirty="0">
                <a:latin typeface="DM Sans" pitchFamily="2" charset="77"/>
              </a:rPr>
              <a:t>Using the provided template… in groups think of questions you could ask for different steps of the GROW model.</a:t>
            </a:r>
          </a:p>
        </p:txBody>
      </p:sp>
      <p:sp>
        <p:nvSpPr>
          <p:cNvPr id="4" name="Slide Number Placeholder 3"/>
          <p:cNvSpPr>
            <a:spLocks noGrp="1"/>
          </p:cNvSpPr>
          <p:nvPr>
            <p:ph type="sldNum" sz="quarter" idx="5"/>
          </p:nvPr>
        </p:nvSpPr>
        <p:spPr/>
        <p:txBody>
          <a:bodyPr/>
          <a:lstStyle/>
          <a:p>
            <a:fld id="{065E61C6-C2E9-8C4B-A7F2-C0544F7348CB}" type="slidenum">
              <a:rPr lang="en-GB"/>
              <a:t>77</a:t>
            </a:fld>
            <a:endParaRPr lang="en-GB"/>
          </a:p>
        </p:txBody>
      </p:sp>
    </p:spTree>
    <p:extLst>
      <p:ext uri="{BB962C8B-B14F-4D97-AF65-F5344CB8AC3E}">
        <p14:creationId xmlns:p14="http://schemas.microsoft.com/office/powerpoint/2010/main" val="38390080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See Trainer Guide activity 1.7</a:t>
            </a:r>
          </a:p>
          <a:p>
            <a:endParaRPr lang="en-GB" b="1" dirty="0"/>
          </a:p>
          <a:p>
            <a:r>
              <a:rPr lang="en-GB" b="1" dirty="0"/>
              <a:t>20 mins max.</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78</a:t>
            </a:fld>
            <a:endParaRPr lang="en-GB"/>
          </a:p>
        </p:txBody>
      </p:sp>
    </p:spTree>
    <p:extLst>
      <p:ext uri="{BB962C8B-B14F-4D97-AF65-F5344CB8AC3E}">
        <p14:creationId xmlns:p14="http://schemas.microsoft.com/office/powerpoint/2010/main" val="2331532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*Notes for faculty – please add in your own images and contact details here*</a:t>
            </a:r>
          </a:p>
          <a:p>
            <a:endParaRPr lang="en-GB" b="1" dirty="0">
              <a:cs typeface="Calibri"/>
            </a:endParaRPr>
          </a:p>
          <a:p>
            <a:r>
              <a:rPr lang="en-GB" b="1" dirty="0">
                <a:cs typeface="Calibri"/>
              </a:rPr>
              <a:t>This is a good point to properly introduce yourselves and explain your background and experience in QI and coaching improvement.</a:t>
            </a:r>
          </a:p>
          <a:p>
            <a:endParaRPr lang="en-GB" dirty="0">
              <a:cs typeface="Calibri"/>
            </a:endParaRPr>
          </a:p>
        </p:txBody>
      </p:sp>
      <p:sp>
        <p:nvSpPr>
          <p:cNvPr id="4" name="Slide Number Placeholder 3"/>
          <p:cNvSpPr>
            <a:spLocks noGrp="1"/>
          </p:cNvSpPr>
          <p:nvPr>
            <p:ph type="sldNum" sz="quarter" idx="5"/>
          </p:nvPr>
        </p:nvSpPr>
        <p:spPr/>
        <p:txBody>
          <a:bodyPr/>
          <a:lstStyle/>
          <a:p>
            <a:fld id="{065E61C6-C2E9-8C4B-A7F2-C0544F7348CB}" type="slidenum">
              <a:rPr lang="en-GB"/>
              <a:t>7</a:t>
            </a:fld>
            <a:endParaRPr lang="en-GB"/>
          </a:p>
        </p:txBody>
      </p:sp>
    </p:spTree>
    <p:extLst>
      <p:ext uri="{BB962C8B-B14F-4D97-AF65-F5344CB8AC3E}">
        <p14:creationId xmlns:p14="http://schemas.microsoft.com/office/powerpoint/2010/main" val="8548985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2250" indent="-222250">
              <a:spcAft>
                <a:spcPts val="600"/>
              </a:spcAft>
              <a:buSzPts val="900"/>
              <a:buFont typeface="Montserrat"/>
              <a:buChar char="●"/>
            </a:pPr>
            <a:r>
              <a:rPr lang="en-GB" b="1" dirty="0">
                <a:latin typeface="DM Sans" pitchFamily="2" charset="77"/>
                <a:ea typeface="Montserrat"/>
                <a:cs typeface="Montserrat"/>
                <a:sym typeface="Montserrat"/>
              </a:rPr>
              <a:t>Active Listening</a:t>
            </a:r>
            <a:r>
              <a:rPr lang="en-GB" dirty="0">
                <a:latin typeface="DM Sans" pitchFamily="2" charset="77"/>
                <a:ea typeface="Montserrat"/>
                <a:cs typeface="Montserrat"/>
                <a:sym typeface="Montserrat"/>
              </a:rPr>
              <a:t> is a fundamental coaching skill. Active listening helps you make the shift from telling, problem solving and giving advice to asking and enabling the improvement team or lead to have ownership of their challenges. </a:t>
            </a:r>
          </a:p>
          <a:p>
            <a:pPr marL="222250" indent="-222250">
              <a:spcAft>
                <a:spcPts val="600"/>
              </a:spcAft>
              <a:buSzPts val="900"/>
              <a:buFont typeface="Montserrat"/>
              <a:buChar char="●"/>
            </a:pPr>
            <a:r>
              <a:rPr lang="en-GB" b="1" dirty="0">
                <a:latin typeface="DM Sans" pitchFamily="2" charset="77"/>
                <a:ea typeface="Montserrat"/>
                <a:cs typeface="Montserrat"/>
                <a:sym typeface="Montserrat"/>
              </a:rPr>
              <a:t>Questioning</a:t>
            </a:r>
            <a:r>
              <a:rPr lang="en-GB" dirty="0">
                <a:latin typeface="DM Sans" pitchFamily="2" charset="77"/>
                <a:ea typeface="Montserrat"/>
                <a:cs typeface="Montserrat"/>
                <a:sym typeface="Montserrat"/>
              </a:rPr>
              <a:t> is at the heart of coaching. Questioning enables a coach to put aside their thoughts about the ‘best/correct way’ of doing something and instead, elicit the </a:t>
            </a:r>
            <a:r>
              <a:rPr lang="en-GB" dirty="0" err="1">
                <a:latin typeface="DM Sans" pitchFamily="2" charset="77"/>
                <a:ea typeface="Montserrat"/>
                <a:cs typeface="Montserrat"/>
                <a:sym typeface="Montserrat"/>
              </a:rPr>
              <a:t>coachee’s</a:t>
            </a:r>
            <a:r>
              <a:rPr lang="en-GB" dirty="0">
                <a:latin typeface="DM Sans" pitchFamily="2" charset="77"/>
                <a:ea typeface="Montserrat"/>
                <a:cs typeface="Montserrat"/>
                <a:sym typeface="Montserrat"/>
              </a:rPr>
              <a:t> ideas about how to approach a problem. In particular, asking questions can help a coach focus attention, elicit new ideas and build commitment.</a:t>
            </a:r>
          </a:p>
          <a:p>
            <a:pPr marL="222250" indent="-222250">
              <a:spcAft>
                <a:spcPts val="600"/>
              </a:spcAft>
              <a:buSzPts val="900"/>
              <a:buFont typeface="Montserrat"/>
              <a:buChar char="●"/>
            </a:pPr>
            <a:r>
              <a:rPr lang="en-GB" b="1" dirty="0">
                <a:latin typeface="DM Sans" pitchFamily="2" charset="77"/>
                <a:ea typeface="Montserrat"/>
                <a:cs typeface="Montserrat"/>
                <a:sym typeface="Montserrat"/>
              </a:rPr>
              <a:t>Building rapport </a:t>
            </a:r>
            <a:r>
              <a:rPr lang="en-GB" dirty="0">
                <a:latin typeface="DM Sans" pitchFamily="2" charset="77"/>
                <a:ea typeface="Montserrat"/>
                <a:cs typeface="Montserrat"/>
                <a:sym typeface="Montserrat"/>
              </a:rPr>
              <a:t>with your </a:t>
            </a:r>
            <a:r>
              <a:rPr lang="en-GB" dirty="0" err="1">
                <a:latin typeface="DM Sans" pitchFamily="2" charset="77"/>
                <a:ea typeface="Montserrat"/>
                <a:cs typeface="Montserrat"/>
                <a:sym typeface="Montserrat"/>
              </a:rPr>
              <a:t>coachee</a:t>
            </a:r>
            <a:r>
              <a:rPr lang="en-GB" dirty="0">
                <a:latin typeface="DM Sans" pitchFamily="2" charset="77"/>
                <a:ea typeface="Montserrat"/>
                <a:cs typeface="Montserrat"/>
                <a:sym typeface="Montserrat"/>
              </a:rPr>
              <a:t> helps to develop trust and openness, which in turn leads to a psychologically safe environment in which parties can work together. Be mindful that rapport cannot be artificially created, but often comes naturally through the application of the other skills mentioned here.</a:t>
            </a:r>
          </a:p>
          <a:p>
            <a:pPr marL="222250" indent="-222250">
              <a:spcAft>
                <a:spcPts val="600"/>
              </a:spcAft>
              <a:buSzPts val="900"/>
              <a:buFont typeface="Montserrat"/>
              <a:buChar char="●"/>
            </a:pPr>
            <a:r>
              <a:rPr lang="en-GB" b="1" dirty="0">
                <a:latin typeface="DM Sans" pitchFamily="2" charset="77"/>
                <a:ea typeface="Montserrat"/>
                <a:cs typeface="Montserrat"/>
                <a:sym typeface="Montserrat"/>
              </a:rPr>
              <a:t>Empathising: </a:t>
            </a:r>
            <a:r>
              <a:rPr lang="en-GB" dirty="0">
                <a:latin typeface="DM Sans" pitchFamily="2" charset="77"/>
                <a:ea typeface="Montserrat"/>
                <a:cs typeface="Montserrat"/>
                <a:sym typeface="Montserrat"/>
              </a:rPr>
              <a:t>The coach should understand and respect the coachee’s feelings, motivations and perspectives. An empathetic coach provides a strong support system and through this, can help the coachee think creatively about solutions to their problems.  As with rapport, empathy tends to develop naturally through active listening and observing.</a:t>
            </a:r>
          </a:p>
          <a:p>
            <a:pPr marL="222250" indent="-222250">
              <a:spcAft>
                <a:spcPts val="600"/>
              </a:spcAft>
              <a:buSzPts val="900"/>
              <a:buFont typeface="Montserrat"/>
              <a:buChar char="●"/>
            </a:pPr>
            <a:r>
              <a:rPr lang="en-GB" b="1" dirty="0">
                <a:latin typeface="DM Sans" pitchFamily="2" charset="77"/>
                <a:ea typeface="Montserrat"/>
                <a:cs typeface="Montserrat"/>
                <a:sym typeface="Montserrat"/>
              </a:rPr>
              <a:t>Summarising and reflecting </a:t>
            </a:r>
            <a:r>
              <a:rPr lang="en-GB" dirty="0">
                <a:latin typeface="DM Sans" pitchFamily="2" charset="77"/>
                <a:ea typeface="Montserrat"/>
                <a:cs typeface="Montserrat"/>
                <a:sym typeface="Montserrat"/>
              </a:rPr>
              <a:t>enables a number of benefits for both coach and coachee. It shows a coachee that they have been listened to and allows them to reflect on what has been said. It helps a coach ensure they have understoods the coachee and it helps a coach stay on track. Further, when done well, summarising and reflecting can help build rapport. Summarising entails repeating what the coachee has said, whereas reflecting is closely repeating or paraphrasing the coachee to show comprehension. Make sure that when you summarise/reflect it is just that and not an interpretation.</a:t>
            </a:r>
          </a:p>
          <a:p>
            <a:pPr marL="222250" indent="-222250">
              <a:spcAft>
                <a:spcPts val="600"/>
              </a:spcAft>
              <a:buSzPts val="900"/>
              <a:buFont typeface="Montserrat"/>
              <a:buChar char="●"/>
            </a:pPr>
            <a:r>
              <a:rPr lang="en-GB" b="1" dirty="0">
                <a:latin typeface="DM Sans" pitchFamily="2" charset="77"/>
                <a:ea typeface="Montserrat"/>
                <a:cs typeface="Montserrat"/>
                <a:sym typeface="Montserrat"/>
              </a:rPr>
              <a:t>Staying focused: </a:t>
            </a:r>
            <a:r>
              <a:rPr lang="en-GB" dirty="0">
                <a:latin typeface="DM Sans" pitchFamily="2" charset="77"/>
                <a:ea typeface="Montserrat"/>
                <a:cs typeface="Montserrat"/>
                <a:sym typeface="Montserrat"/>
              </a:rPr>
              <a:t>Sessions can’t cover all topics and scope creep can derail an improvement effort. As such, good coaches need to maintain a session's focus. Maintaining a session’s focus can involve structuring a session (for example by using the “GROW” model below), summarising and by using active listening and questioning skills.</a:t>
            </a:r>
          </a:p>
          <a:p>
            <a:pPr marL="222250" indent="-222250">
              <a:spcAft>
                <a:spcPts val="600"/>
              </a:spcAft>
              <a:buSzPts val="900"/>
              <a:buFont typeface="Montserrat"/>
              <a:buChar char="●"/>
            </a:pPr>
            <a:r>
              <a:rPr lang="en-GB" b="1" dirty="0">
                <a:latin typeface="DM Sans" pitchFamily="2" charset="77"/>
                <a:ea typeface="Montserrat"/>
                <a:cs typeface="Montserrat"/>
                <a:sym typeface="Montserrat"/>
              </a:rPr>
              <a:t>Non-judgemental: </a:t>
            </a:r>
            <a:r>
              <a:rPr lang="en-GB" dirty="0">
                <a:latin typeface="DM Sans" pitchFamily="2" charset="77"/>
                <a:ea typeface="Montserrat"/>
                <a:cs typeface="Montserrat"/>
                <a:sym typeface="Montserrat"/>
              </a:rPr>
              <a:t>Coaches should strive to maintain an open and welcoming curiosity with regards to whatever problem a coachee has. In order to do this, a coach must be non-judgemental. This allows a coach to ‘be with’ their coachee’s thinking and experience, rather than focussing on their own reactions.</a:t>
            </a:r>
          </a:p>
          <a:p>
            <a:pPr marL="222250" indent="-222250">
              <a:spcAft>
                <a:spcPts val="600"/>
              </a:spcAft>
              <a:buSzPts val="900"/>
              <a:buFont typeface="Montserrat"/>
              <a:buChar char="●"/>
            </a:pPr>
            <a:r>
              <a:rPr lang="en-GB" b="1" dirty="0">
                <a:latin typeface="DM Sans" pitchFamily="2" charset="77"/>
                <a:ea typeface="Montserrat"/>
                <a:cs typeface="Montserrat"/>
                <a:sym typeface="Montserrat"/>
              </a:rPr>
              <a:t>Strike the balance between improvement coach and advisor: </a:t>
            </a:r>
            <a:r>
              <a:rPr lang="en-GB" dirty="0">
                <a:latin typeface="DM Sans" pitchFamily="2" charset="77"/>
                <a:ea typeface="Montserrat"/>
                <a:cs typeface="Montserrat"/>
                <a:sym typeface="Montserrat"/>
              </a:rPr>
              <a:t>As a Quality Coach, you will need to change your approach based on the context of each meeting, team you are supporting and the task at hand. Use the Hersey-Blanchard model, your situational judgement and expertise to gauge the right approach. </a:t>
            </a:r>
          </a:p>
          <a:p>
            <a:pPr marL="222250" indent="-222250">
              <a:spcAft>
                <a:spcPts val="600"/>
              </a:spcAft>
              <a:buSzPts val="900"/>
              <a:buFont typeface="Montserrat"/>
              <a:buChar char="●"/>
            </a:pPr>
            <a:r>
              <a:rPr lang="en-GB" b="1" dirty="0">
                <a:latin typeface="DM Sans" pitchFamily="2" charset="77"/>
                <a:ea typeface="Montserrat"/>
                <a:cs typeface="Montserrat"/>
                <a:sym typeface="Montserrat"/>
              </a:rPr>
              <a:t>Giving feedback: </a:t>
            </a:r>
            <a:r>
              <a:rPr lang="en-GB" u="none" strike="noStrike" dirty="0">
                <a:solidFill>
                  <a:srgbClr val="000000"/>
                </a:solidFill>
                <a:effectLst/>
                <a:latin typeface="DM Sans" pitchFamily="2" charset="77"/>
              </a:rPr>
              <a:t>Frequent and specific feedback can help a </a:t>
            </a:r>
            <a:r>
              <a:rPr lang="en-GB" u="none" strike="noStrike" dirty="0" err="1">
                <a:solidFill>
                  <a:srgbClr val="000000"/>
                </a:solidFill>
                <a:effectLst/>
                <a:latin typeface="DM Sans" pitchFamily="2" charset="77"/>
              </a:rPr>
              <a:t>coachee</a:t>
            </a:r>
            <a:r>
              <a:rPr lang="en-GB" u="none" strike="noStrike" dirty="0">
                <a:solidFill>
                  <a:srgbClr val="000000"/>
                </a:solidFill>
                <a:effectLst/>
                <a:latin typeface="DM Sans" pitchFamily="2" charset="77"/>
              </a:rPr>
              <a:t>(s) improve their performance over time. When provided appropriately, it can help:</a:t>
            </a:r>
            <a:endParaRPr lang="en-GB" b="0" dirty="0">
              <a:effectLst/>
            </a:endParaRPr>
          </a:p>
          <a:p>
            <a:pPr marL="400050" indent="-177800" rtl="0" fontAlgn="base">
              <a:spcBef>
                <a:spcPts val="0"/>
              </a:spcBef>
              <a:spcAft>
                <a:spcPts val="600"/>
              </a:spcAft>
              <a:buFont typeface="+mj-lt"/>
              <a:buAutoNum type="arabicPeriod"/>
            </a:pPr>
            <a:r>
              <a:rPr lang="en-GB" u="none" strike="noStrike" dirty="0">
                <a:solidFill>
                  <a:srgbClr val="000000"/>
                </a:solidFill>
                <a:effectLst/>
                <a:latin typeface="DM Sans" pitchFamily="2" charset="77"/>
              </a:rPr>
              <a:t> Improve underperformance by helping to highlight obstacles, skill gaps and under motivation</a:t>
            </a:r>
          </a:p>
          <a:p>
            <a:pPr marL="400050" indent="-177800" rtl="0" fontAlgn="base">
              <a:spcBef>
                <a:spcPts val="0"/>
              </a:spcBef>
              <a:spcAft>
                <a:spcPts val="600"/>
              </a:spcAft>
              <a:buFont typeface="+mj-lt"/>
              <a:buAutoNum type="arabicPeriod"/>
            </a:pPr>
            <a:r>
              <a:rPr lang="en-GB" u="none" strike="noStrike" dirty="0">
                <a:solidFill>
                  <a:srgbClr val="000000"/>
                </a:solidFill>
                <a:effectLst/>
                <a:latin typeface="DM Sans" pitchFamily="2" charset="77"/>
              </a:rPr>
              <a:t> Maintain performance by highlighting success and giving praise</a:t>
            </a:r>
          </a:p>
          <a:p>
            <a:pPr marL="400050" indent="-177800" rtl="0" fontAlgn="base">
              <a:spcBef>
                <a:spcPts val="0"/>
              </a:spcBef>
              <a:spcAft>
                <a:spcPts val="600"/>
              </a:spcAft>
              <a:buFont typeface="+mj-lt"/>
              <a:buAutoNum type="arabicPeriod"/>
            </a:pPr>
            <a:r>
              <a:rPr lang="en-GB" u="none" strike="noStrike" dirty="0">
                <a:solidFill>
                  <a:srgbClr val="000000"/>
                </a:solidFill>
                <a:effectLst/>
                <a:latin typeface="DM Sans" pitchFamily="2" charset="77"/>
              </a:rPr>
              <a:t> Exceed performance through developing and reinforcing new skills and providing learning opportunities</a:t>
            </a:r>
          </a:p>
          <a:p>
            <a:pPr marL="222250" indent="0" rtl="0" fontAlgn="base">
              <a:spcBef>
                <a:spcPts val="0"/>
              </a:spcBef>
              <a:spcAft>
                <a:spcPts val="600"/>
              </a:spcAft>
              <a:buFont typeface="+mj-lt"/>
              <a:buNone/>
            </a:pPr>
            <a:r>
              <a:rPr lang="en-GB" u="none" strike="noStrike" dirty="0">
                <a:solidFill>
                  <a:srgbClr val="000000"/>
                </a:solidFill>
                <a:effectLst/>
                <a:latin typeface="DM Sans" pitchFamily="2" charset="77"/>
              </a:rPr>
              <a:t>There is an art to giving good feedback – it needs to be specific, constructive and non-judgemental.</a:t>
            </a:r>
          </a:p>
          <a:p>
            <a:pPr marL="222250" indent="-222250">
              <a:spcAft>
                <a:spcPts val="600"/>
              </a:spcAft>
              <a:buSzPts val="900"/>
              <a:buFont typeface="Montserrat"/>
              <a:buChar char="●"/>
            </a:pPr>
            <a:r>
              <a:rPr lang="en-GB" b="1" dirty="0">
                <a:latin typeface="DM Sans" pitchFamily="2" charset="77"/>
                <a:ea typeface="Montserrat"/>
                <a:cs typeface="Montserrat"/>
                <a:sym typeface="Montserrat"/>
              </a:rPr>
              <a:t>Reflecting on your own experience: </a:t>
            </a:r>
            <a:r>
              <a:rPr lang="en-GB" sz="1200" dirty="0">
                <a:latin typeface="DM Sans" pitchFamily="2" charset="77"/>
                <a:ea typeface="Montserrat"/>
                <a:cs typeface="Montserrat"/>
                <a:sym typeface="Montserrat"/>
              </a:rPr>
              <a:t>As a coach, you should ensure you find time for your own growth and development. Use existing networks to support you with this reflection – through the coaching circles, buddy, mentor or members of the faculty.</a:t>
            </a:r>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79</a:t>
            </a:fld>
            <a:endParaRPr lang="en-GB"/>
          </a:p>
        </p:txBody>
      </p:sp>
    </p:spTree>
    <p:extLst>
      <p:ext uri="{BB962C8B-B14F-4D97-AF65-F5344CB8AC3E}">
        <p14:creationId xmlns:p14="http://schemas.microsoft.com/office/powerpoint/2010/main" val="37240941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pPr>
            <a:r>
              <a:rPr lang="en-GB" dirty="0">
                <a:solidFill>
                  <a:schemeClr val="dk1"/>
                </a:solidFill>
              </a:rPr>
              <a:t>In ‘purest’ coaching the coach should not give advice but often as a QI expert we need to support the team by sharing some knowledge or offering ideas. It's all about balance, it is generally better if the team can come up with solutions and ideas themselves rather than being told what to do… but sometimes if a team isn’t sure, or doesn’t know, the Quality Coach will step in and give advice and guidance. Coach first before jumping in with advice. </a:t>
            </a:r>
          </a:p>
          <a:p>
            <a:pPr>
              <a:lnSpc>
                <a:spcPct val="90000"/>
              </a:lnSpc>
              <a:spcBef>
                <a:spcPts val="1044"/>
              </a:spcBef>
              <a:buClr>
                <a:schemeClr val="dk1"/>
              </a:buClr>
              <a:buSzPts val="1100"/>
            </a:pPr>
            <a:endParaRPr lang="en-GB" dirty="0">
              <a:solidFill>
                <a:schemeClr val="dk1"/>
              </a:solidFill>
              <a:ea typeface="Calibri"/>
              <a:cs typeface="Calibri"/>
              <a:sym typeface="Calibri"/>
            </a:endParaRPr>
          </a:p>
          <a:p>
            <a:pPr>
              <a:lnSpc>
                <a:spcPct val="90000"/>
              </a:lnSpc>
              <a:spcBef>
                <a:spcPts val="1044"/>
              </a:spcBef>
              <a:buClr>
                <a:schemeClr val="dk1"/>
              </a:buClr>
              <a:buSzPts val="1100"/>
            </a:pPr>
            <a:r>
              <a:rPr lang="en-GB" dirty="0">
                <a:solidFill>
                  <a:schemeClr val="dk1"/>
                </a:solidFill>
                <a:ea typeface="Calibri"/>
                <a:cs typeface="Calibri"/>
                <a:sym typeface="Calibri"/>
              </a:rPr>
              <a:t>Sharing your expertise and knowledge is an important part of being a Quality Coach but that needs to be balanced with support and encouraging the team to explore what they know. If you jump in and tell the team how to run the work you are in danger of becoming the project manager rather than just the coach. The role of the coach is to support and encourage without taking over. Too much advice and guidance could come across as taking over.</a:t>
            </a:r>
          </a:p>
          <a:p>
            <a:pPr>
              <a:lnSpc>
                <a:spcPct val="90000"/>
              </a:lnSpc>
              <a:spcBef>
                <a:spcPts val="1044"/>
              </a:spcBef>
            </a:pPr>
            <a:endParaRPr lang="en-GB" dirty="0">
              <a:cs typeface="Calibri"/>
            </a:endParaRPr>
          </a:p>
          <a:p>
            <a:pPr>
              <a:lnSpc>
                <a:spcPct val="90000"/>
              </a:lnSpc>
              <a:spcBef>
                <a:spcPts val="1044"/>
              </a:spcBef>
            </a:pPr>
            <a:endParaRPr lang="en-GB" dirty="0">
              <a:cs typeface="Calibri"/>
            </a:endParaRP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80</a:t>
            </a:fld>
            <a:endParaRPr lang="en-GB"/>
          </a:p>
        </p:txBody>
      </p:sp>
    </p:spTree>
    <p:extLst>
      <p:ext uri="{BB962C8B-B14F-4D97-AF65-F5344CB8AC3E}">
        <p14:creationId xmlns:p14="http://schemas.microsoft.com/office/powerpoint/2010/main" val="28201708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on coaching and the foundations of improvement.</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endParaRPr lang="en-GB" b="1" dirty="0"/>
          </a:p>
          <a:p>
            <a:endParaRPr lang="en-GB" b="1"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81</a:t>
            </a:fld>
            <a:endParaRPr lang="en-GB"/>
          </a:p>
        </p:txBody>
      </p:sp>
    </p:spTree>
    <p:extLst>
      <p:ext uri="{BB962C8B-B14F-4D97-AF65-F5344CB8AC3E}">
        <p14:creationId xmlns:p14="http://schemas.microsoft.com/office/powerpoint/2010/main" val="15120832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Use your evaluation forms to gather feedback on the day.</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82</a:t>
            </a:fld>
            <a:endParaRPr lang="en-GB"/>
          </a:p>
        </p:txBody>
      </p:sp>
    </p:spTree>
    <p:extLst>
      <p:ext uri="{BB962C8B-B14F-4D97-AF65-F5344CB8AC3E}">
        <p14:creationId xmlns:p14="http://schemas.microsoft.com/office/powerpoint/2010/main" val="24293967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Reference:</a:t>
            </a:r>
            <a:br>
              <a:rPr lang="en-US" sz="1200" i="1" dirty="0"/>
            </a:br>
            <a:r>
              <a:rPr lang="en-GB" sz="1200" dirty="0">
                <a:effectLst/>
                <a:ea typeface="Calibri" panose="020F0502020204030204" pitchFamily="34" charset="0"/>
                <a:cs typeface="Times New Roman" panose="02020603050405020304" pitchFamily="18" charset="0"/>
              </a:rPr>
              <a:t>Backhouse, A., </a:t>
            </a:r>
            <a:r>
              <a:rPr lang="en-GB" sz="1200" dirty="0" err="1">
                <a:effectLst/>
                <a:ea typeface="Calibri" panose="020F0502020204030204" pitchFamily="34" charset="0"/>
                <a:cs typeface="Times New Roman" panose="02020603050405020304" pitchFamily="18" charset="0"/>
              </a:rPr>
              <a:t>Ogunlayi</a:t>
            </a:r>
            <a:r>
              <a:rPr lang="en-GB" sz="1200" dirty="0">
                <a:effectLst/>
                <a:ea typeface="Calibri" panose="020F0502020204030204" pitchFamily="34" charset="0"/>
                <a:cs typeface="Times New Roman" panose="02020603050405020304" pitchFamily="18" charset="0"/>
              </a:rPr>
              <a:t>, F. (2020). Quality improvement into practice. BMJ. </a:t>
            </a:r>
            <a:r>
              <a:rPr lang="en-GB" sz="1200" u="sng" dirty="0">
                <a:solidFill>
                  <a:srgbClr val="0563C1"/>
                </a:solidFill>
                <a:effectLst/>
                <a:ea typeface="Calibri" panose="020F0502020204030204" pitchFamily="34" charset="0"/>
                <a:cs typeface="Times New Roman" panose="02020603050405020304" pitchFamily="18" charset="0"/>
                <a:hlinkClick r:id="rId3"/>
              </a:rPr>
              <a:t>https://www.bmj.com/content/368/bmj.m865</a:t>
            </a:r>
            <a:endParaRPr lang="en-GB" sz="1200" dirty="0">
              <a:effectLst/>
              <a:ea typeface="Calibri" panose="020F0502020204030204" pitchFamily="34" charset="0"/>
              <a:cs typeface="Times New Roman" panose="02020603050405020304" pitchFamily="18" charset="0"/>
            </a:endParaRPr>
          </a:p>
          <a:p>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83</a:t>
            </a:fld>
            <a:endParaRPr lang="en-GB"/>
          </a:p>
        </p:txBody>
      </p:sp>
    </p:spTree>
    <p:extLst>
      <p:ext uri="{BB962C8B-B14F-4D97-AF65-F5344CB8AC3E}">
        <p14:creationId xmlns:p14="http://schemas.microsoft.com/office/powerpoint/2010/main" val="4158991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84</a:t>
            </a:fld>
            <a:endParaRPr lang="en-GB"/>
          </a:p>
        </p:txBody>
      </p:sp>
    </p:spTree>
    <p:extLst>
      <p:ext uri="{BB962C8B-B14F-4D97-AF65-F5344CB8AC3E}">
        <p14:creationId xmlns:p14="http://schemas.microsoft.com/office/powerpoint/2010/main" val="21550450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85</a:t>
            </a:fld>
            <a:endParaRPr lang="en-GB"/>
          </a:p>
        </p:txBody>
      </p:sp>
    </p:spTree>
    <p:extLst>
      <p:ext uri="{BB962C8B-B14F-4D97-AF65-F5344CB8AC3E}">
        <p14:creationId xmlns:p14="http://schemas.microsoft.com/office/powerpoint/2010/main" val="5429247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86</a:t>
            </a:fld>
            <a:endParaRPr lang="en-GB"/>
          </a:p>
        </p:txBody>
      </p:sp>
    </p:spTree>
    <p:extLst>
      <p:ext uri="{BB962C8B-B14F-4D97-AF65-F5344CB8AC3E}">
        <p14:creationId xmlns:p14="http://schemas.microsoft.com/office/powerpoint/2010/main" val="1430644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If virtual – launch a poll using the ‘polls’ feature of Teams, Zoom etc. </a:t>
            </a:r>
          </a:p>
          <a:p>
            <a:endParaRPr lang="en-GB" b="1" dirty="0"/>
          </a:p>
          <a:p>
            <a:r>
              <a:rPr lang="en-GB" b="1" dirty="0"/>
              <a:t>Suggested questions:</a:t>
            </a:r>
          </a:p>
          <a:p>
            <a:pPr marL="238750" indent="-238750">
              <a:buAutoNum type="arabicPeriod"/>
            </a:pPr>
            <a:endParaRPr lang="en-GB" b="1" dirty="0"/>
          </a:p>
          <a:p>
            <a:pPr marL="238750" indent="-238750">
              <a:buAutoNum type="arabicPeriod"/>
            </a:pPr>
            <a:r>
              <a:rPr lang="en-GB" b="0" dirty="0"/>
              <a:t>Marmite… love it or hate it? </a:t>
            </a:r>
          </a:p>
          <a:p>
            <a:pPr marL="238750" indent="-238750">
              <a:buAutoNum type="arabicPeriod"/>
            </a:pPr>
            <a:r>
              <a:rPr lang="en-GB" b="0" dirty="0"/>
              <a:t>What is your favourite holiday?</a:t>
            </a:r>
          </a:p>
          <a:p>
            <a:pPr marL="716250" lvl="1" indent="-238750">
              <a:buAutoNum type="arabicPeriod"/>
            </a:pPr>
            <a:r>
              <a:rPr lang="en-GB" b="0" dirty="0"/>
              <a:t>Beach holiday</a:t>
            </a:r>
          </a:p>
          <a:p>
            <a:pPr marL="716250" lvl="1" indent="-238750">
              <a:buAutoNum type="arabicPeriod"/>
            </a:pPr>
            <a:r>
              <a:rPr lang="en-GB" b="0" dirty="0"/>
              <a:t>City break</a:t>
            </a:r>
          </a:p>
          <a:p>
            <a:pPr marL="716250" lvl="1" indent="-238750">
              <a:buAutoNum type="arabicPeriod"/>
            </a:pPr>
            <a:r>
              <a:rPr lang="en-GB" b="0" dirty="0"/>
              <a:t>Adventure holiday</a:t>
            </a:r>
          </a:p>
          <a:p>
            <a:pPr marL="716250" lvl="1" indent="-238750">
              <a:buAutoNum type="arabicPeriod"/>
            </a:pPr>
            <a:r>
              <a:rPr lang="en-GB" b="0" dirty="0"/>
              <a:t>Road trip</a:t>
            </a:r>
          </a:p>
          <a:p>
            <a:pPr marL="716250" lvl="1" indent="-238750">
              <a:buAutoNum type="arabicPeriod"/>
            </a:pPr>
            <a:r>
              <a:rPr lang="en-GB" b="0" dirty="0"/>
              <a:t>Staycation</a:t>
            </a:r>
          </a:p>
          <a:p>
            <a:pPr marL="238750" indent="-238750">
              <a:buAutoNum type="arabicPeriod"/>
            </a:pPr>
            <a:r>
              <a:rPr lang="en-GB" b="0" dirty="0"/>
              <a:t>How do you feel about becoming a Quality Coach?</a:t>
            </a:r>
          </a:p>
          <a:p>
            <a:pPr marL="716250" lvl="1" indent="-238750">
              <a:buAutoNum type="arabicPeriod"/>
            </a:pPr>
            <a:r>
              <a:rPr lang="en-GB" b="0" dirty="0"/>
              <a:t>I’m nervous</a:t>
            </a:r>
          </a:p>
          <a:p>
            <a:pPr marL="716250" lvl="1" indent="-238750">
              <a:buAutoNum type="arabicPeriod"/>
            </a:pPr>
            <a:r>
              <a:rPr lang="en-GB" b="0" dirty="0"/>
              <a:t>I have a lot to learn but excited by the challenge</a:t>
            </a:r>
          </a:p>
          <a:p>
            <a:pPr marL="716250" lvl="1" indent="-238750">
              <a:buAutoNum type="arabicPeriod"/>
            </a:pPr>
            <a:r>
              <a:rPr lang="en-GB" b="0" dirty="0"/>
              <a:t>I’m actually ok </a:t>
            </a:r>
          </a:p>
          <a:p>
            <a:pPr marL="716250" lvl="1" indent="-238750">
              <a:buAutoNum type="arabicPeriod"/>
            </a:pPr>
            <a:r>
              <a:rPr lang="en-GB" b="0" dirty="0"/>
              <a:t>I’m ready to rock and roll!</a:t>
            </a:r>
          </a:p>
          <a:p>
            <a:r>
              <a:rPr lang="en-GB" b="0" dirty="0"/>
              <a:t>4. What words come to mind when you think of a Quality Coach?</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8</a:t>
            </a:fld>
            <a:endParaRPr lang="en-GB"/>
          </a:p>
        </p:txBody>
      </p:sp>
    </p:spTree>
    <p:extLst>
      <p:ext uri="{BB962C8B-B14F-4D97-AF65-F5344CB8AC3E}">
        <p14:creationId xmlns:p14="http://schemas.microsoft.com/office/powerpoint/2010/main" val="2480536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hasCustomPrompt="1"/>
          </p:nvPr>
        </p:nvSpPr>
        <p:spPr>
          <a:xfrm>
            <a:off x="1077913" y="1285487"/>
            <a:ext cx="10872787" cy="209550"/>
          </a:xfrm>
        </p:spPr>
        <p:txBody>
          <a:bodyPr/>
          <a:lstStyle>
            <a:lvl1pPr>
              <a:defRPr sz="1400" b="1">
                <a:latin typeface="DM Sans" pitchFamily="2" charset="77"/>
              </a:defRPr>
            </a:lvl1pPr>
          </a:lstStyle>
          <a:p>
            <a:r>
              <a:rPr lang="en-GB"/>
              <a:t>Funding Acknowledgement</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hasCustomPrompt="1"/>
          </p:nvPr>
        </p:nvSpPr>
        <p:spPr>
          <a:xfrm>
            <a:off x="1077913" y="1739590"/>
            <a:ext cx="5337755" cy="1479860"/>
          </a:xfrm>
        </p:spPr>
        <p:txBody>
          <a:bodyPr/>
          <a:lstStyle>
            <a:lvl1pPr>
              <a:defRPr sz="1400" spc="-20" baseline="0">
                <a:solidFill>
                  <a:schemeClr val="bg1"/>
                </a:solidFill>
              </a:defRPr>
            </a:lvl1pPr>
            <a:lvl2pPr>
              <a:defRPr sz="1400" b="0" i="0">
                <a:solidFill>
                  <a:schemeClr val="bg1"/>
                </a:solidFill>
                <a:latin typeface="DM Sans Medium"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The Quality Coach Development Programme was partially funded through Q Exchange by the Health Foundation and NHS England and NHS Improvement</a:t>
            </a:r>
            <a:endParaRPr lang="en-US"/>
          </a:p>
        </p:txBody>
      </p:sp>
      <p:cxnSp>
        <p:nvCxnSpPr>
          <p:cNvPr id="4" name="Straight Connector 3">
            <a:extLst>
              <a:ext uri="{FF2B5EF4-FFF2-40B4-BE49-F238E27FC236}">
                <a16:creationId xmlns:a16="http://schemas.microsoft.com/office/drawing/2014/main" id="{9FD01DCC-89B2-1D43-6274-1B8ADF857F2A}"/>
              </a:ext>
            </a:extLst>
          </p:cNvPr>
          <p:cNvCxnSpPr/>
          <p:nvPr userDrawn="1"/>
        </p:nvCxnSpPr>
        <p:spPr>
          <a:xfrm flipV="1">
            <a:off x="809625" y="238125"/>
            <a:ext cx="0" cy="6378575"/>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7A748BE-2E47-41BA-EBAD-5C1919A71C6A}"/>
              </a:ext>
            </a:extLst>
          </p:cNvPr>
          <p:cNvPicPr>
            <a:picLocks noChangeAspect="1"/>
          </p:cNvPicPr>
          <p:nvPr userDrawn="1"/>
        </p:nvPicPr>
        <p:blipFill>
          <a:blip r:embed="rId2"/>
          <a:stretch>
            <a:fillRect/>
          </a:stretch>
        </p:blipFill>
        <p:spPr>
          <a:xfrm>
            <a:off x="6623050" y="5103283"/>
            <a:ext cx="1114425" cy="394335"/>
          </a:xfrm>
          <a:prstGeom prst="rect">
            <a:avLst/>
          </a:prstGeom>
        </p:spPr>
      </p:pic>
      <p:sp>
        <p:nvSpPr>
          <p:cNvPr id="11" name="Content Placeholder 2">
            <a:extLst>
              <a:ext uri="{FF2B5EF4-FFF2-40B4-BE49-F238E27FC236}">
                <a16:creationId xmlns:a16="http://schemas.microsoft.com/office/drawing/2014/main" id="{BA3C247E-B124-CA6D-2502-6F3E33ADA96A}"/>
              </a:ext>
            </a:extLst>
          </p:cNvPr>
          <p:cNvSpPr>
            <a:spLocks noGrp="1"/>
          </p:cNvSpPr>
          <p:nvPr>
            <p:ph idx="10" hasCustomPrompt="1"/>
          </p:nvPr>
        </p:nvSpPr>
        <p:spPr>
          <a:xfrm>
            <a:off x="7968209" y="5085184"/>
            <a:ext cx="3982492" cy="1531516"/>
          </a:xfrm>
        </p:spPr>
        <p:txBody>
          <a:bodyPr/>
          <a:lstStyle>
            <a:lvl1pPr>
              <a:defRPr sz="1200" b="1" spc="-20" baseline="0">
                <a:solidFill>
                  <a:schemeClr val="accent1"/>
                </a:solidFill>
              </a:defRPr>
            </a:lvl1pPr>
            <a:lvl2pPr>
              <a:spcBef>
                <a:spcPts val="0"/>
              </a:spcBef>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This slide deck and all associated materials of the Quality Coach Development programme are available under the Creative Commons Attribution-ShareAlike Licence 4.0 </a:t>
            </a:r>
          </a:p>
          <a:p>
            <a:pPr lvl="1"/>
            <a:r>
              <a:rPr lang="en-GB"/>
              <a:t>This licence permits others to remix, adapt, and build upon this piece of work even for commercial purposes, as long as you credit us and license any and all new creations under the identical terms. (CC-BY-SA)</a:t>
            </a:r>
            <a:endParaRPr lang="en-US"/>
          </a:p>
        </p:txBody>
      </p:sp>
      <p:sp>
        <p:nvSpPr>
          <p:cNvPr id="12" name="Content Placeholder 2">
            <a:extLst>
              <a:ext uri="{FF2B5EF4-FFF2-40B4-BE49-F238E27FC236}">
                <a16:creationId xmlns:a16="http://schemas.microsoft.com/office/drawing/2014/main" id="{280BB36D-84A6-253C-A4B4-66D5008FA530}"/>
              </a:ext>
            </a:extLst>
          </p:cNvPr>
          <p:cNvSpPr>
            <a:spLocks noGrp="1"/>
          </p:cNvSpPr>
          <p:nvPr>
            <p:ph idx="11" hasCustomPrompt="1"/>
          </p:nvPr>
        </p:nvSpPr>
        <p:spPr>
          <a:xfrm>
            <a:off x="1055440" y="5159727"/>
            <a:ext cx="5237410" cy="1531516"/>
          </a:xfrm>
        </p:spPr>
        <p:txBody>
          <a:bodyPr/>
          <a:lstStyle>
            <a:lvl1pPr>
              <a:defRPr sz="1200" b="1" spc="-20" baseline="0">
                <a:solidFill>
                  <a:schemeClr val="accent1"/>
                </a:solidFill>
              </a:defRPr>
            </a:lvl1pPr>
            <a:lvl2pPr>
              <a:spcBef>
                <a:spcPts val="0"/>
              </a:spcBef>
              <a:spcAft>
                <a:spcPts val="675"/>
              </a:spcAft>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1"/>
            <a:r>
              <a:rPr lang="en-GB"/>
              <a:t>For additional information contact</a:t>
            </a:r>
          </a:p>
          <a:p>
            <a:pPr lvl="1"/>
            <a:r>
              <a:rPr lang="en-GB"/>
              <a:t>clcht.continuous.improvement@nhs.net or the Q Community </a:t>
            </a:r>
            <a:endParaRPr lang="en-US"/>
          </a:p>
        </p:txBody>
      </p:sp>
      <p:pic>
        <p:nvPicPr>
          <p:cNvPr id="14" name="Picture 13">
            <a:extLst>
              <a:ext uri="{FF2B5EF4-FFF2-40B4-BE49-F238E27FC236}">
                <a16:creationId xmlns:a16="http://schemas.microsoft.com/office/drawing/2014/main" id="{72166850-23FB-A54F-801E-1F10309612FE}"/>
              </a:ext>
            </a:extLst>
          </p:cNvPr>
          <p:cNvPicPr>
            <a:picLocks noChangeAspect="1"/>
          </p:cNvPicPr>
          <p:nvPr userDrawn="1"/>
        </p:nvPicPr>
        <p:blipFill>
          <a:blip r:embed="rId3"/>
          <a:stretch>
            <a:fillRect/>
          </a:stretch>
        </p:blipFill>
        <p:spPr>
          <a:xfrm>
            <a:off x="236555" y="6207927"/>
            <a:ext cx="476902" cy="408773"/>
          </a:xfrm>
          <a:prstGeom prst="rect">
            <a:avLst/>
          </a:prstGeom>
        </p:spPr>
      </p:pic>
    </p:spTree>
    <p:extLst>
      <p:ext uri="{BB962C8B-B14F-4D97-AF65-F5344CB8AC3E}">
        <p14:creationId xmlns:p14="http://schemas.microsoft.com/office/powerpoint/2010/main" val="40259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2A7A-1E03-76FB-3BB4-45919A545C1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2BAF872-18B6-7645-0771-FAE0C0104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48BBC129-3AEF-D88F-4FD3-819DB81D9F2F}"/>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B1C4B6FE-941B-F912-728E-A27C314807E7}"/>
              </a:ext>
            </a:extLst>
          </p:cNvPr>
          <p:cNvSpPr>
            <a:spLocks noGrp="1"/>
          </p:cNvSpPr>
          <p:nvPr>
            <p:ph type="sldNum" sz="quarter" idx="12"/>
          </p:nvPr>
        </p:nvSpPr>
        <p:spPr/>
        <p:txBody>
          <a:bodyPr/>
          <a:lstStyle/>
          <a:p>
            <a:fld id="{16C5AC08-0ACD-404A-9C9F-AB39E786C34A}" type="slidenum">
              <a:t>‹#›</a:t>
            </a:fld>
            <a:endParaRPr lang="en-US"/>
          </a:p>
        </p:txBody>
      </p:sp>
      <p:sp>
        <p:nvSpPr>
          <p:cNvPr id="4" name="TextBox 3">
            <a:extLst>
              <a:ext uri="{FF2B5EF4-FFF2-40B4-BE49-F238E27FC236}">
                <a16:creationId xmlns:a16="http://schemas.microsoft.com/office/drawing/2014/main" id="{FCBFB141-B782-AAAE-83FB-688FC301EF76}"/>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420533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EC77-EEBD-57DB-C97E-4DE6EF3BDD4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CEE6FF-54A5-1D5D-2D61-2C929EBA0D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AC2B8AE-72DE-79E8-0DFD-83EAC6C5E59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4D12C0-250E-B017-618E-06255A706DB7}"/>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6" name="Footer Placeholder 5">
            <a:extLst>
              <a:ext uri="{FF2B5EF4-FFF2-40B4-BE49-F238E27FC236}">
                <a16:creationId xmlns:a16="http://schemas.microsoft.com/office/drawing/2014/main" id="{225A0486-500E-4671-D493-A1441F712EF3}"/>
              </a:ext>
            </a:extLst>
          </p:cNvPr>
          <p:cNvSpPr>
            <a:spLocks noGrp="1"/>
          </p:cNvSpPr>
          <p:nvPr>
            <p:ph type="ftr" sz="quarter" idx="11"/>
          </p:nvPr>
        </p:nvSpPr>
        <p:spPr/>
        <p:txBody>
          <a:bodyPr/>
          <a:lstStyle/>
          <a:p>
            <a:r>
              <a:rPr lang="en-US"/>
              <a:t>Session 1     Coaching the Foundations of QI</a:t>
            </a:r>
          </a:p>
        </p:txBody>
      </p:sp>
      <p:sp>
        <p:nvSpPr>
          <p:cNvPr id="7" name="Slide Number Placeholder 6">
            <a:extLst>
              <a:ext uri="{FF2B5EF4-FFF2-40B4-BE49-F238E27FC236}">
                <a16:creationId xmlns:a16="http://schemas.microsoft.com/office/drawing/2014/main" id="{42D0AE4E-5E81-4F4D-E235-AF6E35629C1F}"/>
              </a:ext>
            </a:extLst>
          </p:cNvPr>
          <p:cNvSpPr>
            <a:spLocks noGrp="1"/>
          </p:cNvSpPr>
          <p:nvPr>
            <p:ph type="sldNum" sz="quarter" idx="12"/>
          </p:nvPr>
        </p:nvSpPr>
        <p:spPr/>
        <p:txBody>
          <a:bodyPr/>
          <a:lstStyle/>
          <a:p>
            <a:fld id="{16C5AC08-0ACD-404A-9C9F-AB39E786C34A}" type="slidenum">
              <a:t>‹#›</a:t>
            </a:fld>
            <a:endParaRPr lang="en-US"/>
          </a:p>
        </p:txBody>
      </p:sp>
      <p:sp>
        <p:nvSpPr>
          <p:cNvPr id="8" name="TextBox 7">
            <a:extLst>
              <a:ext uri="{FF2B5EF4-FFF2-40B4-BE49-F238E27FC236}">
                <a16:creationId xmlns:a16="http://schemas.microsoft.com/office/drawing/2014/main" id="{A010CA34-DB06-F093-0B72-E4762804BA90}"/>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027115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0AE6-244D-7675-F4A4-505DDBA50D5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94372A-68B1-A720-5DA8-593C41778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F4A645-1F52-955C-1E4D-81E12AE6F9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682891C-E863-1EDA-C965-A2BC81E94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72351B-505B-462D-962F-471163FE6D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7EA8A57-3282-CBFC-0F9D-68DCA5D5DDAA}"/>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8" name="Footer Placeholder 7">
            <a:extLst>
              <a:ext uri="{FF2B5EF4-FFF2-40B4-BE49-F238E27FC236}">
                <a16:creationId xmlns:a16="http://schemas.microsoft.com/office/drawing/2014/main" id="{03A94AB1-B41F-B548-F279-1F5542CCC183}"/>
              </a:ext>
            </a:extLst>
          </p:cNvPr>
          <p:cNvSpPr>
            <a:spLocks noGrp="1"/>
          </p:cNvSpPr>
          <p:nvPr>
            <p:ph type="ftr" sz="quarter" idx="11"/>
          </p:nvPr>
        </p:nvSpPr>
        <p:spPr/>
        <p:txBody>
          <a:bodyPr/>
          <a:lstStyle/>
          <a:p>
            <a:r>
              <a:rPr lang="en-US"/>
              <a:t>Session 1     Coaching the Foundations of QI</a:t>
            </a:r>
          </a:p>
        </p:txBody>
      </p:sp>
      <p:sp>
        <p:nvSpPr>
          <p:cNvPr id="9" name="Slide Number Placeholder 8">
            <a:extLst>
              <a:ext uri="{FF2B5EF4-FFF2-40B4-BE49-F238E27FC236}">
                <a16:creationId xmlns:a16="http://schemas.microsoft.com/office/drawing/2014/main" id="{E3DA041F-F9C7-9593-E1DB-C2959FBF8406}"/>
              </a:ext>
            </a:extLst>
          </p:cNvPr>
          <p:cNvSpPr>
            <a:spLocks noGrp="1"/>
          </p:cNvSpPr>
          <p:nvPr>
            <p:ph type="sldNum" sz="quarter" idx="12"/>
          </p:nvPr>
        </p:nvSpPr>
        <p:spPr/>
        <p:txBody>
          <a:bodyPr/>
          <a:lstStyle/>
          <a:p>
            <a:fld id="{16C5AC08-0ACD-404A-9C9F-AB39E786C34A}" type="slidenum">
              <a:t>‹#›</a:t>
            </a:fld>
            <a:endParaRPr lang="en-US"/>
          </a:p>
        </p:txBody>
      </p:sp>
      <p:sp>
        <p:nvSpPr>
          <p:cNvPr id="10" name="TextBox 9">
            <a:extLst>
              <a:ext uri="{FF2B5EF4-FFF2-40B4-BE49-F238E27FC236}">
                <a16:creationId xmlns:a16="http://schemas.microsoft.com/office/drawing/2014/main" id="{2B7D714A-ABC1-3909-35B4-4F50460A1C2A}"/>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57438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2F7D69-A073-BAEF-9793-63E90B9E4268}"/>
              </a:ext>
            </a:extLst>
          </p:cNvPr>
          <p:cNvSpPr>
            <a:spLocks noGrp="1"/>
          </p:cNvSpPr>
          <p:nvPr>
            <p:ph type="pic" sz="quarter" idx="14"/>
          </p:nvPr>
        </p:nvSpPr>
        <p:spPr>
          <a:xfrm>
            <a:off x="1077913" y="0"/>
            <a:ext cx="11114087" cy="6858000"/>
          </a:xfrm>
        </p:spPr>
        <p:txBody>
          <a:bodyPr/>
          <a:lstStyle/>
          <a:p>
            <a:endParaRPr lang="en-US"/>
          </a:p>
        </p:txBody>
      </p:sp>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a:xfrm>
            <a:off x="2962275" y="6237514"/>
            <a:ext cx="8988425" cy="379186"/>
          </a:xfrm>
        </p:spPr>
        <p:txBody>
          <a:bodyPr/>
          <a:lstStyle>
            <a:lvl1pPr>
              <a:defRPr sz="2200" b="1">
                <a:latin typeface="DM Sans" pitchFamily="2" charset="77"/>
              </a:defRPr>
            </a:lvl1p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lvl1pPr>
              <a:defRPr>
                <a:solidFill>
                  <a:schemeClr val="accent6">
                    <a:lumMod val="60000"/>
                    <a:lumOff val="40000"/>
                  </a:schemeClr>
                </a:solidFill>
              </a:defRPr>
            </a:lvl1pPr>
          </a:lstStyle>
          <a:p>
            <a:fld id="{16C5AC08-0ACD-404A-9C9F-AB39E786C34A}" type="slidenum">
              <a:rPr lang="en-GB"/>
              <a:pPr/>
              <a:t>‹#›</a:t>
            </a:fld>
            <a:endParaRPr lang="en-GB"/>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C9EE6AB-AB20-0EB6-903B-1E47B7CCD552}"/>
              </a:ext>
            </a:extLst>
          </p:cNvPr>
          <p:cNvPicPr>
            <a:picLocks noChangeAspect="1"/>
          </p:cNvPicPr>
          <p:nvPr userDrawn="1"/>
        </p:nvPicPr>
        <p:blipFill>
          <a:blip r:embed="rId2"/>
          <a:stretch>
            <a:fillRect/>
          </a:stretch>
        </p:blipFill>
        <p:spPr>
          <a:xfrm>
            <a:off x="238125" y="6211316"/>
            <a:ext cx="472948" cy="405384"/>
          </a:xfrm>
          <a:prstGeom prst="rect">
            <a:avLst/>
          </a:prstGeom>
        </p:spPr>
      </p:pic>
    </p:spTree>
    <p:extLst>
      <p:ext uri="{BB962C8B-B14F-4D97-AF65-F5344CB8AC3E}">
        <p14:creationId xmlns:p14="http://schemas.microsoft.com/office/powerpoint/2010/main" val="2206418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lder tab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FE76887-D20E-7C11-9E40-C106F97B44FE}"/>
              </a:ext>
            </a:extLst>
          </p:cNvPr>
          <p:cNvSpPr txBox="1"/>
          <p:nvPr userDrawn="1"/>
        </p:nvSpPr>
        <p:spPr>
          <a:xfrm>
            <a:off x="1077914" y="4900613"/>
            <a:ext cx="10872786" cy="369332"/>
          </a:xfrm>
          <a:prstGeom prst="rect">
            <a:avLst/>
          </a:prstGeom>
          <a:noFill/>
        </p:spPr>
        <p:txBody>
          <a:bodyPr wrap="square" lIns="216000" rtlCol="0">
            <a:spAutoFit/>
          </a:bodyPr>
          <a:lstStyle/>
          <a:p>
            <a:r>
              <a:rPr lang="en-US" b="1" dirty="0">
                <a:solidFill>
                  <a:schemeClr val="bg1"/>
                </a:solidFill>
                <a:latin typeface="DM Sans" pitchFamily="2" charset="77"/>
              </a:rPr>
              <a:t>Quality Coach Development Programme</a:t>
            </a:r>
          </a:p>
        </p:txBody>
      </p:sp>
      <p:sp>
        <p:nvSpPr>
          <p:cNvPr id="13" name="TextBox 12">
            <a:extLst>
              <a:ext uri="{FF2B5EF4-FFF2-40B4-BE49-F238E27FC236}">
                <a16:creationId xmlns:a16="http://schemas.microsoft.com/office/drawing/2014/main" id="{75B3F8D8-C4BD-4204-3867-9C084B0CEBD4}"/>
              </a:ext>
            </a:extLst>
          </p:cNvPr>
          <p:cNvSpPr txBox="1"/>
          <p:nvPr userDrawn="1"/>
        </p:nvSpPr>
        <p:spPr>
          <a:xfrm>
            <a:off x="1157591" y="710119"/>
            <a:ext cx="2357134" cy="810706"/>
          </a:xfrm>
          <a:prstGeom prst="round2SameRect">
            <a:avLst>
              <a:gd name="adj1" fmla="val 9068"/>
              <a:gd name="adj2" fmla="val 0"/>
            </a:avLst>
          </a:prstGeom>
          <a:solidFill>
            <a:schemeClr val="accent1"/>
          </a:solidFill>
        </p:spPr>
        <p:txBody>
          <a:bodyPr wrap="square" lIns="180000" tIns="216000" rtlCol="0">
            <a:noAutofit/>
          </a:bodyPr>
          <a:lstStyle/>
          <a:p>
            <a:r>
              <a:rPr lang="en-US" sz="1300" b="1">
                <a:solidFill>
                  <a:schemeClr val="bg1"/>
                </a:solidFill>
                <a:latin typeface="DM Sans" pitchFamily="2" charset="77"/>
              </a:rPr>
              <a:t>Coaching and the Foundations of QI</a:t>
            </a:r>
          </a:p>
        </p:txBody>
      </p:sp>
      <p:sp>
        <p:nvSpPr>
          <p:cNvPr id="14" name="TextBox 13">
            <a:extLst>
              <a:ext uri="{FF2B5EF4-FFF2-40B4-BE49-F238E27FC236}">
                <a16:creationId xmlns:a16="http://schemas.microsoft.com/office/drawing/2014/main" id="{F88C2DC5-D5A0-1062-0710-51F11180AB16}"/>
              </a:ext>
            </a:extLst>
          </p:cNvPr>
          <p:cNvSpPr txBox="1"/>
          <p:nvPr userDrawn="1"/>
        </p:nvSpPr>
        <p:spPr>
          <a:xfrm>
            <a:off x="3737664" y="710119"/>
            <a:ext cx="2357134" cy="810706"/>
          </a:xfrm>
          <a:prstGeom prst="round2SameRect">
            <a:avLst>
              <a:gd name="adj1" fmla="val 9068"/>
              <a:gd name="adj2" fmla="val 0"/>
            </a:avLst>
          </a:prstGeom>
          <a:solidFill>
            <a:schemeClr val="accent3"/>
          </a:solidFill>
        </p:spPr>
        <p:txBody>
          <a:bodyPr wrap="square" lIns="180000" tIns="216000" rtlCol="0">
            <a:noAutofit/>
          </a:bodyPr>
          <a:lstStyle/>
          <a:p>
            <a:r>
              <a:rPr lang="en-US" sz="1300" b="1">
                <a:solidFill>
                  <a:schemeClr val="bg1"/>
                </a:solidFill>
                <a:latin typeface="DM Sans" pitchFamily="2" charset="77"/>
              </a:rPr>
              <a:t>Working with People</a:t>
            </a:r>
          </a:p>
        </p:txBody>
      </p:sp>
      <p:sp>
        <p:nvSpPr>
          <p:cNvPr id="15" name="TextBox 14">
            <a:extLst>
              <a:ext uri="{FF2B5EF4-FFF2-40B4-BE49-F238E27FC236}">
                <a16:creationId xmlns:a16="http://schemas.microsoft.com/office/drawing/2014/main" id="{2E124764-02DE-6DEA-844B-99A413F81453}"/>
              </a:ext>
            </a:extLst>
          </p:cNvPr>
          <p:cNvSpPr txBox="1"/>
          <p:nvPr userDrawn="1"/>
        </p:nvSpPr>
        <p:spPr>
          <a:xfrm>
            <a:off x="6366104" y="710119"/>
            <a:ext cx="2357134" cy="810706"/>
          </a:xfrm>
          <a:prstGeom prst="round2SameRect">
            <a:avLst>
              <a:gd name="adj1" fmla="val 9068"/>
              <a:gd name="adj2" fmla="val 0"/>
            </a:avLst>
          </a:prstGeom>
          <a:solidFill>
            <a:schemeClr val="accent4"/>
          </a:solidFill>
        </p:spPr>
        <p:txBody>
          <a:bodyPr wrap="square" lIns="180000" tIns="216000" rtlCol="0">
            <a:noAutofit/>
          </a:bodyPr>
          <a:lstStyle/>
          <a:p>
            <a:r>
              <a:rPr lang="en-US" sz="1300" b="1">
                <a:solidFill>
                  <a:schemeClr val="bg1"/>
                </a:solidFill>
                <a:latin typeface="DM Sans" pitchFamily="2" charset="77"/>
              </a:rPr>
              <a:t>Coaching Measurement</a:t>
            </a:r>
          </a:p>
        </p:txBody>
      </p:sp>
      <p:sp>
        <p:nvSpPr>
          <p:cNvPr id="16" name="TextBox 15">
            <a:extLst>
              <a:ext uri="{FF2B5EF4-FFF2-40B4-BE49-F238E27FC236}">
                <a16:creationId xmlns:a16="http://schemas.microsoft.com/office/drawing/2014/main" id="{BC7A24D5-C2DB-47F6-5D45-2132C7567E14}"/>
              </a:ext>
            </a:extLst>
          </p:cNvPr>
          <p:cNvSpPr txBox="1"/>
          <p:nvPr userDrawn="1"/>
        </p:nvSpPr>
        <p:spPr>
          <a:xfrm>
            <a:off x="8924408" y="710119"/>
            <a:ext cx="2357134" cy="810706"/>
          </a:xfrm>
          <a:prstGeom prst="round2SameRect">
            <a:avLst>
              <a:gd name="adj1" fmla="val 9068"/>
              <a:gd name="adj2" fmla="val 0"/>
            </a:avLst>
          </a:prstGeom>
          <a:solidFill>
            <a:schemeClr val="accent2"/>
          </a:solidFill>
        </p:spPr>
        <p:txBody>
          <a:bodyPr wrap="square" lIns="180000" tIns="216000" rtlCol="0">
            <a:noAutofit/>
          </a:bodyPr>
          <a:lstStyle/>
          <a:p>
            <a:r>
              <a:rPr lang="en-US" sz="1300" b="1">
                <a:solidFill>
                  <a:schemeClr val="bg1"/>
                </a:solidFill>
                <a:latin typeface="DM Sans" pitchFamily="2" charset="77"/>
              </a:rPr>
              <a:t>Human Side of Change</a:t>
            </a:r>
          </a:p>
        </p:txBody>
      </p:sp>
      <p:sp>
        <p:nvSpPr>
          <p:cNvPr id="19" name="Text Placeholder 18">
            <a:extLst>
              <a:ext uri="{FF2B5EF4-FFF2-40B4-BE49-F238E27FC236}">
                <a16:creationId xmlns:a16="http://schemas.microsoft.com/office/drawing/2014/main" id="{8237335D-6D64-5A6C-6CD3-372FF6CC09BC}"/>
              </a:ext>
            </a:extLst>
          </p:cNvPr>
          <p:cNvSpPr>
            <a:spLocks noGrp="1"/>
          </p:cNvSpPr>
          <p:nvPr>
            <p:ph type="body" sz="quarter" idx="14"/>
          </p:nvPr>
        </p:nvSpPr>
        <p:spPr>
          <a:xfrm>
            <a:off x="1077913" y="1520825"/>
            <a:ext cx="10872787" cy="5095875"/>
          </a:xfrm>
          <a:solidFill>
            <a:schemeClr val="accent1"/>
          </a:solidFill>
        </p:spPr>
        <p:txBody>
          <a:bodyPr lIns="144000" tIns="792000"/>
          <a:lstStyle>
            <a:lvl1pPr>
              <a:defRPr sz="9000">
                <a:solidFill>
                  <a:schemeClr val="bg1"/>
                </a:solidFill>
                <a:latin typeface="Petrona" pitchFamily="2" charset="77"/>
              </a:defRPr>
            </a:lvl1pPr>
            <a:lvl2pPr>
              <a:defRPr sz="1500" b="1">
                <a:solidFill>
                  <a:schemeClr val="bg1"/>
                </a:solidFill>
              </a:defRPr>
            </a:lvl2pPr>
          </a:lstStyle>
          <a:p>
            <a:pPr lvl="0"/>
            <a:r>
              <a:rPr lang="en-GB"/>
              <a:t>Click to edit Master text styles</a:t>
            </a:r>
          </a:p>
          <a:p>
            <a:pPr lvl="1"/>
            <a:r>
              <a:rPr lang="en-GB"/>
              <a:t>Second level</a:t>
            </a:r>
          </a:p>
        </p:txBody>
      </p:sp>
      <p:sp>
        <p:nvSpPr>
          <p:cNvPr id="2" name="TextBox 1">
            <a:extLst>
              <a:ext uri="{FF2B5EF4-FFF2-40B4-BE49-F238E27FC236}">
                <a16:creationId xmlns:a16="http://schemas.microsoft.com/office/drawing/2014/main" id="{D43885C6-4FD1-4D5A-8631-3D9AF72CA393}"/>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1284251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8BF4E6-0408-6663-2CC1-E5D0A15D4AA2}"/>
              </a:ext>
            </a:extLst>
          </p:cNvPr>
          <p:cNvSpPr>
            <a:spLocks noGrp="1"/>
          </p:cNvSpPr>
          <p:nvPr>
            <p:ph type="ftr" sz="quarter" idx="11"/>
          </p:nvPr>
        </p:nvSpPr>
        <p:spPr/>
        <p:txBody>
          <a:bodyPr/>
          <a:lstStyle/>
          <a:p>
            <a:r>
              <a:rPr lang="en-US"/>
              <a:t>Session 1     Coaching the Foundations of QI</a:t>
            </a:r>
          </a:p>
        </p:txBody>
      </p:sp>
      <p:sp>
        <p:nvSpPr>
          <p:cNvPr id="4" name="Slide Number Placeholder 3">
            <a:extLst>
              <a:ext uri="{FF2B5EF4-FFF2-40B4-BE49-F238E27FC236}">
                <a16:creationId xmlns:a16="http://schemas.microsoft.com/office/drawing/2014/main" id="{1A90DF76-9DD1-70A4-A085-4CC410844BE4}"/>
              </a:ext>
            </a:extLst>
          </p:cNvPr>
          <p:cNvSpPr>
            <a:spLocks noGrp="1"/>
          </p:cNvSpPr>
          <p:nvPr>
            <p:ph type="sldNum" sz="quarter" idx="12"/>
          </p:nvPr>
        </p:nvSpPr>
        <p:spPr/>
        <p:txBody>
          <a:bodyPr/>
          <a:lstStyle/>
          <a:p>
            <a:fld id="{16C5AC08-0ACD-404A-9C9F-AB39E786C34A}" type="slidenum">
              <a:t>‹#›</a:t>
            </a:fld>
            <a:endParaRPr lang="en-US"/>
          </a:p>
        </p:txBody>
      </p:sp>
    </p:spTree>
    <p:extLst>
      <p:ext uri="{BB962C8B-B14F-4D97-AF65-F5344CB8AC3E}">
        <p14:creationId xmlns:p14="http://schemas.microsoft.com/office/powerpoint/2010/main" val="2761328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ibl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b="1"/>
              <a:t>Session 1     </a:t>
            </a:r>
            <a:r>
              <a:rPr lang="en-US"/>
              <a:t>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A43CC3-D49E-A6C5-3980-4EE9D64DE929}"/>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
        <p:nvSpPr>
          <p:cNvPr id="12" name="Content Placeholder 2">
            <a:extLst>
              <a:ext uri="{FF2B5EF4-FFF2-40B4-BE49-F238E27FC236}">
                <a16:creationId xmlns:a16="http://schemas.microsoft.com/office/drawing/2014/main" id="{05B5D24D-305C-E273-D607-7A524A6291E8}"/>
              </a:ext>
            </a:extLst>
          </p:cNvPr>
          <p:cNvSpPr>
            <a:spLocks noGrp="1"/>
          </p:cNvSpPr>
          <p:nvPr>
            <p:ph idx="1"/>
          </p:nvPr>
        </p:nvSpPr>
        <p:spPr>
          <a:xfrm>
            <a:off x="1077914" y="1520825"/>
            <a:ext cx="5214936" cy="5019720"/>
          </a:xfrm>
        </p:spPr>
        <p:txBody>
          <a:bodyPr/>
          <a:lstStyle>
            <a:lvl1pPr marL="363538" indent="-355600">
              <a:spcBef>
                <a:spcPts val="1200"/>
              </a:spcBef>
              <a:spcAft>
                <a:spcPts val="0"/>
              </a:spcAft>
              <a:tabLst/>
              <a:defRPr sz="1600"/>
            </a:lvl1pPr>
            <a:lvl2pPr marL="363538" indent="0">
              <a:spcBef>
                <a:spcPts val="400"/>
              </a:spcBef>
              <a:spcAft>
                <a:spcPts val="0"/>
              </a:spcAft>
              <a:tabLst/>
              <a:defRPr sz="1050" b="0" i="0">
                <a:solidFill>
                  <a:schemeClr val="accent2"/>
                </a:solidFill>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2">
            <a:extLst>
              <a:ext uri="{FF2B5EF4-FFF2-40B4-BE49-F238E27FC236}">
                <a16:creationId xmlns:a16="http://schemas.microsoft.com/office/drawing/2014/main" id="{1E547391-5064-3E7D-1ED1-104C3D9A8CD8}"/>
              </a:ext>
            </a:extLst>
          </p:cNvPr>
          <p:cNvSpPr>
            <a:spLocks noGrp="1"/>
          </p:cNvSpPr>
          <p:nvPr>
            <p:ph idx="14"/>
          </p:nvPr>
        </p:nvSpPr>
        <p:spPr>
          <a:xfrm>
            <a:off x="6729414" y="1520825"/>
            <a:ext cx="5214936" cy="5019720"/>
          </a:xfrm>
        </p:spPr>
        <p:txBody>
          <a:bodyPr/>
          <a:lstStyle>
            <a:lvl1pPr marL="363538" indent="-355600">
              <a:spcBef>
                <a:spcPts val="1200"/>
              </a:spcBef>
              <a:spcAft>
                <a:spcPts val="0"/>
              </a:spcAft>
              <a:tabLst/>
              <a:defRPr sz="1600"/>
            </a:lvl1pPr>
            <a:lvl2pPr marL="363538" indent="0">
              <a:spcBef>
                <a:spcPts val="400"/>
              </a:spcBef>
              <a:spcAft>
                <a:spcPts val="0"/>
              </a:spcAft>
              <a:tabLst/>
              <a:defRPr sz="1050" b="0" i="0">
                <a:solidFill>
                  <a:schemeClr val="accent2"/>
                </a:solidFill>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479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B64F8A-9C0A-C0C5-9B23-C3338B9CE1D7}"/>
              </a:ext>
            </a:extLst>
          </p:cNvPr>
          <p:cNvPicPr>
            <a:picLocks noChangeAspect="1"/>
          </p:cNvPicPr>
          <p:nvPr userDrawn="1"/>
        </p:nvPicPr>
        <p:blipFill>
          <a:blip r:embed="rId2"/>
          <a:stretch>
            <a:fillRect/>
          </a:stretch>
        </p:blipFill>
        <p:spPr>
          <a:xfrm>
            <a:off x="9377046" y="-5657079"/>
            <a:ext cx="13560845" cy="16057607"/>
          </a:xfrm>
          <a:prstGeom prst="rect">
            <a:avLst/>
          </a:prstGeom>
        </p:spPr>
      </p:pic>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486033" y="2660821"/>
            <a:ext cx="9036908" cy="2577671"/>
          </a:xfrm>
        </p:spPr>
        <p:txBody>
          <a:bodyPr anchor="b">
            <a:normAutofit/>
          </a:bodyPr>
          <a:lstStyle>
            <a:lvl1pPr algn="l">
              <a:lnSpc>
                <a:spcPct val="80000"/>
              </a:lnSpc>
              <a:defRPr sz="86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497553" y="6165319"/>
            <a:ext cx="9037511" cy="451381"/>
          </a:xfrm>
        </p:spPr>
        <p:txBody>
          <a:bodyPr/>
          <a:lstStyle>
            <a:lvl1pPr marL="0" indent="0" algn="l">
              <a:buNone/>
              <a:defRPr sz="1800" b="1"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Quality Coach Development Programme</a:t>
            </a:r>
            <a:endParaRPr lang="en-US"/>
          </a:p>
        </p:txBody>
      </p:sp>
      <p:sp>
        <p:nvSpPr>
          <p:cNvPr id="11" name="Text Placeholder 10">
            <a:extLst>
              <a:ext uri="{FF2B5EF4-FFF2-40B4-BE49-F238E27FC236}">
                <a16:creationId xmlns:a16="http://schemas.microsoft.com/office/drawing/2014/main" id="{32D9A11D-5362-5EF9-4863-711F7C238E2B}"/>
              </a:ext>
            </a:extLst>
          </p:cNvPr>
          <p:cNvSpPr>
            <a:spLocks noGrp="1"/>
          </p:cNvSpPr>
          <p:nvPr>
            <p:ph type="body" sz="quarter" idx="10" hasCustomPrompt="1"/>
          </p:nvPr>
        </p:nvSpPr>
        <p:spPr>
          <a:xfrm>
            <a:off x="491489" y="1980801"/>
            <a:ext cx="1516542" cy="511976"/>
          </a:xfrm>
          <a:solidFill>
            <a:schemeClr val="accent1"/>
          </a:solidFill>
        </p:spPr>
        <p:txBody>
          <a:bodyPr wrap="none" lIns="108000" tIns="108000" rIns="108000" bIns="72000" anchor="ctr" anchorCtr="0">
            <a:spAutoFit/>
          </a:bodyPr>
          <a:lstStyle>
            <a:lvl1pPr>
              <a:defRPr sz="2350" b="1">
                <a:solidFill>
                  <a:schemeClr val="bg1"/>
                </a:solidFill>
              </a:defRPr>
            </a:lvl1pPr>
          </a:lstStyle>
          <a:p>
            <a:pPr lvl="0"/>
            <a:r>
              <a:rPr lang="en-GB"/>
              <a:t>Session 1</a:t>
            </a:r>
            <a:endParaRPr lang="en-US"/>
          </a:p>
        </p:txBody>
      </p:sp>
      <p:pic>
        <p:nvPicPr>
          <p:cNvPr id="19" name="Picture 18">
            <a:extLst>
              <a:ext uri="{FF2B5EF4-FFF2-40B4-BE49-F238E27FC236}">
                <a16:creationId xmlns:a16="http://schemas.microsoft.com/office/drawing/2014/main" id="{920255AA-6430-A527-91BA-C1DCFD3DE330}"/>
              </a:ext>
            </a:extLst>
          </p:cNvPr>
          <p:cNvPicPr>
            <a:picLocks noChangeAspect="1"/>
          </p:cNvPicPr>
          <p:nvPr userDrawn="1"/>
        </p:nvPicPr>
        <p:blipFill>
          <a:blip r:embed="rId3"/>
          <a:stretch>
            <a:fillRect/>
          </a:stretch>
        </p:blipFill>
        <p:spPr>
          <a:xfrm>
            <a:off x="9814757" y="684382"/>
            <a:ext cx="1863344" cy="282829"/>
          </a:xfrm>
          <a:prstGeom prst="rect">
            <a:avLst/>
          </a:prstGeom>
        </p:spPr>
      </p:pic>
      <p:pic>
        <p:nvPicPr>
          <p:cNvPr id="22" name="Picture 21">
            <a:extLst>
              <a:ext uri="{FF2B5EF4-FFF2-40B4-BE49-F238E27FC236}">
                <a16:creationId xmlns:a16="http://schemas.microsoft.com/office/drawing/2014/main" id="{8E8C7446-462E-3051-06CC-D88AD46FB87D}"/>
              </a:ext>
            </a:extLst>
          </p:cNvPr>
          <p:cNvPicPr>
            <a:picLocks noChangeAspect="1"/>
          </p:cNvPicPr>
          <p:nvPr userDrawn="1"/>
        </p:nvPicPr>
        <p:blipFill>
          <a:blip r:embed="rId4"/>
          <a:stretch>
            <a:fillRect/>
          </a:stretch>
        </p:blipFill>
        <p:spPr>
          <a:xfrm>
            <a:off x="471377" y="467833"/>
            <a:ext cx="810437" cy="694660"/>
          </a:xfrm>
          <a:prstGeom prst="rect">
            <a:avLst/>
          </a:prstGeom>
        </p:spPr>
      </p:pic>
    </p:spTree>
    <p:extLst>
      <p:ext uri="{BB962C8B-B14F-4D97-AF65-F5344CB8AC3E}">
        <p14:creationId xmlns:p14="http://schemas.microsoft.com/office/powerpoint/2010/main" val="61796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fill="hold" nodeType="withEffect">
                                  <p:stCondLst>
                                    <p:cond delay="0"/>
                                  </p:stCondLst>
                                  <p:childTnLst>
                                    <p:animRot by="21600000">
                                      <p:cBhvr>
                                        <p:cTn id="6" dur="90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1077913" y="1241309"/>
            <a:ext cx="9144000" cy="2387600"/>
          </a:xfrm>
        </p:spPr>
        <p:txBody>
          <a:bodyPr anchor="t" anchorCtr="0">
            <a:normAutofit/>
          </a:bodyPr>
          <a:lstStyle>
            <a:lvl1pPr algn="l">
              <a:defRPr sz="8600">
                <a:solidFill>
                  <a:schemeClr val="accent4"/>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1077913" y="4401015"/>
            <a:ext cx="9144000" cy="275064"/>
          </a:xfrm>
        </p:spPr>
        <p:txBody>
          <a:bodyPr>
            <a:normAutofit/>
          </a:bodyPr>
          <a:lstStyle>
            <a:lvl1pPr marL="0" indent="0" algn="l">
              <a:buNone/>
              <a:defRPr sz="20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Cohort</a:t>
            </a:r>
            <a:endParaRPr lang="en-US"/>
          </a:p>
        </p:txBody>
      </p:sp>
      <p:sp>
        <p:nvSpPr>
          <p:cNvPr id="5" name="Footer Placeholder 4">
            <a:extLst>
              <a:ext uri="{FF2B5EF4-FFF2-40B4-BE49-F238E27FC236}">
                <a16:creationId xmlns:a16="http://schemas.microsoft.com/office/drawing/2014/main" id="{A5F678D9-8111-76EE-A6E6-AE85824F03C7}"/>
              </a:ext>
            </a:extLst>
          </p:cNvPr>
          <p:cNvSpPr>
            <a:spLocks noGrp="1"/>
          </p:cNvSpPr>
          <p:nvPr>
            <p:ph type="ftr" sz="quarter" idx="11"/>
          </p:nvPr>
        </p:nvSpPr>
        <p:spPr/>
        <p:txBody>
          <a:bodyPr/>
          <a:lstStyle>
            <a:lvl1pPr>
              <a:defRPr>
                <a:solidFill>
                  <a:schemeClr val="accent4"/>
                </a:solidFill>
              </a:defRPr>
            </a:lvl1pPr>
          </a:lstStyle>
          <a:p>
            <a:r>
              <a:rPr lang="en-US" b="1"/>
              <a:t>Session 1     </a:t>
            </a:r>
            <a:r>
              <a:rPr lang="en-US"/>
              <a:t>Coaching the Foundations of QI</a:t>
            </a:r>
          </a:p>
        </p:txBody>
      </p:sp>
      <p:sp>
        <p:nvSpPr>
          <p:cNvPr id="6" name="Slide Number Placeholder 5">
            <a:extLst>
              <a:ext uri="{FF2B5EF4-FFF2-40B4-BE49-F238E27FC236}">
                <a16:creationId xmlns:a16="http://schemas.microsoft.com/office/drawing/2014/main" id="{CD34CAB4-12B0-89DD-CDD6-C9B0EB06CD07}"/>
              </a:ext>
            </a:extLst>
          </p:cNvPr>
          <p:cNvSpPr>
            <a:spLocks noGrp="1"/>
          </p:cNvSpPr>
          <p:nvPr>
            <p:ph type="sldNum" sz="quarter" idx="12"/>
          </p:nvPr>
        </p:nvSpPr>
        <p:spPr/>
        <p:txBody>
          <a:bodyPr/>
          <a:lstStyle>
            <a:lvl1pPr>
              <a:defRPr>
                <a:solidFill>
                  <a:schemeClr val="accent4"/>
                </a:solidFill>
              </a:defRPr>
            </a:lvl1pPr>
          </a:lstStyle>
          <a:p>
            <a:fld id="{16C5AC08-0ACD-404A-9C9F-AB39E786C34A}" type="slidenum">
              <a:rPr lang="en-US"/>
              <a:pPr/>
              <a:t>‹#›</a:t>
            </a:fld>
            <a:endParaRPr lang="en-US"/>
          </a:p>
        </p:txBody>
      </p:sp>
      <p:cxnSp>
        <p:nvCxnSpPr>
          <p:cNvPr id="10" name="Straight Connector 9">
            <a:extLst>
              <a:ext uri="{FF2B5EF4-FFF2-40B4-BE49-F238E27FC236}">
                <a16:creationId xmlns:a16="http://schemas.microsoft.com/office/drawing/2014/main" id="{17B9B790-AD72-6E95-64A3-C7C62C9203B0}"/>
              </a:ext>
            </a:extLst>
          </p:cNvPr>
          <p:cNvCxnSpPr/>
          <p:nvPr userDrawn="1"/>
        </p:nvCxnSpPr>
        <p:spPr>
          <a:xfrm>
            <a:off x="809625" y="238125"/>
            <a:ext cx="0" cy="6378575"/>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63C3FD8D-F2BD-8C7B-33B9-61E803938BE7}"/>
              </a:ext>
            </a:extLst>
          </p:cNvPr>
          <p:cNvSpPr txBox="1">
            <a:spLocks/>
          </p:cNvSpPr>
          <p:nvPr userDrawn="1"/>
        </p:nvSpPr>
        <p:spPr>
          <a:xfrm>
            <a:off x="1077913" y="4797152"/>
            <a:ext cx="9144000" cy="27506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4"/>
                </a:solidFill>
                <a:latin typeface="DM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5"/>
                </a:solidFill>
                <a:latin typeface="DM Sans" pitchFamily="2" charset="77"/>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tabLst/>
              <a:defRPr sz="1800" kern="1200">
                <a:solidFill>
                  <a:schemeClr val="accent5"/>
                </a:solidFill>
                <a:latin typeface="DM Sans"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0391FD6A-F142-644C-AEBC-F8CC8C5E533A}" type="datetime2">
              <a:rPr lang="en-GB" b="0"/>
              <a:t>Wednesday, 27 September 2023</a:t>
            </a:fld>
            <a:endParaRPr lang="en-US" b="0"/>
          </a:p>
        </p:txBody>
      </p:sp>
      <p:sp>
        <p:nvSpPr>
          <p:cNvPr id="12" name="Text Placeholder 10">
            <a:extLst>
              <a:ext uri="{FF2B5EF4-FFF2-40B4-BE49-F238E27FC236}">
                <a16:creationId xmlns:a16="http://schemas.microsoft.com/office/drawing/2014/main" id="{A0979BA0-34C1-2E3B-DDFC-45DFE7EB44AE}"/>
              </a:ext>
            </a:extLst>
          </p:cNvPr>
          <p:cNvSpPr>
            <a:spLocks noGrp="1"/>
          </p:cNvSpPr>
          <p:nvPr>
            <p:ph type="body" sz="quarter" idx="13" hasCustomPrompt="1"/>
          </p:nvPr>
        </p:nvSpPr>
        <p:spPr>
          <a:xfrm>
            <a:off x="1077913" y="436166"/>
            <a:ext cx="1298432" cy="330219"/>
          </a:xfrm>
          <a:noFill/>
        </p:spPr>
        <p:txBody>
          <a:bodyPr wrap="none" lIns="0" tIns="0" rIns="0" bIns="0" anchor="ctr" anchorCtr="0">
            <a:spAutoFit/>
          </a:bodyPr>
          <a:lstStyle>
            <a:lvl1pPr>
              <a:defRPr sz="2350" b="1">
                <a:solidFill>
                  <a:schemeClr val="accent4"/>
                </a:solidFill>
              </a:defRPr>
            </a:lvl1pPr>
          </a:lstStyle>
          <a:p>
            <a:pPr lvl="0"/>
            <a:r>
              <a:rPr lang="en-GB"/>
              <a:t>Session 1</a:t>
            </a:r>
            <a:endParaRPr lang="en-US"/>
          </a:p>
        </p:txBody>
      </p:sp>
    </p:spTree>
    <p:extLst>
      <p:ext uri="{BB962C8B-B14F-4D97-AF65-F5344CB8AC3E}">
        <p14:creationId xmlns:p14="http://schemas.microsoft.com/office/powerpoint/2010/main" val="172103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th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00040656-DAEE-8B84-E399-14C328E1A353}"/>
              </a:ext>
            </a:extLst>
          </p:cNvPr>
          <p:cNvSpPr>
            <a:spLocks noGrp="1"/>
          </p:cNvSpPr>
          <p:nvPr>
            <p:ph type="pic" sz="quarter" idx="14"/>
          </p:nvPr>
        </p:nvSpPr>
        <p:spPr>
          <a:xfrm>
            <a:off x="1904320"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3" name="Content Placeholder 2">
            <a:extLst>
              <a:ext uri="{FF2B5EF4-FFF2-40B4-BE49-F238E27FC236}">
                <a16:creationId xmlns:a16="http://schemas.microsoft.com/office/drawing/2014/main" id="{D672A594-28A8-9798-F1F9-A4CD5C09DF4B}"/>
              </a:ext>
            </a:extLst>
          </p:cNvPr>
          <p:cNvSpPr>
            <a:spLocks noGrp="1"/>
          </p:cNvSpPr>
          <p:nvPr>
            <p:ph idx="15"/>
          </p:nvPr>
        </p:nvSpPr>
        <p:spPr>
          <a:xfrm>
            <a:off x="483754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E26A14E3-3322-EE1C-105E-D40353841DBB}"/>
              </a:ext>
            </a:extLst>
          </p:cNvPr>
          <p:cNvSpPr>
            <a:spLocks noGrp="1"/>
          </p:cNvSpPr>
          <p:nvPr>
            <p:ph type="pic" sz="quarter" idx="16"/>
          </p:nvPr>
        </p:nvSpPr>
        <p:spPr>
          <a:xfrm>
            <a:off x="566395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5" name="Content Placeholder 2">
            <a:extLst>
              <a:ext uri="{FF2B5EF4-FFF2-40B4-BE49-F238E27FC236}">
                <a16:creationId xmlns:a16="http://schemas.microsoft.com/office/drawing/2014/main" id="{5B4B4695-8A09-5383-46B4-BDC477A9F1E5}"/>
              </a:ext>
            </a:extLst>
          </p:cNvPr>
          <p:cNvSpPr>
            <a:spLocks noGrp="1"/>
          </p:cNvSpPr>
          <p:nvPr>
            <p:ph idx="17"/>
          </p:nvPr>
        </p:nvSpPr>
        <p:spPr>
          <a:xfrm>
            <a:off x="862012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Picture Placeholder 11">
            <a:extLst>
              <a:ext uri="{FF2B5EF4-FFF2-40B4-BE49-F238E27FC236}">
                <a16:creationId xmlns:a16="http://schemas.microsoft.com/office/drawing/2014/main" id="{FB0A1073-37EB-15AC-28EF-7123C375D852}"/>
              </a:ext>
            </a:extLst>
          </p:cNvPr>
          <p:cNvSpPr>
            <a:spLocks noGrp="1"/>
          </p:cNvSpPr>
          <p:nvPr>
            <p:ph type="pic" sz="quarter" idx="18"/>
          </p:nvPr>
        </p:nvSpPr>
        <p:spPr>
          <a:xfrm>
            <a:off x="944653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4" name="TextBox 3">
            <a:extLst>
              <a:ext uri="{FF2B5EF4-FFF2-40B4-BE49-F238E27FC236}">
                <a16:creationId xmlns:a16="http://schemas.microsoft.com/office/drawing/2014/main" id="{0BC30253-6A50-DD7A-5E43-480A216A4F84}"/>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329363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4B166F2-DC05-4C6D-C9C2-339AEEC6AC79}"/>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985966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6744072"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6BA5EDCF-AF7E-28B8-0C01-561EC1103C3C}"/>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301108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2"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4848226" y="1520825"/>
            <a:ext cx="7110784"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BD7EEA9F-DA2D-E836-2B57-753AD2A8C67A}"/>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06347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7100886"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3AB85D3C-0516-C5D0-DD99-198679CCCA22}"/>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208569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1     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EC05D991-7EBC-23D0-1E96-F01D3324A3B2}"/>
              </a:ext>
            </a:extLst>
          </p:cNvPr>
          <p:cNvSpPr>
            <a:spLocks noGrp="1"/>
          </p:cNvSpPr>
          <p:nvPr>
            <p:ph idx="15"/>
          </p:nvPr>
        </p:nvSpPr>
        <p:spPr>
          <a:xfrm>
            <a:off x="4846639"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Box 9">
            <a:extLst>
              <a:ext uri="{FF2B5EF4-FFF2-40B4-BE49-F238E27FC236}">
                <a16:creationId xmlns:a16="http://schemas.microsoft.com/office/drawing/2014/main" id="{1C476184-72F6-9582-E820-A1B02EFA29EE}"/>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61971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9A0BBE-30B5-B5BE-8D29-B34EC078D101}"/>
              </a:ext>
            </a:extLst>
          </p:cNvPr>
          <p:cNvSpPr>
            <a:spLocks noGrp="1"/>
          </p:cNvSpPr>
          <p:nvPr>
            <p:ph type="title"/>
          </p:nvPr>
        </p:nvSpPr>
        <p:spPr>
          <a:xfrm>
            <a:off x="1077913" y="238125"/>
            <a:ext cx="10872787" cy="1139825"/>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12C11A-2C1C-70CD-DBF7-7853640D3F6A}"/>
              </a:ext>
            </a:extLst>
          </p:cNvPr>
          <p:cNvSpPr>
            <a:spLocks noGrp="1"/>
          </p:cNvSpPr>
          <p:nvPr>
            <p:ph type="body" idx="1"/>
          </p:nvPr>
        </p:nvSpPr>
        <p:spPr>
          <a:xfrm>
            <a:off x="1077913" y="1520825"/>
            <a:ext cx="10872787" cy="501972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5A96B29-11D2-50C5-E3CC-DE9F216C3DD6}"/>
              </a:ext>
            </a:extLst>
          </p:cNvPr>
          <p:cNvSpPr>
            <a:spLocks noGrp="1"/>
          </p:cNvSpPr>
          <p:nvPr>
            <p:ph type="ftr" sz="quarter" idx="3"/>
          </p:nvPr>
        </p:nvSpPr>
        <p:spPr>
          <a:xfrm rot="16200000">
            <a:off x="-1796007" y="3554959"/>
            <a:ext cx="4248151" cy="179884"/>
          </a:xfrm>
          <a:prstGeom prst="rect">
            <a:avLst/>
          </a:prstGeom>
        </p:spPr>
        <p:txBody>
          <a:bodyPr vert="horz" lIns="0" tIns="0" rIns="0" bIns="0" rtlCol="0" anchor="ctr"/>
          <a:lstStyle>
            <a:lvl1pPr algn="l">
              <a:defRPr sz="1050" b="0" i="0">
                <a:solidFill>
                  <a:schemeClr val="tx1">
                    <a:tint val="75000"/>
                  </a:schemeClr>
                </a:solidFill>
                <a:latin typeface="DM Sans Medium" pitchFamily="2" charset="77"/>
              </a:defRPr>
            </a:lvl1pPr>
          </a:lstStyle>
          <a:p>
            <a:r>
              <a:rPr lang="en-US" b="1"/>
              <a:t>Session 1     </a:t>
            </a:r>
            <a:r>
              <a:rPr lang="en-US"/>
              <a:t>Coaching the Foundations of QI</a:t>
            </a:r>
          </a:p>
        </p:txBody>
      </p:sp>
      <p:sp>
        <p:nvSpPr>
          <p:cNvPr id="6" name="Slide Number Placeholder 5">
            <a:extLst>
              <a:ext uri="{FF2B5EF4-FFF2-40B4-BE49-F238E27FC236}">
                <a16:creationId xmlns:a16="http://schemas.microsoft.com/office/drawing/2014/main" id="{28245A71-8FEA-EE64-1EC5-CD72EFCF1CFA}"/>
              </a:ext>
            </a:extLst>
          </p:cNvPr>
          <p:cNvSpPr>
            <a:spLocks noGrp="1"/>
          </p:cNvSpPr>
          <p:nvPr>
            <p:ph type="sldNum" sz="quarter" idx="4"/>
          </p:nvPr>
        </p:nvSpPr>
        <p:spPr>
          <a:xfrm>
            <a:off x="238125" y="238125"/>
            <a:ext cx="371475" cy="463073"/>
          </a:xfrm>
          <a:prstGeom prst="rect">
            <a:avLst/>
          </a:prstGeom>
        </p:spPr>
        <p:txBody>
          <a:bodyPr vert="horz" lIns="0" tIns="0" rIns="0" bIns="0" rtlCol="0" anchor="ctr" anchorCtr="0"/>
          <a:lstStyle>
            <a:lvl1pPr algn="ctr">
              <a:defRPr sz="1200" b="1" i="0">
                <a:solidFill>
                  <a:schemeClr val="accent6"/>
                </a:solidFill>
                <a:latin typeface="DM Sans" pitchFamily="2" charset="77"/>
              </a:defRPr>
            </a:lvl1pPr>
          </a:lstStyle>
          <a:p>
            <a:fld id="{16C5AC08-0ACD-404A-9C9F-AB39E786C34A}" type="slidenum">
              <a:rPr lang="en-US"/>
              <a:pPr/>
              <a:t>‹#›</a:t>
            </a:fld>
            <a:endParaRPr lang="en-US"/>
          </a:p>
        </p:txBody>
      </p:sp>
      <p:pic>
        <p:nvPicPr>
          <p:cNvPr id="15" name="Picture 14">
            <a:extLst>
              <a:ext uri="{FF2B5EF4-FFF2-40B4-BE49-F238E27FC236}">
                <a16:creationId xmlns:a16="http://schemas.microsoft.com/office/drawing/2014/main" id="{8BC441A7-EE26-ECA3-E025-A125F478BB0B}"/>
              </a:ext>
            </a:extLst>
          </p:cNvPr>
          <p:cNvPicPr>
            <a:picLocks noChangeAspect="1"/>
          </p:cNvPicPr>
          <p:nvPr userDrawn="1"/>
        </p:nvPicPr>
        <p:blipFill>
          <a:blip r:embed="rId18"/>
          <a:stretch>
            <a:fillRect/>
          </a:stretch>
        </p:blipFill>
        <p:spPr>
          <a:xfrm>
            <a:off x="238124" y="6210000"/>
            <a:ext cx="474483" cy="406700"/>
          </a:xfrm>
          <a:prstGeom prst="rect">
            <a:avLst/>
          </a:prstGeom>
        </p:spPr>
      </p:pic>
    </p:spTree>
    <p:extLst>
      <p:ext uri="{BB962C8B-B14F-4D97-AF65-F5344CB8AC3E}">
        <p14:creationId xmlns:p14="http://schemas.microsoft.com/office/powerpoint/2010/main" val="336443881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0" r:id="rId3"/>
    <p:sldLayoutId id="2147483666" r:id="rId4"/>
    <p:sldLayoutId id="2147483650" r:id="rId5"/>
    <p:sldLayoutId id="2147483662" r:id="rId6"/>
    <p:sldLayoutId id="2147483663" r:id="rId7"/>
    <p:sldLayoutId id="2147483664" r:id="rId8"/>
    <p:sldLayoutId id="2147483665" r:id="rId9"/>
    <p:sldLayoutId id="2147483651" r:id="rId10"/>
    <p:sldLayoutId id="2147483652" r:id="rId11"/>
    <p:sldLayoutId id="2147483653" r:id="rId12"/>
    <p:sldLayoutId id="2147483667" r:id="rId13"/>
    <p:sldLayoutId id="2147483668" r:id="rId14"/>
    <p:sldLayoutId id="2147483655" r:id="rId15"/>
    <p:sldLayoutId id="2147483669" r:id="rId16"/>
  </p:sldLayoutIdLst>
  <p:hf hdr="0" dt="0"/>
  <p:txStyles>
    <p:titleStyle>
      <a:lvl1pPr algn="l" defTabSz="914400" rtl="0" eaLnBrk="1" latinLnBrk="0" hangingPunct="1">
        <a:lnSpc>
          <a:spcPct val="90000"/>
        </a:lnSpc>
        <a:spcBef>
          <a:spcPct val="0"/>
        </a:spcBef>
        <a:buNone/>
        <a:defRPr sz="4400" kern="1200">
          <a:solidFill>
            <a:schemeClr val="accent1"/>
          </a:solidFill>
          <a:latin typeface="Petrona" pitchFamily="2" charset="77"/>
          <a:ea typeface="+mj-ea"/>
          <a:cs typeface="+mj-cs"/>
        </a:defRPr>
      </a:lvl1pPr>
    </p:titleStyle>
    <p:body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590" userDrawn="1">
          <p15:clr>
            <a:srgbClr val="F26B43"/>
          </p15:clr>
        </p15:guide>
        <p15:guide id="3" pos="506" userDrawn="1">
          <p15:clr>
            <a:srgbClr val="F26B43"/>
          </p15:clr>
        </p15:guide>
        <p15:guide id="4" pos="384" userDrawn="1">
          <p15:clr>
            <a:srgbClr val="F26B43"/>
          </p15:clr>
        </p15:guide>
        <p15:guide id="5" pos="150" userDrawn="1">
          <p15:clr>
            <a:srgbClr val="F26B43"/>
          </p15:clr>
        </p15:guide>
        <p15:guide id="6" orient="horz" pos="868" userDrawn="1">
          <p15:clr>
            <a:srgbClr val="F26B43"/>
          </p15:clr>
        </p15:guide>
        <p15:guide id="7" orient="horz" pos="958" userDrawn="1">
          <p15:clr>
            <a:srgbClr val="F26B43"/>
          </p15:clr>
        </p15:guide>
        <p15:guide id="8" orient="horz" pos="1494" userDrawn="1">
          <p15:clr>
            <a:srgbClr val="F26B43"/>
          </p15:clr>
        </p15:guide>
        <p15:guide id="9" orient="horz" pos="2028" userDrawn="1">
          <p15:clr>
            <a:srgbClr val="F26B43"/>
          </p15:clr>
        </p15:guide>
        <p15:guide id="10" pos="1866" userDrawn="1">
          <p15:clr>
            <a:srgbClr val="F26B43"/>
          </p15:clr>
        </p15:guide>
        <p15:guide id="11" pos="2778" userDrawn="1">
          <p15:clr>
            <a:srgbClr val="F26B43"/>
          </p15:clr>
        </p15:guide>
        <p15:guide id="12" pos="3054" userDrawn="1">
          <p15:clr>
            <a:srgbClr val="F26B43"/>
          </p15:clr>
        </p15:guide>
        <p15:guide id="13" pos="3964" userDrawn="1">
          <p15:clr>
            <a:srgbClr val="F26B43"/>
          </p15:clr>
        </p15:guide>
        <p15:guide id="14" pos="4242" userDrawn="1">
          <p15:clr>
            <a:srgbClr val="F26B43"/>
          </p15:clr>
        </p15:guide>
        <p15:guide id="15" pos="5152" userDrawn="1">
          <p15:clr>
            <a:srgbClr val="F26B43"/>
          </p15:clr>
        </p15:guide>
        <p15:guide id="16" pos="5430" userDrawn="1">
          <p15:clr>
            <a:srgbClr val="F26B43"/>
          </p15:clr>
        </p15:guide>
        <p15:guide id="17" pos="6340" userDrawn="1">
          <p15:clr>
            <a:srgbClr val="F26B43"/>
          </p15:clr>
        </p15:guide>
        <p15:guide id="18" pos="6618" userDrawn="1">
          <p15:clr>
            <a:srgbClr val="F26B43"/>
          </p15:clr>
        </p15:guide>
        <p15:guide id="19" pos="7528" userDrawn="1">
          <p15:clr>
            <a:srgbClr val="F26B43"/>
          </p15:clr>
        </p15:guide>
        <p15:guide id="20" orient="horz" pos="2568" userDrawn="1">
          <p15:clr>
            <a:srgbClr val="F26B43"/>
          </p15:clr>
        </p15:guide>
        <p15:guide id="21" orient="horz" pos="3098" userDrawn="1">
          <p15:clr>
            <a:srgbClr val="F26B43"/>
          </p15:clr>
        </p15:guide>
        <p15:guide id="22" orient="horz" pos="3632" userDrawn="1">
          <p15:clr>
            <a:srgbClr val="F26B43"/>
          </p15:clr>
        </p15:guide>
        <p15:guide id="23" orient="horz" pos="4168" userDrawn="1">
          <p15:clr>
            <a:srgbClr val="F26B43"/>
          </p15:clr>
        </p15:guide>
        <p15:guide id="24" pos="679" userDrawn="1">
          <p15:clr>
            <a:srgbClr val="F26B43"/>
          </p15:clr>
        </p15:guide>
        <p15:guide id="25" orient="horz" pos="5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0.emf"/><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5.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9.emf"/></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2.emf"/><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3.emf"/><Relationship Id="rId3" Type="http://schemas.openxmlformats.org/officeDocument/2006/relationships/image" Target="../media/image43.emf"/><Relationship Id="rId7" Type="http://schemas.openxmlformats.org/officeDocument/2006/relationships/image" Target="../media/image47.emf"/><Relationship Id="rId12" Type="http://schemas.openxmlformats.org/officeDocument/2006/relationships/image" Target="../media/image52.emf"/><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46.emf"/><Relationship Id="rId11" Type="http://schemas.openxmlformats.org/officeDocument/2006/relationships/image" Target="../media/image51.emf"/><Relationship Id="rId5" Type="http://schemas.openxmlformats.org/officeDocument/2006/relationships/image" Target="../media/image45.emf"/><Relationship Id="rId10" Type="http://schemas.openxmlformats.org/officeDocument/2006/relationships/image" Target="../media/image50.emf"/><Relationship Id="rId4" Type="http://schemas.openxmlformats.org/officeDocument/2006/relationships/image" Target="../media/image44.emf"/><Relationship Id="rId9" Type="http://schemas.openxmlformats.org/officeDocument/2006/relationships/image" Target="../media/image49.emf"/><Relationship Id="rId14" Type="http://schemas.openxmlformats.org/officeDocument/2006/relationships/image" Target="../media/image54.emf"/></Relationships>
</file>

<file path=ppt/slides/_rels/slide3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10.emf"/><Relationship Id="rId4" Type="http://schemas.openxmlformats.org/officeDocument/2006/relationships/image" Target="../media/image9.emf"/></Relationships>
</file>

<file path=ppt/slides/_rels/slide35.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58.emf"/><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57.emf"/><Relationship Id="rId5" Type="http://schemas.openxmlformats.org/officeDocument/2006/relationships/image" Target="../media/image10.emf"/><Relationship Id="rId4" Type="http://schemas.openxmlformats.org/officeDocument/2006/relationships/image" Target="../media/image9.emf"/></Relationships>
</file>

<file path=ppt/slides/_rels/slide36.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58.emf"/><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57.emf"/><Relationship Id="rId5" Type="http://schemas.openxmlformats.org/officeDocument/2006/relationships/image" Target="../media/image10.emf"/><Relationship Id="rId4" Type="http://schemas.openxmlformats.org/officeDocument/2006/relationships/image" Target="../media/image9.emf"/></Relationships>
</file>

<file path=ppt/slides/_rels/slide37.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6.emf"/><Relationship Id="rId7" Type="http://schemas.openxmlformats.org/officeDocument/2006/relationships/image" Target="../media/image57.emf"/><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10.emf"/><Relationship Id="rId5" Type="http://schemas.openxmlformats.org/officeDocument/2006/relationships/image" Target="../media/image59.emf"/><Relationship Id="rId4" Type="http://schemas.openxmlformats.org/officeDocument/2006/relationships/image" Target="../media/image9.emf"/></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58.emf"/><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57.emf"/><Relationship Id="rId5" Type="http://schemas.openxmlformats.org/officeDocument/2006/relationships/image" Target="../media/image10.emf"/><Relationship Id="rId4" Type="http://schemas.openxmlformats.org/officeDocument/2006/relationships/image" Target="../media/image9.emf"/></Relationships>
</file>

<file path=ppt/slides/_rels/slide39.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6.emf"/><Relationship Id="rId7" Type="http://schemas.openxmlformats.org/officeDocument/2006/relationships/image" Target="../media/image57.emf"/><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59.emf"/><Relationship Id="rId5" Type="http://schemas.openxmlformats.org/officeDocument/2006/relationships/image" Target="../media/image10.emf"/><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58.emf"/><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57.emf"/><Relationship Id="rId5" Type="http://schemas.openxmlformats.org/officeDocument/2006/relationships/image" Target="../media/image10.emf"/><Relationship Id="rId4" Type="http://schemas.openxmlformats.org/officeDocument/2006/relationships/image" Target="../media/image9.emf"/></Relationships>
</file>

<file path=ppt/slides/_rels/slide41.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6.emf"/><Relationship Id="rId7" Type="http://schemas.openxmlformats.org/officeDocument/2006/relationships/image" Target="../media/image57.emf"/><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10.emf"/><Relationship Id="rId5" Type="http://schemas.openxmlformats.org/officeDocument/2006/relationships/image" Target="../media/image59.emf"/><Relationship Id="rId4" Type="http://schemas.openxmlformats.org/officeDocument/2006/relationships/image" Target="../media/image9.emf"/></Relationships>
</file>

<file path=ppt/slides/_rels/slide42.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58.emf"/><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57.emf"/><Relationship Id="rId5" Type="http://schemas.openxmlformats.org/officeDocument/2006/relationships/image" Target="../media/image10.emf"/><Relationship Id="rId4" Type="http://schemas.openxmlformats.org/officeDocument/2006/relationships/image" Target="../media/image9.emf"/></Relationships>
</file>

<file path=ppt/slides/_rels/slide43.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6.emf"/><Relationship Id="rId7" Type="http://schemas.openxmlformats.org/officeDocument/2006/relationships/image" Target="../media/image57.emf"/><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10.emf"/><Relationship Id="rId5" Type="http://schemas.openxmlformats.org/officeDocument/2006/relationships/image" Target="../media/image59.emf"/><Relationship Id="rId4" Type="http://schemas.openxmlformats.org/officeDocument/2006/relationships/image" Target="../media/image9.emf"/></Relationships>
</file>

<file path=ppt/slides/_rels/slide44.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58.emf"/><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57.emf"/><Relationship Id="rId5" Type="http://schemas.openxmlformats.org/officeDocument/2006/relationships/image" Target="../media/image10.emf"/><Relationship Id="rId4" Type="http://schemas.openxmlformats.org/officeDocument/2006/relationships/image" Target="../media/image9.emf"/></Relationships>
</file>

<file path=ppt/slides/_rels/slide45.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6.emf"/><Relationship Id="rId7" Type="http://schemas.openxmlformats.org/officeDocument/2006/relationships/image" Target="../media/image57.emf"/><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0.emf"/><Relationship Id="rId5" Type="http://schemas.openxmlformats.org/officeDocument/2006/relationships/image" Target="../media/image59.emf"/><Relationship Id="rId4" Type="http://schemas.openxmlformats.org/officeDocument/2006/relationships/image" Target="../media/image9.emf"/></Relationships>
</file>

<file path=ppt/slides/_rels/slide46.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58.emf"/><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57.emf"/><Relationship Id="rId5" Type="http://schemas.openxmlformats.org/officeDocument/2006/relationships/image" Target="../media/image10.emf"/><Relationship Id="rId4" Type="http://schemas.openxmlformats.org/officeDocument/2006/relationships/image" Target="../media/image9.emf"/></Relationships>
</file>

<file path=ppt/slides/_rels/slide47.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6.emf"/><Relationship Id="rId7" Type="http://schemas.openxmlformats.org/officeDocument/2006/relationships/image" Target="../media/image57.emf"/><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10.emf"/><Relationship Id="rId5" Type="http://schemas.openxmlformats.org/officeDocument/2006/relationships/image" Target="../media/image59.emf"/><Relationship Id="rId4" Type="http://schemas.openxmlformats.org/officeDocument/2006/relationships/image" Target="../media/image9.emf"/></Relationships>
</file>

<file path=ppt/slides/_rels/slide48.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58.emf"/><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57.emf"/><Relationship Id="rId5" Type="http://schemas.openxmlformats.org/officeDocument/2006/relationships/image" Target="../media/image10.emf"/><Relationship Id="rId4" Type="http://schemas.openxmlformats.org/officeDocument/2006/relationships/image" Target="../media/image9.emf"/></Relationships>
</file>

<file path=ppt/slides/_rels/slide49.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6.emf"/><Relationship Id="rId7" Type="http://schemas.openxmlformats.org/officeDocument/2006/relationships/image" Target="../media/image57.emf"/><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10.emf"/><Relationship Id="rId5" Type="http://schemas.openxmlformats.org/officeDocument/2006/relationships/image" Target="../media/image59.emf"/><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emf"/></Relationships>
</file>

<file path=ppt/slides/_rels/slide50.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10.emf"/><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9.emf"/><Relationship Id="rId5" Type="http://schemas.openxmlformats.org/officeDocument/2006/relationships/image" Target="../media/image56.emf"/><Relationship Id="rId4" Type="http://schemas.openxmlformats.org/officeDocument/2006/relationships/image" Target="../media/image58.emf"/></Relationships>
</file>

<file path=ppt/slides/_rels/slide5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6.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8" Type="http://schemas.openxmlformats.org/officeDocument/2006/relationships/image" Target="../media/image68.emf"/><Relationship Id="rId13" Type="http://schemas.openxmlformats.org/officeDocument/2006/relationships/image" Target="../media/image73.emf"/><Relationship Id="rId3" Type="http://schemas.openxmlformats.org/officeDocument/2006/relationships/image" Target="../media/image63.emf"/><Relationship Id="rId7" Type="http://schemas.openxmlformats.org/officeDocument/2006/relationships/image" Target="../media/image67.emf"/><Relationship Id="rId12" Type="http://schemas.openxmlformats.org/officeDocument/2006/relationships/image" Target="../media/image72.emf"/><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66.emf"/><Relationship Id="rId11" Type="http://schemas.openxmlformats.org/officeDocument/2006/relationships/image" Target="../media/image71.emf"/><Relationship Id="rId5" Type="http://schemas.openxmlformats.org/officeDocument/2006/relationships/image" Target="../media/image65.emf"/><Relationship Id="rId15" Type="http://schemas.openxmlformats.org/officeDocument/2006/relationships/image" Target="../media/image75.emf"/><Relationship Id="rId10" Type="http://schemas.openxmlformats.org/officeDocument/2006/relationships/image" Target="../media/image70.emf"/><Relationship Id="rId4" Type="http://schemas.openxmlformats.org/officeDocument/2006/relationships/image" Target="../media/image64.emf"/><Relationship Id="rId9" Type="http://schemas.openxmlformats.org/officeDocument/2006/relationships/image" Target="../media/image69.emf"/><Relationship Id="rId14" Type="http://schemas.openxmlformats.org/officeDocument/2006/relationships/image" Target="../media/image74.emf"/></Relationships>
</file>

<file path=ppt/slides/_rels/slide5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5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81.emf"/></Relationships>
</file>

<file path=ppt/slides/_rels/slide5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23.emf"/></Relationships>
</file>

<file path=ppt/slides/_rels/slide6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26.emf"/><Relationship Id="rId5" Type="http://schemas.openxmlformats.org/officeDocument/2006/relationships/image" Target="../media/image62.emf"/><Relationship Id="rId4" Type="http://schemas.openxmlformats.org/officeDocument/2006/relationships/image" Target="../media/image84.emf"/></Relationships>
</file>

<file path=ppt/slides/_rels/slide6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26.emf"/><Relationship Id="rId5" Type="http://schemas.openxmlformats.org/officeDocument/2006/relationships/image" Target="../media/image62.emf"/><Relationship Id="rId4" Type="http://schemas.openxmlformats.org/officeDocument/2006/relationships/image" Target="../media/image86.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90.emf"/><Relationship Id="rId5" Type="http://schemas.openxmlformats.org/officeDocument/2006/relationships/image" Target="../media/image89.emf"/><Relationship Id="rId4" Type="http://schemas.openxmlformats.org/officeDocument/2006/relationships/image" Target="../media/image88.emf"/></Relationships>
</file>

<file path=ppt/slides/_rels/slide6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26.emf"/></Relationships>
</file>

<file path=ppt/slides/_rels/slide6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93.emf"/><Relationship Id="rId4" Type="http://schemas.openxmlformats.org/officeDocument/2006/relationships/image" Target="../media/image92.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26.emf"/></Relationships>
</file>

<file path=ppt/slides/_rels/slide74.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slideLayout" Target="../slideLayouts/slideLayout6.xml"/><Relationship Id="rId7" Type="http://schemas.openxmlformats.org/officeDocument/2006/relationships/image" Target="../media/image96.emf"/><Relationship Id="rId2" Type="http://schemas.openxmlformats.org/officeDocument/2006/relationships/video" Target="https://www.youtube.com/embed/iRUhC-uCew8?feature=oembed" TargetMode="External"/><Relationship Id="rId1" Type="http://schemas.openxmlformats.org/officeDocument/2006/relationships/video" Target="https://www.youtube.com/embed/RJldimy5NZc?feature=oembed" TargetMode="External"/><Relationship Id="rId6" Type="http://schemas.openxmlformats.org/officeDocument/2006/relationships/hyperlink" Target="https://youtu.be/RJldimy5NZc" TargetMode="External"/><Relationship Id="rId11" Type="http://schemas.openxmlformats.org/officeDocument/2006/relationships/image" Target="../media/image98.jpeg"/><Relationship Id="rId5" Type="http://schemas.openxmlformats.org/officeDocument/2006/relationships/image" Target="../media/image95.jpeg"/><Relationship Id="rId10" Type="http://schemas.openxmlformats.org/officeDocument/2006/relationships/image" Target="../media/image26.emf"/><Relationship Id="rId4" Type="http://schemas.openxmlformats.org/officeDocument/2006/relationships/notesSlide" Target="../notesSlides/notesSlide74.xml"/><Relationship Id="rId9" Type="http://schemas.openxmlformats.org/officeDocument/2006/relationships/hyperlink" Target="https://youtu.be/iRUhC-uCew8"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7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image" Target="../media/image26.emf"/><Relationship Id="rId5" Type="http://schemas.openxmlformats.org/officeDocument/2006/relationships/image" Target="../media/image62.emf"/><Relationship Id="rId4" Type="http://schemas.openxmlformats.org/officeDocument/2006/relationships/image" Target="../media/image102.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8" Type="http://schemas.openxmlformats.org/officeDocument/2006/relationships/image" Target="../media/image108.emf"/><Relationship Id="rId13" Type="http://schemas.openxmlformats.org/officeDocument/2006/relationships/image" Target="../media/image113.emf"/><Relationship Id="rId3" Type="http://schemas.openxmlformats.org/officeDocument/2006/relationships/image" Target="../media/image103.emf"/><Relationship Id="rId7" Type="http://schemas.openxmlformats.org/officeDocument/2006/relationships/image" Target="../media/image107.emf"/><Relationship Id="rId12" Type="http://schemas.openxmlformats.org/officeDocument/2006/relationships/image" Target="../media/image112.emf"/><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image" Target="../media/image106.emf"/><Relationship Id="rId11" Type="http://schemas.openxmlformats.org/officeDocument/2006/relationships/image" Target="../media/image111.emf"/><Relationship Id="rId5" Type="http://schemas.openxmlformats.org/officeDocument/2006/relationships/image" Target="../media/image105.emf"/><Relationship Id="rId10" Type="http://schemas.openxmlformats.org/officeDocument/2006/relationships/image" Target="../media/image110.emf"/><Relationship Id="rId4" Type="http://schemas.openxmlformats.org/officeDocument/2006/relationships/image" Target="../media/image104.emf"/><Relationship Id="rId9" Type="http://schemas.openxmlformats.org/officeDocument/2006/relationships/image" Target="../media/image109.emf"/></Relationships>
</file>

<file path=ppt/slides/_rels/slide81.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115.emf"/></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83.xml"/><Relationship Id="rId1" Type="http://schemas.openxmlformats.org/officeDocument/2006/relationships/slideLayout" Target="../slideLayouts/slideLayout5.xml"/><Relationship Id="rId6" Type="http://schemas.openxmlformats.org/officeDocument/2006/relationships/image" Target="../media/image119.emf"/><Relationship Id="rId5" Type="http://schemas.openxmlformats.org/officeDocument/2006/relationships/image" Target="../media/image118.emf"/><Relationship Id="rId4" Type="http://schemas.openxmlformats.org/officeDocument/2006/relationships/image" Target="../media/image117.emf"/></Relationships>
</file>

<file path=ppt/slides/_rels/slide84.xml.rels><?xml version="1.0" encoding="UTF-8" standalone="yes"?>
<Relationships xmlns="http://schemas.openxmlformats.org/package/2006/relationships"><Relationship Id="rId3" Type="http://schemas.openxmlformats.org/officeDocument/2006/relationships/hyperlink" Target="https://www.bmj.com/content/368/bmj.m865" TargetMode="External"/><Relationship Id="rId2" Type="http://schemas.openxmlformats.org/officeDocument/2006/relationships/notesSlide" Target="../notesSlides/notesSlide84.xml"/><Relationship Id="rId1" Type="http://schemas.openxmlformats.org/officeDocument/2006/relationships/slideLayout" Target="../slideLayouts/slideLayout9.xml"/><Relationship Id="rId5" Type="http://schemas.openxmlformats.org/officeDocument/2006/relationships/image" Target="../media/image121.emf"/><Relationship Id="rId4" Type="http://schemas.openxmlformats.org/officeDocument/2006/relationships/image" Target="../media/image120.emf"/></Relationships>
</file>

<file path=ppt/slides/_rels/slide85.xml.rels><?xml version="1.0" encoding="UTF-8" standalone="yes"?>
<Relationships xmlns="http://schemas.openxmlformats.org/package/2006/relationships"><Relationship Id="rId3" Type="http://schemas.openxmlformats.org/officeDocument/2006/relationships/hyperlink" Target="https://youtu.be/iRUhC-uCew8" TargetMode="External"/><Relationship Id="rId2" Type="http://schemas.openxmlformats.org/officeDocument/2006/relationships/notesSlide" Target="../notesSlides/notesSlide85.xml"/><Relationship Id="rId1" Type="http://schemas.openxmlformats.org/officeDocument/2006/relationships/slideLayout" Target="../slideLayouts/slideLayout16.xml"/><Relationship Id="rId4" Type="http://schemas.openxmlformats.org/officeDocument/2006/relationships/hyperlink" Target="https://youtu.be/RJldimy5NZc"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ww.studioquercus.co.uk/" TargetMode="External"/><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hyperlink" Target="http://www.studioquercus.co.uk/" TargetMode="External"/><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9" name="C">
            <a:extLst>
              <a:ext uri="{FF2B5EF4-FFF2-40B4-BE49-F238E27FC236}">
                <a16:creationId xmlns:a16="http://schemas.microsoft.com/office/drawing/2014/main" id="{B9AC8A8D-8F24-F40A-0019-DC9DF19F7B86}"/>
              </a:ext>
            </a:extLst>
          </p:cNvPr>
          <p:cNvPicPr>
            <a:picLocks/>
          </p:cNvPicPr>
          <p:nvPr/>
        </p:nvPicPr>
        <p:blipFill>
          <a:blip r:embed="rId3"/>
          <a:stretch>
            <a:fillRect/>
          </a:stretch>
        </p:blipFill>
        <p:spPr>
          <a:xfrm>
            <a:off x="6611459" y="-1818349"/>
            <a:ext cx="10206569" cy="10206569"/>
          </a:xfrm>
          <a:prstGeom prst="rect">
            <a:avLst/>
          </a:prstGeom>
        </p:spPr>
      </p:pic>
      <p:pic>
        <p:nvPicPr>
          <p:cNvPr id="4" name="Q">
            <a:extLst>
              <a:ext uri="{FF2B5EF4-FFF2-40B4-BE49-F238E27FC236}">
                <a16:creationId xmlns:a16="http://schemas.microsoft.com/office/drawing/2014/main" id="{823236E1-9FBA-3238-D863-2D77B49BAEDA}"/>
              </a:ext>
            </a:extLst>
          </p:cNvPr>
          <p:cNvPicPr>
            <a:picLocks noChangeAspect="1"/>
          </p:cNvPicPr>
          <p:nvPr/>
        </p:nvPicPr>
        <p:blipFill>
          <a:blip r:embed="rId4"/>
          <a:stretch>
            <a:fillRect/>
          </a:stretch>
        </p:blipFill>
        <p:spPr>
          <a:xfrm>
            <a:off x="-491694" y="-1893207"/>
            <a:ext cx="10462314" cy="10462314"/>
          </a:xfrm>
          <a:prstGeom prst="rect">
            <a:avLst/>
          </a:prstGeom>
        </p:spPr>
      </p:pic>
      <p:pic>
        <p:nvPicPr>
          <p:cNvPr id="5" name="Tail">
            <a:extLst>
              <a:ext uri="{FF2B5EF4-FFF2-40B4-BE49-F238E27FC236}">
                <a16:creationId xmlns:a16="http://schemas.microsoft.com/office/drawing/2014/main" id="{125FE141-7D99-207C-2440-FDC4F4E2DF68}"/>
              </a:ext>
            </a:extLst>
          </p:cNvPr>
          <p:cNvPicPr>
            <a:picLocks noChangeAspect="1"/>
          </p:cNvPicPr>
          <p:nvPr/>
        </p:nvPicPr>
        <p:blipFill>
          <a:blip r:embed="rId5"/>
          <a:stretch>
            <a:fillRect/>
          </a:stretch>
        </p:blipFill>
        <p:spPr>
          <a:xfrm>
            <a:off x="4858592" y="3430242"/>
            <a:ext cx="6889817" cy="5103568"/>
          </a:xfrm>
          <a:prstGeom prst="rect">
            <a:avLst/>
          </a:prstGeom>
        </p:spPr>
      </p:pic>
    </p:spTree>
    <p:extLst>
      <p:ext uri="{BB962C8B-B14F-4D97-AF65-F5344CB8AC3E}">
        <p14:creationId xmlns:p14="http://schemas.microsoft.com/office/powerpoint/2010/main" val="4289278412"/>
      </p:ext>
    </p:extLst>
  </p:cSld>
  <p:clrMapOvr>
    <a:masterClrMapping/>
  </p:clrMapOvr>
  <mc:AlternateContent xmlns:mc="http://schemas.openxmlformats.org/markup-compatibility/2006" xmlns:p14="http://schemas.microsoft.com/office/powerpoint/2010/main">
    <mc:Choice Requires="p14">
      <p:transition spd="slow" p14:dur="2000" advClick="0" advTm="2500"/>
    </mc:Choice>
    <mc:Fallback xmlns="">
      <p:transition spd="slow" advClick="0" advTm="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par>
                                <p:cTn id="8" presetID="21" presetClass="entr" presetSubtype="1" fill="hold"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900"/>
                                        <p:tgtEl>
                                          <p:spTgt spid="9"/>
                                        </p:tgtEl>
                                      </p:cBhvr>
                                    </p:animEffect>
                                  </p:childTnLst>
                                </p:cTn>
                              </p:par>
                              <p:par>
                                <p:cTn id="11" presetID="22" presetClass="entr" presetSubtype="8" fill="hold" nodeType="withEffect">
                                  <p:stCondLst>
                                    <p:cond delay="35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1" presetClass="exit" presetSubtype="1" fill="hold" nodeType="withEffect">
                                  <p:stCondLst>
                                    <p:cond delay="750"/>
                                  </p:stCondLst>
                                  <p:childTnLst>
                                    <p:animEffect transition="out" filter="wheel(1)">
                                      <p:cBhvr>
                                        <p:cTn id="15" dur="1250"/>
                                        <p:tgtEl>
                                          <p:spTgt spid="9"/>
                                        </p:tgtEl>
                                      </p:cBhvr>
                                    </p:animEffect>
                                    <p:set>
                                      <p:cBhvr>
                                        <p:cTn id="16" dur="1" fill="hold">
                                          <p:stCondLst>
                                            <p:cond delay="1249"/>
                                          </p:stCondLst>
                                        </p:cTn>
                                        <p:tgtEl>
                                          <p:spTgt spid="9"/>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4"/>
                                        </p:tgtEl>
                                      </p:cBhvr>
                                    </p:animEffect>
                                    <p:set>
                                      <p:cBhvr>
                                        <p:cTn id="19" dur="1" fill="hold">
                                          <p:stCondLst>
                                            <p:cond delay="1599"/>
                                          </p:stCondLst>
                                        </p:cTn>
                                        <p:tgtEl>
                                          <p:spTgt spid="4"/>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dirty="0"/>
              <a:t>Programme aim</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p:txBody>
          <a:bodyPr/>
          <a:lstStyle/>
          <a:p>
            <a:r>
              <a:rPr lang="en-US" b="1" dirty="0"/>
              <a:t>The aim of this eight week programme is to…</a:t>
            </a:r>
          </a:p>
          <a:p>
            <a:r>
              <a:rPr lang="en-US" dirty="0">
                <a:latin typeface="DM Sans Medium" pitchFamily="2" charset="77"/>
              </a:rPr>
              <a:t>Support individuals to develop the skills </a:t>
            </a:r>
            <a:br>
              <a:rPr lang="en-US" dirty="0">
                <a:latin typeface="DM Sans Medium" pitchFamily="2" charset="77"/>
              </a:rPr>
            </a:br>
            <a:r>
              <a:rPr lang="en-US" dirty="0">
                <a:latin typeface="DM Sans Medium" pitchFamily="2" charset="77"/>
              </a:rPr>
              <a:t>and knowledge required to independently </a:t>
            </a:r>
            <a:br>
              <a:rPr lang="en-US" dirty="0">
                <a:latin typeface="DM Sans Medium" pitchFamily="2" charset="77"/>
              </a:rPr>
            </a:br>
            <a:r>
              <a:rPr lang="en-US" dirty="0">
                <a:latin typeface="DM Sans Medium" pitchFamily="2" charset="77"/>
              </a:rPr>
              <a:t>and confidently coach a team through improvement work.</a:t>
            </a:r>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9</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dirty="0"/>
              <a:t>Programme aim</a:t>
            </a:r>
          </a:p>
        </p:txBody>
      </p:sp>
    </p:spTree>
    <p:extLst>
      <p:ext uri="{BB962C8B-B14F-4D97-AF65-F5344CB8AC3E}">
        <p14:creationId xmlns:p14="http://schemas.microsoft.com/office/powerpoint/2010/main" val="1504587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427D-2C7B-A03A-DF1A-85F5695896C6}"/>
              </a:ext>
            </a:extLst>
          </p:cNvPr>
          <p:cNvSpPr>
            <a:spLocks noGrp="1"/>
          </p:cNvSpPr>
          <p:nvPr>
            <p:ph type="title"/>
          </p:nvPr>
        </p:nvSpPr>
        <p:spPr/>
        <p:txBody>
          <a:bodyPr/>
          <a:lstStyle/>
          <a:p>
            <a:r>
              <a:rPr lang="en-US" dirty="0"/>
              <a:t>Ten learning outcomes of the programme</a:t>
            </a:r>
          </a:p>
        </p:txBody>
      </p:sp>
      <p:sp>
        <p:nvSpPr>
          <p:cNvPr id="3" name="Content Placeholder 2">
            <a:extLst>
              <a:ext uri="{FF2B5EF4-FFF2-40B4-BE49-F238E27FC236}">
                <a16:creationId xmlns:a16="http://schemas.microsoft.com/office/drawing/2014/main" id="{CE56F8A4-99EA-1CAD-CF1F-61EA92F0626F}"/>
              </a:ext>
            </a:extLst>
          </p:cNvPr>
          <p:cNvSpPr>
            <a:spLocks noGrp="1"/>
          </p:cNvSpPr>
          <p:nvPr>
            <p:ph idx="1"/>
          </p:nvPr>
        </p:nvSpPr>
        <p:spPr/>
        <p:txBody>
          <a:bodyPr/>
          <a:lstStyle/>
          <a:p>
            <a:pPr lvl="3"/>
            <a:r>
              <a:rPr lang="en-US" sz="2300" b="1" dirty="0"/>
              <a:t>By the end of the programme delegates will be able to independently:</a:t>
            </a:r>
          </a:p>
        </p:txBody>
      </p:sp>
      <p:sp>
        <p:nvSpPr>
          <p:cNvPr id="4" name="Footer Placeholder 3">
            <a:extLst>
              <a:ext uri="{FF2B5EF4-FFF2-40B4-BE49-F238E27FC236}">
                <a16:creationId xmlns:a16="http://schemas.microsoft.com/office/drawing/2014/main" id="{DED4039F-8C24-25F5-80CE-C2871F110114}"/>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ED2A2F32-2461-1806-EB1F-86CED5D8BD7A}"/>
              </a:ext>
            </a:extLst>
          </p:cNvPr>
          <p:cNvSpPr>
            <a:spLocks noGrp="1"/>
          </p:cNvSpPr>
          <p:nvPr>
            <p:ph type="sldNum" sz="quarter" idx="12"/>
          </p:nvPr>
        </p:nvSpPr>
        <p:spPr/>
        <p:txBody>
          <a:bodyPr/>
          <a:lstStyle/>
          <a:p>
            <a:fld id="{16C5AC08-0ACD-404A-9C9F-AB39E786C34A}" type="slidenum">
              <a:rPr lang="en-GB"/>
              <a:t>10</a:t>
            </a:fld>
            <a:endParaRPr lang="en-GB"/>
          </a:p>
        </p:txBody>
      </p:sp>
      <p:sp>
        <p:nvSpPr>
          <p:cNvPr id="6" name="Text Placeholder 5">
            <a:extLst>
              <a:ext uri="{FF2B5EF4-FFF2-40B4-BE49-F238E27FC236}">
                <a16:creationId xmlns:a16="http://schemas.microsoft.com/office/drawing/2014/main" id="{487A2FB6-AE25-813A-798C-24F5D1BD92F8}"/>
              </a:ext>
            </a:extLst>
          </p:cNvPr>
          <p:cNvSpPr>
            <a:spLocks noGrp="1"/>
          </p:cNvSpPr>
          <p:nvPr>
            <p:ph type="body" sz="quarter" idx="13"/>
          </p:nvPr>
        </p:nvSpPr>
        <p:spPr/>
        <p:txBody>
          <a:bodyPr/>
          <a:lstStyle/>
          <a:p>
            <a:r>
              <a:rPr lang="en-US" dirty="0"/>
              <a:t>Ten learning outcomes of the programme</a:t>
            </a:r>
          </a:p>
        </p:txBody>
      </p:sp>
      <p:grpSp>
        <p:nvGrpSpPr>
          <p:cNvPr id="14" name="Group 13">
            <a:extLst>
              <a:ext uri="{FF2B5EF4-FFF2-40B4-BE49-F238E27FC236}">
                <a16:creationId xmlns:a16="http://schemas.microsoft.com/office/drawing/2014/main" id="{83FFEF53-FCE9-617E-0C88-A1EE7FB04D5B}"/>
              </a:ext>
            </a:extLst>
          </p:cNvPr>
          <p:cNvGrpSpPr/>
          <p:nvPr/>
        </p:nvGrpSpPr>
        <p:grpSpPr>
          <a:xfrm>
            <a:off x="1085634" y="2051224"/>
            <a:ext cx="5207215" cy="907650"/>
            <a:chOff x="1085634" y="2051224"/>
            <a:chExt cx="5207215" cy="907650"/>
          </a:xfrm>
        </p:grpSpPr>
        <p:sp>
          <p:nvSpPr>
            <p:cNvPr id="11" name="TextBox 10">
              <a:extLst>
                <a:ext uri="{FF2B5EF4-FFF2-40B4-BE49-F238E27FC236}">
                  <a16:creationId xmlns:a16="http://schemas.microsoft.com/office/drawing/2014/main" id="{CEF37577-6CFE-A8FE-6FEB-219ED4B839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Coach an improvement team ensuring robust application of QI methods and principles </a:t>
              </a:r>
            </a:p>
          </p:txBody>
        </p:sp>
        <p:sp>
          <p:nvSpPr>
            <p:cNvPr id="13" name="TextBox 12">
              <a:extLst>
                <a:ext uri="{FF2B5EF4-FFF2-40B4-BE49-F238E27FC236}">
                  <a16:creationId xmlns:a16="http://schemas.microsoft.com/office/drawing/2014/main" id="{DDFD57D0-350C-89F8-9332-EE8549926360}"/>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1</a:t>
              </a:r>
            </a:p>
          </p:txBody>
        </p:sp>
      </p:grpSp>
      <p:grpSp>
        <p:nvGrpSpPr>
          <p:cNvPr id="17" name="Group 16">
            <a:extLst>
              <a:ext uri="{FF2B5EF4-FFF2-40B4-BE49-F238E27FC236}">
                <a16:creationId xmlns:a16="http://schemas.microsoft.com/office/drawing/2014/main" id="{4AA60FE8-5FAC-D880-D359-AF8840C2DC16}"/>
              </a:ext>
            </a:extLst>
          </p:cNvPr>
          <p:cNvGrpSpPr/>
          <p:nvPr/>
        </p:nvGrpSpPr>
        <p:grpSpPr>
          <a:xfrm>
            <a:off x="1085634" y="2965680"/>
            <a:ext cx="5207215" cy="907650"/>
            <a:chOff x="1085634" y="2051224"/>
            <a:chExt cx="5207215" cy="907650"/>
          </a:xfrm>
        </p:grpSpPr>
        <p:sp>
          <p:nvSpPr>
            <p:cNvPr id="18" name="TextBox 17">
              <a:extLst>
                <a:ext uri="{FF2B5EF4-FFF2-40B4-BE49-F238E27FC236}">
                  <a16:creationId xmlns:a16="http://schemas.microsoft.com/office/drawing/2014/main" id="{1B56EBE2-11D8-5BE1-5EA3-C579E6C53CC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Understand the concepts of coaching improvement and the difference between coaching and advising </a:t>
              </a:r>
            </a:p>
          </p:txBody>
        </p:sp>
        <p:sp>
          <p:nvSpPr>
            <p:cNvPr id="19" name="TextBox 18">
              <a:extLst>
                <a:ext uri="{FF2B5EF4-FFF2-40B4-BE49-F238E27FC236}">
                  <a16:creationId xmlns:a16="http://schemas.microsoft.com/office/drawing/2014/main" id="{1091F7FE-EF5A-1CAC-B065-51F4196D025E}"/>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2</a:t>
              </a:r>
            </a:p>
          </p:txBody>
        </p:sp>
      </p:grpSp>
      <p:grpSp>
        <p:nvGrpSpPr>
          <p:cNvPr id="20" name="Group 19">
            <a:extLst>
              <a:ext uri="{FF2B5EF4-FFF2-40B4-BE49-F238E27FC236}">
                <a16:creationId xmlns:a16="http://schemas.microsoft.com/office/drawing/2014/main" id="{2B5C0A2F-A9C5-B014-5BDC-5A9269E0F5C3}"/>
              </a:ext>
            </a:extLst>
          </p:cNvPr>
          <p:cNvGrpSpPr/>
          <p:nvPr/>
        </p:nvGrpSpPr>
        <p:grpSpPr>
          <a:xfrm>
            <a:off x="1085634" y="3880137"/>
            <a:ext cx="5207215" cy="907650"/>
            <a:chOff x="1085634" y="2051224"/>
            <a:chExt cx="5207215" cy="907650"/>
          </a:xfrm>
        </p:grpSpPr>
        <p:sp>
          <p:nvSpPr>
            <p:cNvPr id="21" name="TextBox 20">
              <a:extLst>
                <a:ext uri="{FF2B5EF4-FFF2-40B4-BE49-F238E27FC236}">
                  <a16:creationId xmlns:a16="http://schemas.microsoft.com/office/drawing/2014/main" id="{7EE5385A-C778-E818-2ABF-B7D5AD16D85A}"/>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Explain their role as a Quality Coach to different stakeholders </a:t>
              </a:r>
            </a:p>
          </p:txBody>
        </p:sp>
        <p:sp>
          <p:nvSpPr>
            <p:cNvPr id="22" name="TextBox 21">
              <a:extLst>
                <a:ext uri="{FF2B5EF4-FFF2-40B4-BE49-F238E27FC236}">
                  <a16:creationId xmlns:a16="http://schemas.microsoft.com/office/drawing/2014/main" id="{23E4F5F3-12AE-AD32-0B30-BB7E887DF956}"/>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3</a:t>
              </a:r>
            </a:p>
          </p:txBody>
        </p:sp>
      </p:grpSp>
      <p:grpSp>
        <p:nvGrpSpPr>
          <p:cNvPr id="23" name="Group 22">
            <a:extLst>
              <a:ext uri="{FF2B5EF4-FFF2-40B4-BE49-F238E27FC236}">
                <a16:creationId xmlns:a16="http://schemas.microsoft.com/office/drawing/2014/main" id="{09886483-CBF3-AEBB-E35E-962A68C89C4A}"/>
              </a:ext>
            </a:extLst>
          </p:cNvPr>
          <p:cNvGrpSpPr/>
          <p:nvPr/>
        </p:nvGrpSpPr>
        <p:grpSpPr>
          <a:xfrm>
            <a:off x="1085634" y="4794594"/>
            <a:ext cx="5207215" cy="907650"/>
            <a:chOff x="1085634" y="2051224"/>
            <a:chExt cx="5207215" cy="907650"/>
          </a:xfrm>
        </p:grpSpPr>
        <p:sp>
          <p:nvSpPr>
            <p:cNvPr id="24" name="TextBox 23">
              <a:extLst>
                <a:ext uri="{FF2B5EF4-FFF2-40B4-BE49-F238E27FC236}">
                  <a16:creationId xmlns:a16="http://schemas.microsoft.com/office/drawing/2014/main" id="{15ABB734-4516-1305-CD4D-598BE5FACD93}"/>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Promote an environment that encourages team members to contribute equally to the development of improvement work</a:t>
              </a:r>
            </a:p>
          </p:txBody>
        </p:sp>
        <p:sp>
          <p:nvSpPr>
            <p:cNvPr id="25" name="TextBox 24">
              <a:extLst>
                <a:ext uri="{FF2B5EF4-FFF2-40B4-BE49-F238E27FC236}">
                  <a16:creationId xmlns:a16="http://schemas.microsoft.com/office/drawing/2014/main" id="{A30692B9-6F4A-3685-0D08-6B4D563C1BA7}"/>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4</a:t>
              </a:r>
            </a:p>
          </p:txBody>
        </p:sp>
      </p:grpSp>
      <p:grpSp>
        <p:nvGrpSpPr>
          <p:cNvPr id="26" name="Group 25">
            <a:extLst>
              <a:ext uri="{FF2B5EF4-FFF2-40B4-BE49-F238E27FC236}">
                <a16:creationId xmlns:a16="http://schemas.microsoft.com/office/drawing/2014/main" id="{46B2674B-A122-91E6-A27F-4CCCFAD53C8C}"/>
              </a:ext>
            </a:extLst>
          </p:cNvPr>
          <p:cNvGrpSpPr/>
          <p:nvPr/>
        </p:nvGrpSpPr>
        <p:grpSpPr>
          <a:xfrm>
            <a:off x="1085634" y="5709050"/>
            <a:ext cx="5207215" cy="907650"/>
            <a:chOff x="1085634" y="2051224"/>
            <a:chExt cx="5207215" cy="907650"/>
          </a:xfrm>
        </p:grpSpPr>
        <p:sp>
          <p:nvSpPr>
            <p:cNvPr id="27" name="TextBox 26">
              <a:extLst>
                <a:ext uri="{FF2B5EF4-FFF2-40B4-BE49-F238E27FC236}">
                  <a16:creationId xmlns:a16="http://schemas.microsoft.com/office/drawing/2014/main" id="{4B3217B6-DB66-E517-51D5-F7D5FC766ECB}"/>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Assimilate QI knowledge and facilitation skills that support teams to progress through the different stages of QI work</a:t>
              </a:r>
            </a:p>
          </p:txBody>
        </p:sp>
        <p:sp>
          <p:nvSpPr>
            <p:cNvPr id="28" name="TextBox 27">
              <a:extLst>
                <a:ext uri="{FF2B5EF4-FFF2-40B4-BE49-F238E27FC236}">
                  <a16:creationId xmlns:a16="http://schemas.microsoft.com/office/drawing/2014/main" id="{E75E710F-689C-4AEF-44E2-F2173517AA1F}"/>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5</a:t>
              </a:r>
            </a:p>
          </p:txBody>
        </p:sp>
      </p:grpSp>
      <p:grpSp>
        <p:nvGrpSpPr>
          <p:cNvPr id="29" name="Group 28">
            <a:extLst>
              <a:ext uri="{FF2B5EF4-FFF2-40B4-BE49-F238E27FC236}">
                <a16:creationId xmlns:a16="http://schemas.microsoft.com/office/drawing/2014/main" id="{AEE94C24-A8E1-6C74-E75A-CAC2A0C6A184}"/>
              </a:ext>
            </a:extLst>
          </p:cNvPr>
          <p:cNvGrpSpPr/>
          <p:nvPr/>
        </p:nvGrpSpPr>
        <p:grpSpPr>
          <a:xfrm>
            <a:off x="6744072" y="2051224"/>
            <a:ext cx="5207215" cy="907650"/>
            <a:chOff x="1085634" y="2051224"/>
            <a:chExt cx="5207215" cy="907650"/>
          </a:xfrm>
        </p:grpSpPr>
        <p:sp>
          <p:nvSpPr>
            <p:cNvPr id="30" name="TextBox 29">
              <a:extLst>
                <a:ext uri="{FF2B5EF4-FFF2-40B4-BE49-F238E27FC236}">
                  <a16:creationId xmlns:a16="http://schemas.microsoft.com/office/drawing/2014/main" id="{C19DB3E1-A375-6A9A-12F7-A5B17D45D26F}"/>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accent5"/>
                  </a:solidFill>
                  <a:latin typeface="DM Sans Medium" pitchFamily="2" charset="77"/>
                </a:rPr>
                <a:t>Help teams to explore barriers and enablers relating to their QI work, in support of the sustainability of interventions</a:t>
              </a:r>
            </a:p>
          </p:txBody>
        </p:sp>
        <p:sp>
          <p:nvSpPr>
            <p:cNvPr id="31" name="TextBox 30">
              <a:extLst>
                <a:ext uri="{FF2B5EF4-FFF2-40B4-BE49-F238E27FC236}">
                  <a16:creationId xmlns:a16="http://schemas.microsoft.com/office/drawing/2014/main" id="{739C5AD4-DA68-156F-6214-EC4A0711AA3C}"/>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6</a:t>
              </a:r>
            </a:p>
          </p:txBody>
        </p:sp>
      </p:grpSp>
      <p:grpSp>
        <p:nvGrpSpPr>
          <p:cNvPr id="32" name="Group 31">
            <a:extLst>
              <a:ext uri="{FF2B5EF4-FFF2-40B4-BE49-F238E27FC236}">
                <a16:creationId xmlns:a16="http://schemas.microsoft.com/office/drawing/2014/main" id="{98195CE9-6644-7542-7A66-95AAA80F1815}"/>
              </a:ext>
            </a:extLst>
          </p:cNvPr>
          <p:cNvGrpSpPr/>
          <p:nvPr/>
        </p:nvGrpSpPr>
        <p:grpSpPr>
          <a:xfrm>
            <a:off x="6744072" y="2965680"/>
            <a:ext cx="5207215" cy="907650"/>
            <a:chOff x="1085634" y="2051224"/>
            <a:chExt cx="5207215" cy="907650"/>
          </a:xfrm>
        </p:grpSpPr>
        <p:sp>
          <p:nvSpPr>
            <p:cNvPr id="33" name="TextBox 32">
              <a:extLst>
                <a:ext uri="{FF2B5EF4-FFF2-40B4-BE49-F238E27FC236}">
                  <a16:creationId xmlns:a16="http://schemas.microsoft.com/office/drawing/2014/main" id="{B21F9A98-1DD8-D7D8-F954-75393525623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Advocate for meaningful involvement in </a:t>
              </a:r>
              <a:br>
                <a:rPr lang="en-US" sz="1600" spc="-10">
                  <a:solidFill>
                    <a:schemeClr val="accent5"/>
                  </a:solidFill>
                  <a:latin typeface="DM Sans Medium" pitchFamily="2" charset="77"/>
                </a:rPr>
              </a:br>
              <a:r>
                <a:rPr lang="en-US" sz="1600" spc="-10">
                  <a:solidFill>
                    <a:schemeClr val="accent5"/>
                  </a:solidFill>
                  <a:latin typeface="DM Sans Medium" pitchFamily="2" charset="77"/>
                </a:rPr>
                <a:t>QI work and advise teams on methods for involvement</a:t>
              </a:r>
            </a:p>
          </p:txBody>
        </p:sp>
        <p:sp>
          <p:nvSpPr>
            <p:cNvPr id="34" name="TextBox 33">
              <a:extLst>
                <a:ext uri="{FF2B5EF4-FFF2-40B4-BE49-F238E27FC236}">
                  <a16:creationId xmlns:a16="http://schemas.microsoft.com/office/drawing/2014/main" id="{B28CBEC4-E88D-869A-7171-E0D4A51A06E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7</a:t>
              </a:r>
            </a:p>
          </p:txBody>
        </p:sp>
      </p:grpSp>
      <p:grpSp>
        <p:nvGrpSpPr>
          <p:cNvPr id="35" name="Group 34">
            <a:extLst>
              <a:ext uri="{FF2B5EF4-FFF2-40B4-BE49-F238E27FC236}">
                <a16:creationId xmlns:a16="http://schemas.microsoft.com/office/drawing/2014/main" id="{8C5DD927-FE0D-04EF-52BF-B112447AE2B6}"/>
              </a:ext>
            </a:extLst>
          </p:cNvPr>
          <p:cNvGrpSpPr/>
          <p:nvPr/>
        </p:nvGrpSpPr>
        <p:grpSpPr>
          <a:xfrm>
            <a:off x="6744072" y="3880137"/>
            <a:ext cx="5207215" cy="907650"/>
            <a:chOff x="1085634" y="2051224"/>
            <a:chExt cx="5207215" cy="907650"/>
          </a:xfrm>
        </p:grpSpPr>
        <p:sp>
          <p:nvSpPr>
            <p:cNvPr id="36" name="TextBox 35">
              <a:extLst>
                <a:ext uri="{FF2B5EF4-FFF2-40B4-BE49-F238E27FC236}">
                  <a16:creationId xmlns:a16="http://schemas.microsoft.com/office/drawing/2014/main" id="{613947E1-0BF1-6B5B-4783-22008D508D4E}"/>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accent5"/>
                  </a:solidFill>
                  <a:latin typeface="DM Sans Medium" pitchFamily="2" charset="77"/>
                </a:rPr>
                <a:t>Coach a team to identify, collect and interpret data in support of their improvement work</a:t>
              </a:r>
            </a:p>
          </p:txBody>
        </p:sp>
        <p:sp>
          <p:nvSpPr>
            <p:cNvPr id="37" name="TextBox 36">
              <a:extLst>
                <a:ext uri="{FF2B5EF4-FFF2-40B4-BE49-F238E27FC236}">
                  <a16:creationId xmlns:a16="http://schemas.microsoft.com/office/drawing/2014/main" id="{B5757222-55B0-A1DC-EEF6-B2907B0CAF79}"/>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8</a:t>
              </a:r>
            </a:p>
          </p:txBody>
        </p:sp>
      </p:grpSp>
      <p:grpSp>
        <p:nvGrpSpPr>
          <p:cNvPr id="38" name="Group 37">
            <a:extLst>
              <a:ext uri="{FF2B5EF4-FFF2-40B4-BE49-F238E27FC236}">
                <a16:creationId xmlns:a16="http://schemas.microsoft.com/office/drawing/2014/main" id="{58DD1E3E-6ED0-4782-7184-130A312AB79A}"/>
              </a:ext>
            </a:extLst>
          </p:cNvPr>
          <p:cNvGrpSpPr/>
          <p:nvPr/>
        </p:nvGrpSpPr>
        <p:grpSpPr>
          <a:xfrm>
            <a:off x="6744072" y="4794594"/>
            <a:ext cx="5207215" cy="907650"/>
            <a:chOff x="1085634" y="2051224"/>
            <a:chExt cx="5207215" cy="907650"/>
          </a:xfrm>
        </p:grpSpPr>
        <p:sp>
          <p:nvSpPr>
            <p:cNvPr id="39" name="TextBox 38">
              <a:extLst>
                <a:ext uri="{FF2B5EF4-FFF2-40B4-BE49-F238E27FC236}">
                  <a16:creationId xmlns:a16="http://schemas.microsoft.com/office/drawing/2014/main" id="{D95608B3-7073-ED9D-A115-67188505C58D}"/>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Apply creative problem-solving methods and behaviour change concepts to support teams to revive a stalled effort </a:t>
              </a:r>
            </a:p>
          </p:txBody>
        </p:sp>
        <p:sp>
          <p:nvSpPr>
            <p:cNvPr id="40" name="TextBox 39">
              <a:extLst>
                <a:ext uri="{FF2B5EF4-FFF2-40B4-BE49-F238E27FC236}">
                  <a16:creationId xmlns:a16="http://schemas.microsoft.com/office/drawing/2014/main" id="{F8AA28C6-F7A4-9152-1865-289BE66D9E9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9</a:t>
              </a:r>
            </a:p>
          </p:txBody>
        </p:sp>
      </p:grpSp>
      <p:grpSp>
        <p:nvGrpSpPr>
          <p:cNvPr id="41" name="Group 40">
            <a:extLst>
              <a:ext uri="{FF2B5EF4-FFF2-40B4-BE49-F238E27FC236}">
                <a16:creationId xmlns:a16="http://schemas.microsoft.com/office/drawing/2014/main" id="{F754DBE3-3CE8-D9A2-484F-463AD4EA29AF}"/>
              </a:ext>
            </a:extLst>
          </p:cNvPr>
          <p:cNvGrpSpPr/>
          <p:nvPr/>
        </p:nvGrpSpPr>
        <p:grpSpPr>
          <a:xfrm>
            <a:off x="6744072" y="5709050"/>
            <a:ext cx="5207215" cy="907650"/>
            <a:chOff x="1085634" y="2051224"/>
            <a:chExt cx="5207215" cy="907650"/>
          </a:xfrm>
        </p:grpSpPr>
        <p:sp>
          <p:nvSpPr>
            <p:cNvPr id="42" name="TextBox 41">
              <a:extLst>
                <a:ext uri="{FF2B5EF4-FFF2-40B4-BE49-F238E27FC236}">
                  <a16:creationId xmlns:a16="http://schemas.microsoft.com/office/drawing/2014/main" id="{E5B9955F-24E5-451B-57D7-B4B0835881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Critically analyse their own limitations and the limitations of coaching</a:t>
              </a:r>
            </a:p>
          </p:txBody>
        </p:sp>
        <p:sp>
          <p:nvSpPr>
            <p:cNvPr id="43" name="TextBox 42">
              <a:extLst>
                <a:ext uri="{FF2B5EF4-FFF2-40B4-BE49-F238E27FC236}">
                  <a16:creationId xmlns:a16="http://schemas.microsoft.com/office/drawing/2014/main" id="{BA487671-A717-2A6B-8705-6FB7FFEBFF60}"/>
                </a:ext>
              </a:extLst>
            </p:cNvPr>
            <p:cNvSpPr txBox="1"/>
            <p:nvPr/>
          </p:nvSpPr>
          <p:spPr>
            <a:xfrm>
              <a:off x="1334530" y="2396744"/>
              <a:ext cx="210207" cy="216610"/>
            </a:xfrm>
            <a:prstGeom prst="ellipse">
              <a:avLst/>
            </a:prstGeom>
            <a:solidFill>
              <a:schemeClr val="accent2"/>
            </a:solidFill>
          </p:spPr>
          <p:txBody>
            <a:bodyPr wrap="none" rtlCol="0" anchor="ctr" anchorCtr="0">
              <a:noAutofit/>
            </a:bodyPr>
            <a:lstStyle/>
            <a:p>
              <a:pPr algn="ctr"/>
              <a:r>
                <a:rPr lang="en-US" sz="1050" b="1">
                  <a:solidFill>
                    <a:schemeClr val="bg1"/>
                  </a:solidFill>
                  <a:latin typeface="DM Sans" pitchFamily="2" charset="77"/>
                </a:rPr>
                <a:t>10</a:t>
              </a:r>
            </a:p>
          </p:txBody>
        </p:sp>
      </p:grpSp>
      <p:grpSp>
        <p:nvGrpSpPr>
          <p:cNvPr id="49" name="Group 48">
            <a:extLst>
              <a:ext uri="{FF2B5EF4-FFF2-40B4-BE49-F238E27FC236}">
                <a16:creationId xmlns:a16="http://schemas.microsoft.com/office/drawing/2014/main" id="{24C9E195-BD54-6FB4-988C-992A876EBBDF}"/>
              </a:ext>
            </a:extLst>
          </p:cNvPr>
          <p:cNvGrpSpPr/>
          <p:nvPr/>
        </p:nvGrpSpPr>
        <p:grpSpPr>
          <a:xfrm>
            <a:off x="1077913" y="2959510"/>
            <a:ext cx="5116410" cy="2741420"/>
            <a:chOff x="1077913" y="2959510"/>
            <a:chExt cx="5116410" cy="2741420"/>
          </a:xfrm>
        </p:grpSpPr>
        <p:cxnSp>
          <p:nvCxnSpPr>
            <p:cNvPr id="45" name="Straight Connector 44">
              <a:extLst>
                <a:ext uri="{FF2B5EF4-FFF2-40B4-BE49-F238E27FC236}">
                  <a16:creationId xmlns:a16="http://schemas.microsoft.com/office/drawing/2014/main" id="{E839B142-3883-1EE2-8276-10273CBFEFD1}"/>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226753B-FCF4-6A6E-4F4D-0DDDC68E73D0}"/>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A655EFD-DE4C-85ED-2FFD-BD9FEFAFC79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FFED892-99F1-813E-7567-835BFC61BA73}"/>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7E67269C-B91B-8263-1766-675343E5CE51}"/>
              </a:ext>
            </a:extLst>
          </p:cNvPr>
          <p:cNvGrpSpPr/>
          <p:nvPr/>
        </p:nvGrpSpPr>
        <p:grpSpPr>
          <a:xfrm>
            <a:off x="6405488" y="2959510"/>
            <a:ext cx="5116410" cy="2741420"/>
            <a:chOff x="1077913" y="2959510"/>
            <a:chExt cx="5116410" cy="2741420"/>
          </a:xfrm>
        </p:grpSpPr>
        <p:cxnSp>
          <p:nvCxnSpPr>
            <p:cNvPr id="51" name="Straight Connector 50">
              <a:extLst>
                <a:ext uri="{FF2B5EF4-FFF2-40B4-BE49-F238E27FC236}">
                  <a16:creationId xmlns:a16="http://schemas.microsoft.com/office/drawing/2014/main" id="{C2530561-D7EF-0F77-4950-C595F37EAC9F}"/>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1B54DE9-FAD1-1485-52C8-44DD30352FA2}"/>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2F819C-700B-3162-110B-FB2946C1708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58ED6AB-EAB5-2EF6-03CE-B010519C4205}"/>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1271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744CD-5F19-F5E8-7979-0E2AA7E4A7FD}"/>
              </a:ext>
            </a:extLst>
          </p:cNvPr>
          <p:cNvSpPr>
            <a:spLocks noGrp="1"/>
          </p:cNvSpPr>
          <p:nvPr>
            <p:ph type="title"/>
          </p:nvPr>
        </p:nvSpPr>
        <p:spPr/>
        <p:txBody>
          <a:bodyPr/>
          <a:lstStyle/>
          <a:p>
            <a:r>
              <a:rPr lang="en-US"/>
              <a:t>A quick intro to </a:t>
            </a:r>
            <a:r>
              <a:rPr lang="en-US">
                <a:solidFill>
                  <a:schemeClr val="accent6">
                    <a:lumMod val="20000"/>
                    <a:lumOff val="80000"/>
                  </a:schemeClr>
                </a:solidFill>
              </a:rPr>
              <a:t>[Mural]</a:t>
            </a:r>
          </a:p>
        </p:txBody>
      </p:sp>
      <p:pic>
        <p:nvPicPr>
          <p:cNvPr id="7" name="Content Placeholder 6">
            <a:extLst>
              <a:ext uri="{FF2B5EF4-FFF2-40B4-BE49-F238E27FC236}">
                <a16:creationId xmlns:a16="http://schemas.microsoft.com/office/drawing/2014/main" id="{380742DD-A5F0-0D00-15C7-B17BDCE0579D}"/>
              </a:ext>
            </a:extLst>
          </p:cNvPr>
          <p:cNvPicPr>
            <a:picLocks noGrp="1" noChangeAspect="1"/>
          </p:cNvPicPr>
          <p:nvPr>
            <p:ph idx="1"/>
          </p:nvPr>
        </p:nvPicPr>
        <p:blipFill>
          <a:blip r:embed="rId3"/>
          <a:stretch>
            <a:fillRect/>
          </a:stretch>
        </p:blipFill>
        <p:spPr>
          <a:xfrm>
            <a:off x="2920206" y="2860675"/>
            <a:ext cx="7188200" cy="2057400"/>
          </a:xfrm>
          <a:prstGeom prst="rect">
            <a:avLst/>
          </a:prstGeom>
        </p:spPr>
      </p:pic>
      <p:sp>
        <p:nvSpPr>
          <p:cNvPr id="4" name="Footer Placeholder 3">
            <a:extLst>
              <a:ext uri="{FF2B5EF4-FFF2-40B4-BE49-F238E27FC236}">
                <a16:creationId xmlns:a16="http://schemas.microsoft.com/office/drawing/2014/main" id="{3A96337B-D12F-2EA9-8006-BF3DF1738467}"/>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957F855B-DA6E-8774-934D-CF50C335FCCA}"/>
              </a:ext>
            </a:extLst>
          </p:cNvPr>
          <p:cNvSpPr>
            <a:spLocks noGrp="1"/>
          </p:cNvSpPr>
          <p:nvPr>
            <p:ph type="sldNum" sz="quarter" idx="12"/>
          </p:nvPr>
        </p:nvSpPr>
        <p:spPr/>
        <p:txBody>
          <a:bodyPr/>
          <a:lstStyle/>
          <a:p>
            <a:fld id="{16C5AC08-0ACD-404A-9C9F-AB39E786C34A}" type="slidenum">
              <a:rPr lang="en-GB"/>
              <a:t>11</a:t>
            </a:fld>
            <a:endParaRPr lang="en-GB"/>
          </a:p>
        </p:txBody>
      </p:sp>
      <p:sp>
        <p:nvSpPr>
          <p:cNvPr id="6" name="Text Placeholder 5">
            <a:extLst>
              <a:ext uri="{FF2B5EF4-FFF2-40B4-BE49-F238E27FC236}">
                <a16:creationId xmlns:a16="http://schemas.microsoft.com/office/drawing/2014/main" id="{5DC997E7-FCDC-8AED-2CCE-7CD6D78B1129}"/>
              </a:ext>
            </a:extLst>
          </p:cNvPr>
          <p:cNvSpPr>
            <a:spLocks noGrp="1"/>
          </p:cNvSpPr>
          <p:nvPr>
            <p:ph type="body" sz="quarter" idx="13"/>
          </p:nvPr>
        </p:nvSpPr>
        <p:spPr/>
        <p:txBody>
          <a:bodyPr/>
          <a:lstStyle/>
          <a:p>
            <a:r>
              <a:rPr lang="en-US"/>
              <a:t>A quick intro to Mural</a:t>
            </a:r>
          </a:p>
        </p:txBody>
      </p:sp>
    </p:spTree>
    <p:extLst>
      <p:ext uri="{BB962C8B-B14F-4D97-AF65-F5344CB8AC3E}">
        <p14:creationId xmlns:p14="http://schemas.microsoft.com/office/powerpoint/2010/main" val="3857953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692F6-A192-B185-E1A1-11A9479135B5}"/>
              </a:ext>
            </a:extLst>
          </p:cNvPr>
          <p:cNvSpPr>
            <a:spLocks noGrp="1"/>
          </p:cNvSpPr>
          <p:nvPr>
            <p:ph type="title"/>
          </p:nvPr>
        </p:nvSpPr>
        <p:spPr/>
        <p:txBody>
          <a:bodyPr/>
          <a:lstStyle/>
          <a:p>
            <a:r>
              <a:rPr lang="en-US"/>
              <a:t>Getting to know one another</a:t>
            </a:r>
          </a:p>
        </p:txBody>
      </p:sp>
      <p:pic>
        <p:nvPicPr>
          <p:cNvPr id="8" name="Content Placeholder 7">
            <a:extLst>
              <a:ext uri="{FF2B5EF4-FFF2-40B4-BE49-F238E27FC236}">
                <a16:creationId xmlns:a16="http://schemas.microsoft.com/office/drawing/2014/main" id="{692DEECF-4287-8A36-13E2-03FE402D9E2C}"/>
              </a:ext>
            </a:extLst>
          </p:cNvPr>
          <p:cNvPicPr>
            <a:picLocks noGrp="1" noChangeAspect="1"/>
          </p:cNvPicPr>
          <p:nvPr>
            <p:ph idx="1"/>
          </p:nvPr>
        </p:nvPicPr>
        <p:blipFill>
          <a:blip r:embed="rId3"/>
          <a:srcRect/>
          <a:stretch/>
        </p:blipFill>
        <p:spPr>
          <a:xfrm>
            <a:off x="1077912" y="1520824"/>
            <a:ext cx="10872787" cy="5097677"/>
          </a:xfrm>
        </p:spPr>
      </p:pic>
      <p:sp>
        <p:nvSpPr>
          <p:cNvPr id="4" name="Footer Placeholder 3">
            <a:extLst>
              <a:ext uri="{FF2B5EF4-FFF2-40B4-BE49-F238E27FC236}">
                <a16:creationId xmlns:a16="http://schemas.microsoft.com/office/drawing/2014/main" id="{1A32ED7F-D9D5-0588-29A5-E500BAAE13D7}"/>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3F98C4B4-B87A-3601-AACC-1DB6FCDF3BDE}"/>
              </a:ext>
            </a:extLst>
          </p:cNvPr>
          <p:cNvSpPr>
            <a:spLocks noGrp="1"/>
          </p:cNvSpPr>
          <p:nvPr>
            <p:ph type="sldNum" sz="quarter" idx="12"/>
          </p:nvPr>
        </p:nvSpPr>
        <p:spPr/>
        <p:txBody>
          <a:bodyPr/>
          <a:lstStyle/>
          <a:p>
            <a:fld id="{16C5AC08-0ACD-404A-9C9F-AB39E786C34A}" type="slidenum">
              <a:rPr lang="en-GB"/>
              <a:t>12</a:t>
            </a:fld>
            <a:endParaRPr lang="en-GB"/>
          </a:p>
        </p:txBody>
      </p:sp>
      <p:sp>
        <p:nvSpPr>
          <p:cNvPr id="6" name="Text Placeholder 5">
            <a:extLst>
              <a:ext uri="{FF2B5EF4-FFF2-40B4-BE49-F238E27FC236}">
                <a16:creationId xmlns:a16="http://schemas.microsoft.com/office/drawing/2014/main" id="{C49F59D6-3739-5356-FC72-F03BDCA25CC0}"/>
              </a:ext>
            </a:extLst>
          </p:cNvPr>
          <p:cNvSpPr>
            <a:spLocks noGrp="1"/>
          </p:cNvSpPr>
          <p:nvPr>
            <p:ph type="body" sz="quarter" idx="13"/>
          </p:nvPr>
        </p:nvSpPr>
        <p:spPr/>
        <p:txBody>
          <a:bodyPr/>
          <a:lstStyle/>
          <a:p>
            <a:r>
              <a:rPr lang="en-US"/>
              <a:t>Getting to know one another</a:t>
            </a:r>
          </a:p>
        </p:txBody>
      </p:sp>
      <p:pic>
        <p:nvPicPr>
          <p:cNvPr id="7" name="Picture 6">
            <a:extLst>
              <a:ext uri="{FF2B5EF4-FFF2-40B4-BE49-F238E27FC236}">
                <a16:creationId xmlns:a16="http://schemas.microsoft.com/office/drawing/2014/main" id="{A2DE3287-1B89-9DD6-7A26-615B216379E1}"/>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4151786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nk circle">
            <a:extLst>
              <a:ext uri="{FF2B5EF4-FFF2-40B4-BE49-F238E27FC236}">
                <a16:creationId xmlns:a16="http://schemas.microsoft.com/office/drawing/2014/main" id="{A0184DFF-11B3-3B5E-99EE-FA2AA48425C7}"/>
              </a:ext>
            </a:extLst>
          </p:cNvPr>
          <p:cNvSpPr/>
          <p:nvPr/>
        </p:nvSpPr>
        <p:spPr>
          <a:xfrm>
            <a:off x="2757988" y="3691388"/>
            <a:ext cx="1921588" cy="192158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1" name="Blue circle">
            <a:extLst>
              <a:ext uri="{FF2B5EF4-FFF2-40B4-BE49-F238E27FC236}">
                <a16:creationId xmlns:a16="http://schemas.microsoft.com/office/drawing/2014/main" id="{E97FFEE7-4E7E-9929-0D8E-DB185A97AA77}"/>
              </a:ext>
            </a:extLst>
          </p:cNvPr>
          <p:cNvSpPr/>
          <p:nvPr/>
        </p:nvSpPr>
        <p:spPr>
          <a:xfrm>
            <a:off x="4614412" y="-788892"/>
            <a:ext cx="1284364" cy="128436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DCEDF171-0CE4-AFCC-921D-3FD7891457AE}"/>
              </a:ext>
            </a:extLst>
          </p:cNvPr>
          <p:cNvSpPr/>
          <p:nvPr/>
        </p:nvSpPr>
        <p:spPr>
          <a:xfrm>
            <a:off x="7800704" y="2581628"/>
            <a:ext cx="670056" cy="670054"/>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6ADEF5D6-DD0B-CF69-143E-815BB18E2C2E}"/>
              </a:ext>
            </a:extLst>
          </p:cNvPr>
          <p:cNvSpPr>
            <a:spLocks noGrp="1"/>
          </p:cNvSpPr>
          <p:nvPr>
            <p:ph type="title"/>
          </p:nvPr>
        </p:nvSpPr>
        <p:spPr/>
        <p:txBody>
          <a:bodyPr/>
          <a:lstStyle/>
          <a:p>
            <a:r>
              <a:rPr lang="en-US"/>
              <a:t>Coffee break</a:t>
            </a:r>
          </a:p>
        </p:txBody>
      </p:sp>
      <p:sp>
        <p:nvSpPr>
          <p:cNvPr id="4" name="Footer Placeholder 3">
            <a:extLst>
              <a:ext uri="{FF2B5EF4-FFF2-40B4-BE49-F238E27FC236}">
                <a16:creationId xmlns:a16="http://schemas.microsoft.com/office/drawing/2014/main" id="{29FC83E6-EDD9-C7CB-C4FC-439DE3799590}"/>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D6417BA6-6D47-4A37-C79C-967A8D91345E}"/>
              </a:ext>
            </a:extLst>
          </p:cNvPr>
          <p:cNvSpPr>
            <a:spLocks noGrp="1"/>
          </p:cNvSpPr>
          <p:nvPr>
            <p:ph type="sldNum" sz="quarter" idx="12"/>
          </p:nvPr>
        </p:nvSpPr>
        <p:spPr/>
        <p:txBody>
          <a:bodyPr/>
          <a:lstStyle/>
          <a:p>
            <a:fld id="{16C5AC08-0ACD-404A-9C9F-AB39E786C34A}" type="slidenum">
              <a:rPr lang="en-GB"/>
              <a:t>13</a:t>
            </a:fld>
            <a:endParaRPr lang="en-GB"/>
          </a:p>
        </p:txBody>
      </p:sp>
      <p:pic>
        <p:nvPicPr>
          <p:cNvPr id="8" name="Picture 7">
            <a:extLst>
              <a:ext uri="{FF2B5EF4-FFF2-40B4-BE49-F238E27FC236}">
                <a16:creationId xmlns:a16="http://schemas.microsoft.com/office/drawing/2014/main" id="{1A4B08CA-7A97-B3D3-FE4F-B848C1C005B8}"/>
              </a:ext>
            </a:extLst>
          </p:cNvPr>
          <p:cNvPicPr>
            <a:picLocks noChangeAspect="1"/>
          </p:cNvPicPr>
          <p:nvPr/>
        </p:nvPicPr>
        <p:blipFill>
          <a:blip r:embed="rId3"/>
          <a:srcRect/>
          <a:stretch/>
        </p:blipFill>
        <p:spPr>
          <a:xfrm>
            <a:off x="5935198" y="1011300"/>
            <a:ext cx="6015502" cy="5846699"/>
          </a:xfrm>
          <a:prstGeom prst="rect">
            <a:avLst/>
          </a:prstGeom>
        </p:spPr>
      </p:pic>
    </p:spTree>
    <p:extLst>
      <p:ext uri="{BB962C8B-B14F-4D97-AF65-F5344CB8AC3E}">
        <p14:creationId xmlns:p14="http://schemas.microsoft.com/office/powerpoint/2010/main" val="27514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fill="hold" grpId="1" nodeType="withEffect">
                                  <p:stCondLst>
                                    <p:cond delay="0"/>
                                  </p:stCondLst>
                                  <p:childTnLst>
                                    <p:animMotion origin="layout" path="M 2.08333E-7 -3.7037E-6 C -0.01784 0.00949 -0.02474 0.06297 -0.01563 0.11945 C -0.00508 0.18565 0.0151 0.20139 0.02617 0.20695 L 0.04089 0.21042 C 0.0526 0.21551 0.07266 0.23311 0.0849 0.30857 C 0.09258 0.35602 0.08685 0.41829 0.06914 0.42755 C 0.05104 0.43635 0.02773 0.38936 0.02018 0.34121 C 0.00781 0.26574 0.02005 0.23218 0.02786 0.21736 L 0.03919 0.20024 C 0.04766 0.18519 0.05977 0.15278 0.04896 0.08611 C 0.03984 0.02963 0.01797 -0.00879 2.08333E-7 -3.7037E-6 Z " pathEditMode="relative" rAng="4440000" ptsTypes="AAAAAAAAAAA">
                                      <p:cBhvr>
                                        <p:cTn id="6" dur="215000" fill="hold"/>
                                        <p:tgtEl>
                                          <p:spTgt spid="11"/>
                                        </p:tgtEl>
                                        <p:attrNameLst>
                                          <p:attrName>ppt_x</p:attrName>
                                          <p:attrName>ppt_y</p:attrName>
                                        </p:attrNameLst>
                                      </p:cBhvr>
                                      <p:rCtr x="3464" y="21366"/>
                                    </p:animMotion>
                                  </p:childTnLst>
                                </p:cTn>
                              </p:par>
                              <p:par>
                                <p:cTn id="7" presetID="0" presetClass="path" presetSubtype="0" repeatCount="indefinite" decel="50000" fill="hold" grpId="1" nodeType="withEffect">
                                  <p:stCondLst>
                                    <p:cond delay="0"/>
                                  </p:stCondLst>
                                  <p:childTnLst>
                                    <p:animMotion origin="layout" path="M 0 0 C 0.00195 0.00046 0.0039 0.0007 0.00586 0.00139 C 0.0069 0.00185 0.00794 0.00255 0.00911 0.00278 C 0.01041 0.00347 0.01185 0.00394 0.01328 0.0044 L 0.01979 0.01019 C 0.02096 0.01111 0.02213 0.01204 0.02317 0.0132 C 0.02396 0.01412 0.02474 0.01528 0.02565 0.01597 C 0.0289 0.01921 0.03203 0.02246 0.03554 0.02477 C 0.03685 0.02593 0.03828 0.02662 0.03958 0.02778 C 0.04179 0.02963 0.04401 0.03171 0.04622 0.03357 L 0.04948 0.03658 C 0.05065 0.0375 0.05182 0.0382 0.05273 0.03959 C 0.05534 0.04236 0.0556 0.04306 0.05859 0.04537 C 0.05937 0.04607 0.06028 0.0463 0.06106 0.04676 C 0.07031 0.0544 0.06445 0.05139 0.07096 0.05417 C 0.0763 0.06065 0.07057 0.05417 0.07591 0.05857 C 0.08606 0.06667 0.07916 0.0625 0.08489 0.06597 C 0.0858 0.0669 0.08646 0.06806 0.08737 0.06875 C 0.08841 0.06968 0.08958 0.06968 0.09075 0.07037 C 0.09153 0.0706 0.09245 0.07107 0.09323 0.07176 C 0.0987 0.07593 0.0944 0.07361 0.10065 0.07917 C 0.10143 0.07986 0.10234 0.07986 0.10312 0.08056 C 0.1039 0.08125 0.10468 0.08264 0.1056 0.08357 C 0.10768 0.08565 0.10989 0.08727 0.11211 0.08935 C 0.11328 0.09028 0.11432 0.09144 0.11549 0.09236 C 0.11679 0.09329 0.11823 0.09398 0.11953 0.09514 C 0.1207 0.0963 0.12161 0.09838 0.12291 0.09954 C 0.12409 0.10093 0.12565 0.10139 0.12695 0.10255 C 0.12838 0.10371 0.12968 0.10556 0.13112 0.10695 C 0.13893 0.11459 0.12929 0.10463 0.13854 0.11273 C 0.1457 0.11921 0.13958 0.11574 0.14596 0.11875 C 0.147 0.11968 0.14804 0.12084 0.14922 0.12153 C 0.15117 0.12292 0.15468 0.12361 0.15664 0.12454 C 0.16237 0.12732 0.16002 0.12709 0.16484 0.12894 C 0.1707 0.13102 0.17278 0.13079 0.17968 0.13195 L 0.225 0.13033 C 0.22643 0.13033 0.22773 0.1294 0.22916 0.12894 C 0.23112 0.12824 0.23307 0.12801 0.23489 0.12755 C 0.23711 0.12662 0.23932 0.125 0.24153 0.12454 C 0.24349 0.12408 0.24544 0.12361 0.24726 0.12315 L 0.25963 0.11875 C 0.26106 0.11759 0.26237 0.11667 0.2638 0.11574 C 0.26536 0.11459 0.26718 0.11389 0.26875 0.11273 C 0.27005 0.11181 0.27148 0.11065 0.27291 0.10996 C 0.27396 0.10926 0.27513 0.10903 0.27617 0.10834 C 0.27695 0.10787 0.27786 0.10741 0.27864 0.10695 C 0.28034 0.10486 0.28177 0.10232 0.28359 0.10116 C 0.28489 0.1 0.28633 0.09931 0.28776 0.09815 C 0.2888 0.09722 0.28984 0.09607 0.29101 0.09514 C 0.29205 0.09445 0.29323 0.09421 0.29427 0.09375 C 0.29596 0.09283 0.29752 0.09167 0.29922 0.09074 L 0.30169 0.08935 C 0.30885 0.08102 0.29987 0.09097 0.30664 0.08496 C 0.30755 0.08426 0.3082 0.08287 0.30911 0.08195 C 0.30989 0.08125 0.3108 0.08125 0.31159 0.08056 C 0.31406 0.07871 0.31536 0.07732 0.31731 0.07477 C 0.31849 0.07315 0.31966 0.07199 0.3207 0.07037 C 0.32135 0.06898 0.32174 0.06736 0.32226 0.06597 C 0.32317 0.06389 0.32409 0.06204 0.32474 0.05996 C 0.32565 0.05764 0.32643 0.05509 0.32721 0.05278 C 0.32799 0.0507 0.3289 0.04884 0.32968 0.04676 C 0.3306 0.04445 0.33138 0.0419 0.33216 0.03959 C 0.33294 0.0375 0.33385 0.03565 0.33463 0.03357 C 0.33606 0.02986 0.33737 0.0257 0.3388 0.02199 C 0.3401 0.01852 0.34166 0.01528 0.34297 0.01158 C 0.34375 0.00926 0.34453 0.00671 0.34544 0.0044 C 0.34635 0.00185 0.34765 -0.00046 0.3487 -0.00301 C 0.35195 -0.01111 0.35039 -0.00856 0.35286 -0.0162 C 0.35377 -0.01921 0.35586 -0.02384 0.3569 -0.02639 C 0.35846 -0.03449 0.3569 -0.02801 0.36106 -0.03819 C 0.36224 -0.04097 0.36328 -0.04398 0.36432 -0.04699 C 0.36484 -0.04838 0.36523 -0.05 0.36601 -0.05139 C 0.36679 -0.05278 0.36784 -0.05393 0.36849 -0.05579 C 0.36914 -0.05741 0.3694 -0.05972 0.37018 -0.06157 C 0.3737 -0.07129 0.37278 -0.06643 0.37669 -0.07477 C 0.37734 -0.07616 0.37773 -0.07778 0.37838 -0.07916 C 0.37916 -0.08125 0.38008 -0.0831 0.38086 -0.08495 C 0.38203 -0.08796 0.38411 -0.09375 0.38411 -0.09375 C 0.38437 -0.09583 0.38463 -0.09768 0.38489 -0.09977 C 0.38515 -0.10116 0.38554 -0.10254 0.3858 -0.10416 C 0.3875 -0.11898 0.38528 -0.10972 0.38828 -0.12014 C 0.38854 -0.12222 0.38867 -0.1243 0.38906 -0.12616 C 0.38945 -0.12778 0.39023 -0.12893 0.39075 -0.13055 C 0.39192 -0.13426 0.39297 -0.13819 0.39401 -0.14213 C 0.39453 -0.14421 0.39479 -0.14653 0.3957 -0.14815 C 0.39648 -0.14954 0.39739 -0.15069 0.39817 -0.15254 C 0.4039 -0.16574 0.39935 -0.15694 0.40312 -0.16574 C 0.4039 -0.16759 0.40481 -0.16944 0.4056 -0.17153 C 0.4112 -0.1875 0.40273 -0.16666 0.40963 -0.1831 C 0.41224 -0.19699 0.40781 -0.17407 0.41302 -0.19491 C 0.41341 -0.19676 0.41328 -0.19907 0.4138 -0.20069 C 0.41445 -0.20301 0.41562 -0.20463 0.41627 -0.20671 C 0.41758 -0.21041 0.4181 -0.21481 0.41953 -0.21829 C 0.42409 -0.22916 0.42005 -0.21921 0.42448 -0.23148 C 0.42552 -0.23449 0.42682 -0.23727 0.42786 -0.24028 C 0.42877 -0.24352 0.42929 -0.24745 0.43034 -0.25069 C 0.43125 -0.2537 0.43255 -0.25648 0.43359 -0.25949 C 0.4345 -0.2618 0.43515 -0.26435 0.43606 -0.26666 C 0.43711 -0.26921 0.43828 -0.27153 0.43932 -0.27407 C 0.44023 -0.27639 0.44088 -0.27916 0.44179 -0.28148 C 0.44648 -0.29282 0.44609 -0.2919 0.45013 -0.29907 C 0.4526 -0.31227 0.4487 -0.2912 0.45169 -0.31065 C 0.45221 -0.31366 0.45234 -0.3169 0.45338 -0.31944 L 0.45508 -0.32384 C 0.4556 -0.32778 0.45547 -0.33217 0.45664 -0.33565 C 0.45833 -0.34004 0.45872 -0.34074 0.45989 -0.34583 C 0.46002 -0.34629 0.46484 -0.36829 0.46575 -0.37083 C 0.4694 -0.38241 0.46927 -0.38079 0.47226 -0.39421 C 0.47317 -0.39815 0.47383 -0.40208 0.47474 -0.40602 C 0.47721 -0.41551 0.47942 -0.42129 0.48216 -0.43079 C 0.48685 -0.44653 0.48567 -0.44491 0.49127 -0.46018 C 0.49531 -0.47106 0.49948 -0.48171 0.50364 -0.49236 C 0.50612 -0.49884 0.50885 -0.50486 0.51106 -0.51134 C 0.52044 -0.54004 0.51276 -0.51852 0.52265 -0.54213 C 0.5276 -0.5544 0.53242 -0.56666 0.5375 -0.57893 C 0.53906 -0.58287 0.54049 -0.58704 0.54231 -0.59051 C 0.54453 -0.59444 0.54687 -0.59815 0.54896 -0.60231 C 0.56471 -0.63217 0.54856 -0.60301 0.55963 -0.62268 C 0.56028 -0.62569 0.5608 -0.6287 0.56133 -0.63148 C 0.56198 -0.63541 0.56224 -0.63958 0.56302 -0.64329 C 0.56419 -0.64977 0.5681 -0.66296 0.56953 -0.66829 C 0.57356 -0.68194 0.57864 -0.70185 0.58437 -0.71204 C 0.58802 -0.71829 0.59127 -0.72523 0.59518 -0.73102 C 0.5987 -0.73634 0.60169 -0.74329 0.60586 -0.74722 C 0.61836 -0.7581 0.60273 -0.74444 0.61653 -0.75602 C 0.61823 -0.75717 0.61979 -0.75926 0.62148 -0.76041 C 0.62526 -0.76273 0.62916 -0.76435 0.63307 -0.7662 C 0.6487 -0.77315 0.64166 -0.77106 0.65364 -0.77338 C 0.65586 -0.77454 0.65794 -0.77592 0.66028 -0.77639 C 0.67409 -0.77893 0.68489 -0.77778 0.69896 -0.77639 C 0.7026 -0.77616 0.70612 -0.77546 0.70963 -0.775 C 0.71888 -0.77199 0.73724 -0.76713 0.74843 -0.7618 C 0.75065 -0.76065 0.76627 -0.75301 0.77148 -0.74861 C 0.77356 -0.74699 0.77539 -0.74467 0.77734 -0.74282 C 0.7789 -0.7412 0.78073 -0.74028 0.78229 -0.73842 C 0.78515 -0.73472 0.78776 -0.73055 0.79049 -0.72662 C 0.79349 -0.72222 0.79622 -0.71898 0.7987 -0.71342 C 0.80065 -0.70926 0.80338 -0.70092 0.80442 -0.69583 C 0.80521 -0.69259 0.8056 -0.68912 0.80612 -0.68565 C 0.80729 -0.67778 0.80937 -0.66227 0.80937 -0.66227 C 0.81041 -0.62361 0.81093 -0.62291 0.80937 -0.57731 C 0.80911 -0.56736 0.80677 -0.5412 0.80612 -0.53055 C 0.80573 -0.52454 0.80573 -0.51875 0.80534 -0.51296 C 0.80481 -0.50648 0.80403 -0.50023 0.80364 -0.49375 C 0.80299 -0.48264 0.80312 -0.47129 0.80195 -0.46018 C 0.80143 -0.45486 0.80091 -0.4493 0.80039 -0.44398 C 0.79896 -0.43125 0.7983 -0.4294 0.797 -0.4162 C 0.79557 -0.40023 0.79726 -0.41412 0.79453 -0.4 C 0.7944 -0.39884 0.79349 -0.39143 0.79297 -0.38981 C 0.78932 -0.37986 0.78893 -0.37824 0.78385 -0.37361 C 0.78151 -0.37176 0.77773 -0.37129 0.77565 -0.37083 C 0.77487 -0.37037 0.77409 -0.36944 0.77317 -0.36921 C 0.75364 -0.3662 0.73776 -0.36852 0.71705 -0.36921 C 0.69909 -0.37384 0.72591 -0.3669 0.7039 -0.37361 C 0.70169 -0.3743 0.69948 -0.37477 0.69739 -0.37523 C 0.69544 -0.37616 0.69349 -0.37731 0.69153 -0.37801 C 0.68971 -0.3787 0.68763 -0.37893 0.6858 -0.37963 C 0.68398 -0.38032 0.67695 -0.38403 0.67513 -0.38541 C 0.67122 -0.38819 0.66745 -0.39166 0.66354 -0.39421 C 0.66133 -0.3956 0.65911 -0.39699 0.6569 -0.39861 C 0.65495 -0.4 0.65312 -0.40185 0.65117 -0.40301 C 0.64739 -0.40532 0.64349 -0.40694 0.63958 -0.40879 C 0.63776 -0.40995 0.6358 -0.41088 0.63385 -0.4118 C 0.62942 -0.41366 0.62513 -0.41666 0.6207 -0.41759 C 0.61849 -0.41805 0.61627 -0.41852 0.61406 -0.41921 C 0.61133 -0.41991 0.60859 -0.42153 0.60586 -0.42199 C 0.60013 -0.42338 0.59427 -0.42315 0.58854 -0.425 C 0.58489 -0.42616 0.56862 -0.43125 0.56211 -0.43379 C 0.55963 -0.43472 0.55716 -0.43541 0.55468 -0.4368 C 0.55117 -0.43842 0.54765 -0.44097 0.54401 -0.44259 C 0.54023 -0.44421 0.53633 -0.44514 0.53255 -0.44699 C 0.52747 -0.44954 0.52265 -0.45301 0.51771 -0.45579 C 0.51497 -0.45741 0.51211 -0.45856 0.50937 -0.46018 C 0.5069 -0.46157 0.50442 -0.46296 0.50195 -0.46458 C 0.5 -0.46574 0.49817 -0.46759 0.49622 -0.46898 C 0.49284 -0.47129 0.48815 -0.47361 0.48463 -0.47477 C 0.47513 -0.47824 0.4819 -0.47592 0.46406 -0.47916 C 0.46133 -0.47963 0.45859 -0.47963 0.45586 -0.48055 C 0.44713 -0.48379 0.45651 -0.48079 0.44271 -0.48356 C 0.42278 -0.48773 0.44661 -0.48287 0.43528 -0.48657 C 0.43307 -0.48727 0.43086 -0.4875 0.42864 -0.48796 C 0.41823 -0.49004 0.41966 -0.48935 0.40716 -0.49097 L 0.3957 -0.49236 L 0.26054 -0.49097 C 0.25547 -0.49074 0.2457 -0.48796 0.2457 -0.48796 C 0.24323 -0.48704 0.24075 -0.48588 0.23828 -0.48495 C 0.23633 -0.48449 0.23437 -0.48403 0.23242 -0.48356 C 0.23086 -0.4831 0.22916 -0.48264 0.22747 -0.48217 C 0.22617 -0.48171 0.22474 -0.48125 0.22343 -0.48055 C 0.21731 -0.47778 0.21927 -0.47731 0.21263 -0.47477 C 0.2108 -0.47407 0.20885 -0.47384 0.2069 -0.47338 C 0.20468 -0.47176 0.2026 -0.47014 0.20039 -0.46898 C 0.19817 -0.46782 0.19596 -0.46713 0.19375 -0.46597 C 0.19205 -0.46528 0.19049 -0.46389 0.1888 -0.46319 C 0.18424 -0.46065 0.17734 -0.45764 0.17226 -0.4544 C 0.15416 -0.44213 0.17187 -0.45393 0.15911 -0.44398 C 0.15638 -0.4419 0.15377 -0.43935 0.15091 -0.43819 C 0.14974 -0.43773 0.1487 -0.4375 0.14752 -0.4368 C 0.14648 -0.43588 0.14544 -0.43472 0.14427 -0.43379 C 0.14349 -0.4331 0.14258 -0.43287 0.14179 -0.43241 C 0.13463 -0.42685 0.14179 -0.43125 0.13606 -0.42801 C 0.13463 -0.42592 0.13333 -0.42384 0.1319 -0.42199 C 0.12682 -0.41597 0.1306 -0.42153 0.12617 -0.41759 C 0.11992 -0.41204 0.12409 -0.41504 0.11953 -0.41041 C 0.11263 -0.40324 0.1194 -0.41041 0.1138 -0.40602 C 0.11159 -0.40416 0.10924 -0.40254 0.10716 -0.4 C 0.10638 -0.39907 0.1056 -0.39791 0.10468 -0.39722 C 0.1039 -0.39653 0.10299 -0.39629 0.10221 -0.3956 C 0.1013 -0.39491 0.10065 -0.39352 0.09974 -0.39282 C 0.0987 -0.39166 0.09752 -0.39097 0.09648 -0.38981 C 0.09557 -0.38866 0.09492 -0.3868 0.09401 -0.38541 C 0.09297 -0.38379 0.09179 -0.38241 0.09075 -0.38102 C 0.08932 -0.3794 0.08789 -0.37824 0.08659 -0.37662 C 0.08489 -0.37477 0.08333 -0.37268 0.08164 -0.37083 C 0.07786 -0.36666 0.07317 -0.36458 0.07005 -0.35903 C 0.06562 -0.35116 0.06458 -0.34861 0.05859 -0.34143 C 0.05416 -0.33634 0.05677 -0.33981 0.05117 -0.32963 C 0.05026 -0.32824 0.04935 -0.32708 0.0487 -0.32523 C 0.04817 -0.32384 0.04765 -0.32222 0.047 -0.32083 C 0.04622 -0.31944 0.04518 -0.31829 0.04453 -0.31666 C 0.04388 -0.31481 0.04362 -0.3125 0.04297 -0.31065 C 0.04218 -0.30903 0.04114 -0.30787 0.04049 -0.30625 C 0.03463 -0.29166 0.04414 -0.30995 0.03554 -0.29467 C 0.03099 -0.27847 0.03685 -0.29676 0.03138 -0.28588 C 0.03008 -0.2831 0.02929 -0.27986 0.02812 -0.27708 C 0.02721 -0.275 0.0263 -0.27315 0.02565 -0.27106 C 0.02383 -0.26643 0.02252 -0.26111 0.0207 -0.25648 C 0.01692 -0.24768 0.01888 -0.25254 0.01484 -0.2419 C 0.01432 -0.24028 0.01367 -0.23889 0.01328 -0.2375 L 0.01159 -0.23148 C 0.00911 -0.21435 0.01302 -0.23958 0.00833 -0.21829 C 0.00781 -0.21597 0.00781 -0.21342 0.00742 -0.21111 C 0.00677 -0.20625 0.00664 -0.20648 0.00495 -0.20231 C 0.00455 -0.1993 0.00403 -0.19491 0.00338 -0.1919 C 0.00286 -0.19004 0.00221 -0.18819 0.00169 -0.18611 C 0.00143 -0.18264 0.0013 -0.17916 0.00091 -0.17592 C 0 -0.17014 -0.00078 -0.16852 -0.00248 -0.16412 C -0.00274 -0.16273 -0.003 -0.16111 -0.00326 -0.15972 C -0.00378 -0.15741 -0.00443 -0.15486 -0.00495 -0.15254 C -0.00521 -0.15046 -0.00547 -0.14861 -0.00573 -0.14653 C -0.00599 -0.14514 -0.00625 -0.14375 -0.00651 -0.14213 C -0.00677 -0.13935 -0.00703 -0.13634 -0.00742 -0.13333 C -0.00755 -0.13194 -0.00795 -0.13055 -0.00821 -0.12893 L -0.0099 -0.11736 C -0.01016 -0.11342 -0.01042 -0.10949 -0.01068 -0.10555 C -0.01094 -0.10208 -0.0112 -0.09861 -0.01146 -0.09537 C -0.01211 -0.0875 -0.01315 -0.07176 -0.01315 -0.07176 C -0.01289 -0.05764 -0.0142 -0.04305 -0.01237 -0.0294 C -0.0112 -0.02083 -0.00638 -0.01921 -0.00326 -0.01481 C -0.00209 -0.01296 -0.00104 -0.01088 0 -0.00879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
                                      <p:cBhvr>
                                        <p:cTn id="8" dur="270000" fill="hold"/>
                                        <p:tgtEl>
                                          <p:spTgt spid="10"/>
                                        </p:tgtEl>
                                        <p:attrNameLst>
                                          <p:attrName>ppt_x</p:attrName>
                                          <p:attrName>ppt_y</p:attrName>
                                        </p:attrNameLst>
                                      </p:cBhvr>
                                    </p:animMotion>
                                  </p:childTnLst>
                                </p:cTn>
                              </p:par>
                              <p:par>
                                <p:cTn id="9" presetID="6" presetClass="emph" presetSubtype="0" repeatCount="indefinite" autoRev="1" fill="hold" grpId="0" nodeType="withEffect">
                                  <p:stCondLst>
                                    <p:cond delay="0"/>
                                  </p:stCondLst>
                                  <p:childTnLst>
                                    <p:animScale>
                                      <p:cBhvr>
                                        <p:cTn id="10" dur="39000" fill="hold"/>
                                        <p:tgtEl>
                                          <p:spTgt spid="10"/>
                                        </p:tgtEl>
                                      </p:cBhvr>
                                      <p:by x="125000" y="125000"/>
                                    </p:animScale>
                                  </p:childTnLst>
                                </p:cTn>
                              </p:par>
                              <p:par>
                                <p:cTn id="11" presetID="6" presetClass="emph" presetSubtype="0" repeatCount="indefinite" autoRev="1" fill="hold" grpId="0" nodeType="withEffect">
                                  <p:stCondLst>
                                    <p:cond delay="0"/>
                                  </p:stCondLst>
                                  <p:childTnLst>
                                    <p:animScale>
                                      <p:cBhvr>
                                        <p:cTn id="12" dur="47000" fill="hold"/>
                                        <p:tgtEl>
                                          <p:spTgt spid="11"/>
                                        </p:tgtEl>
                                      </p:cBhvr>
                                      <p:by x="80000" y="80000"/>
                                    </p:animScale>
                                  </p:childTnLst>
                                </p:cTn>
                              </p:par>
                              <p:par>
                                <p:cTn id="13" presetID="6" presetClass="emph" presetSubtype="0" repeatCount="indefinite" autoRev="1" fill="hold" grpId="0" nodeType="withEffect">
                                  <p:stCondLst>
                                    <p:cond delay="0"/>
                                  </p:stCondLst>
                                  <p:childTnLst>
                                    <p:animScale>
                                      <p:cBhvr>
                                        <p:cTn id="14" dur="9000" fill="hold"/>
                                        <p:tgtEl>
                                          <p:spTgt spid="9"/>
                                        </p:tgtEl>
                                      </p:cBhvr>
                                      <p:by x="120000" y="120000"/>
                                    </p:animScale>
                                  </p:childTnLst>
                                </p:cTn>
                              </p:par>
                              <p:par>
                                <p:cTn id="15" presetID="1" presetClass="path" presetSubtype="0" repeatCount="indefinite" fill="hold" grpId="1" nodeType="withEffect">
                                  <p:stCondLst>
                                    <p:cond delay="0"/>
                                  </p:stCondLst>
                                  <p:childTnLst>
                                    <p:animMotion origin="layout" path="M 3.125E-6 4.44444E-6 C 0.01015 4.44444E-6 0.01849 0.01319 0.01849 0.02986 C 0.01849 0.04629 0.01015 0.05972 3.125E-6 0.05972 C -0.01029 0.05972 -0.01849 0.04629 -0.01849 0.02986 C -0.01849 0.01319 -0.01029 4.44444E-6 3.125E-6 4.44444E-6 Z " pathEditMode="relative" rAng="0" ptsTypes="AAAAA">
                                      <p:cBhvr>
                                        <p:cTn id="16" dur="170000" fill="hold"/>
                                        <p:tgtEl>
                                          <p:spTgt spid="9"/>
                                        </p:tgtEl>
                                        <p:attrNameLst>
                                          <p:attrName>ppt_x</p:attrName>
                                          <p:attrName>ppt_y</p:attrName>
                                        </p:attrNameLst>
                                      </p:cBhvr>
                                      <p:rCtr x="0" y="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28A9F4-8266-570C-C149-9B13D15FC1DD}"/>
              </a:ext>
            </a:extLst>
          </p:cNvPr>
          <p:cNvSpPr>
            <a:spLocks noGrp="1"/>
          </p:cNvSpPr>
          <p:nvPr>
            <p:ph type="ftr" sz="quarter" idx="11"/>
          </p:nvPr>
        </p:nvSpPr>
        <p:spPr/>
        <p:txBody>
          <a:bodyPr/>
          <a:lstStyle/>
          <a:p>
            <a:r>
              <a:rPr lang="en-US"/>
              <a:t>Session 1     Coaching the Foundations of QI</a:t>
            </a:r>
          </a:p>
        </p:txBody>
      </p:sp>
      <p:sp>
        <p:nvSpPr>
          <p:cNvPr id="3" name="Slide Number Placeholder 2">
            <a:extLst>
              <a:ext uri="{FF2B5EF4-FFF2-40B4-BE49-F238E27FC236}">
                <a16:creationId xmlns:a16="http://schemas.microsoft.com/office/drawing/2014/main" id="{B1C785AC-4292-5A27-A561-D1A83AF3F65F}"/>
              </a:ext>
            </a:extLst>
          </p:cNvPr>
          <p:cNvSpPr>
            <a:spLocks noGrp="1"/>
          </p:cNvSpPr>
          <p:nvPr>
            <p:ph type="sldNum" sz="quarter" idx="12"/>
          </p:nvPr>
        </p:nvSpPr>
        <p:spPr/>
        <p:txBody>
          <a:bodyPr/>
          <a:lstStyle/>
          <a:p>
            <a:fld id="{16C5AC08-0ACD-404A-9C9F-AB39E786C34A}" type="slidenum">
              <a:rPr lang="en-GB"/>
              <a:t>14</a:t>
            </a:fld>
            <a:endParaRPr lang="en-GB"/>
          </a:p>
        </p:txBody>
      </p:sp>
      <p:sp>
        <p:nvSpPr>
          <p:cNvPr id="5" name="Text Placeholder 4">
            <a:extLst>
              <a:ext uri="{FF2B5EF4-FFF2-40B4-BE49-F238E27FC236}">
                <a16:creationId xmlns:a16="http://schemas.microsoft.com/office/drawing/2014/main" id="{C6D2D27F-8C07-BD3D-6516-E6FDA83993A1}"/>
              </a:ext>
            </a:extLst>
          </p:cNvPr>
          <p:cNvSpPr>
            <a:spLocks noGrp="1"/>
          </p:cNvSpPr>
          <p:nvPr>
            <p:ph type="body" sz="quarter" idx="14"/>
          </p:nvPr>
        </p:nvSpPr>
        <p:spPr>
          <a:solidFill>
            <a:schemeClr val="accent1"/>
          </a:solidFill>
        </p:spPr>
        <p:txBody>
          <a:bodyPr/>
          <a:lstStyle/>
          <a:p>
            <a:r>
              <a:rPr lang="en-US" dirty="0"/>
              <a:t>Coaching and the Foundations of QI</a:t>
            </a:r>
          </a:p>
          <a:p>
            <a:pPr lvl="1"/>
            <a:r>
              <a:rPr lang="en-US" dirty="0"/>
              <a:t>Quality Coach Development Programme</a:t>
            </a:r>
          </a:p>
        </p:txBody>
      </p:sp>
      <p:sp>
        <p:nvSpPr>
          <p:cNvPr id="6" name="Rectangle 5">
            <a:extLst>
              <a:ext uri="{FF2B5EF4-FFF2-40B4-BE49-F238E27FC236}">
                <a16:creationId xmlns:a16="http://schemas.microsoft.com/office/drawing/2014/main" id="{F852C6AD-1ABE-8BA6-CC0A-12EEE08B6237}"/>
              </a:ext>
            </a:extLst>
          </p:cNvPr>
          <p:cNvSpPr/>
          <p:nvPr/>
        </p:nvSpPr>
        <p:spPr>
          <a:xfrm>
            <a:off x="3741234"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Rectangle 6">
            <a:extLst>
              <a:ext uri="{FF2B5EF4-FFF2-40B4-BE49-F238E27FC236}">
                <a16:creationId xmlns:a16="http://schemas.microsoft.com/office/drawing/2014/main" id="{95AD044D-632E-A7E1-1F12-2F15F65297B8}"/>
              </a:ext>
            </a:extLst>
          </p:cNvPr>
          <p:cNvSpPr/>
          <p:nvPr/>
        </p:nvSpPr>
        <p:spPr>
          <a:xfrm>
            <a:off x="6367304"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Rectangle 7">
            <a:extLst>
              <a:ext uri="{FF2B5EF4-FFF2-40B4-BE49-F238E27FC236}">
                <a16:creationId xmlns:a16="http://schemas.microsoft.com/office/drawing/2014/main" id="{4F8E529A-3878-28C3-D049-7AF25D487DE8}"/>
              </a:ext>
            </a:extLst>
          </p:cNvPr>
          <p:cNvSpPr/>
          <p:nvPr/>
        </p:nvSpPr>
        <p:spPr>
          <a:xfrm>
            <a:off x="8921040"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3975628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Today’s learning outcomes</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p:txBody>
          <a:bodyPr/>
          <a:lstStyle/>
          <a:p>
            <a:pPr lvl="1"/>
            <a:r>
              <a:rPr lang="en-US" b="1" dirty="0"/>
              <a:t>By the end of the session, you will…</a:t>
            </a:r>
          </a:p>
          <a:p>
            <a:pPr lvl="2"/>
            <a:r>
              <a:rPr lang="en-US" dirty="0">
                <a:solidFill>
                  <a:schemeClr val="accent2"/>
                </a:solidFill>
              </a:rPr>
              <a:t>Understand the concepts of coaching improvement </a:t>
            </a:r>
            <a:br>
              <a:rPr lang="en-US" dirty="0">
                <a:solidFill>
                  <a:schemeClr val="accent2"/>
                </a:solidFill>
              </a:rPr>
            </a:br>
            <a:r>
              <a:rPr lang="en-US" dirty="0">
                <a:solidFill>
                  <a:schemeClr val="accent2"/>
                </a:solidFill>
              </a:rPr>
              <a:t>and the difference between coaching and advising</a:t>
            </a:r>
          </a:p>
          <a:p>
            <a:pPr lvl="2"/>
            <a:r>
              <a:rPr lang="en-US" dirty="0"/>
              <a:t>Understand the role QI plays in the wider change </a:t>
            </a:r>
            <a:br>
              <a:rPr lang="en-US" dirty="0"/>
            </a:br>
            <a:r>
              <a:rPr lang="en-US" dirty="0"/>
              <a:t>context and begin to think about how you would </a:t>
            </a:r>
            <a:br>
              <a:rPr lang="en-US" dirty="0"/>
            </a:br>
            <a:r>
              <a:rPr lang="en-US" dirty="0"/>
              <a:t>determine whether a problem/opportunity merits </a:t>
            </a:r>
            <a:br>
              <a:rPr lang="en-US" dirty="0"/>
            </a:br>
            <a:r>
              <a:rPr lang="en-US" dirty="0"/>
              <a:t>a QI approach</a:t>
            </a:r>
          </a:p>
          <a:p>
            <a:pPr lvl="2"/>
            <a:r>
              <a:rPr lang="en-US" dirty="0"/>
              <a:t>Be able to apply a simple coaching model to facilitate </a:t>
            </a:r>
            <a:br>
              <a:rPr lang="en-US" dirty="0"/>
            </a:br>
            <a:r>
              <a:rPr lang="en-US" dirty="0"/>
              <a:t>a coaching conversation</a:t>
            </a:r>
          </a:p>
          <a:p>
            <a:pPr lvl="2"/>
            <a:r>
              <a:rPr lang="en-US" dirty="0"/>
              <a:t>Be able to use coaching questions </a:t>
            </a:r>
            <a:endParaRPr lang="en-US" dirty="0">
              <a:latin typeface="DM Sans Medium" pitchFamily="2" charset="77"/>
            </a:endParaRPr>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15</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Today’s learning outcomes</a:t>
            </a:r>
          </a:p>
        </p:txBody>
      </p:sp>
    </p:spTree>
    <p:extLst>
      <p:ext uri="{BB962C8B-B14F-4D97-AF65-F5344CB8AC3E}">
        <p14:creationId xmlns:p14="http://schemas.microsoft.com/office/powerpoint/2010/main" val="884876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032DA-40E2-3A3B-82EA-DCBF93900078}"/>
              </a:ext>
            </a:extLst>
          </p:cNvPr>
          <p:cNvSpPr>
            <a:spLocks noGrp="1"/>
          </p:cNvSpPr>
          <p:nvPr>
            <p:ph type="title"/>
          </p:nvPr>
        </p:nvSpPr>
        <p:spPr/>
        <p:txBody>
          <a:bodyPr/>
          <a:lstStyle/>
          <a:p>
            <a:r>
              <a:rPr lang="en-US"/>
              <a:t>Foundations of Improvement</a:t>
            </a:r>
          </a:p>
        </p:txBody>
      </p:sp>
      <p:sp>
        <p:nvSpPr>
          <p:cNvPr id="3" name="Content Placeholder 2">
            <a:extLst>
              <a:ext uri="{FF2B5EF4-FFF2-40B4-BE49-F238E27FC236}">
                <a16:creationId xmlns:a16="http://schemas.microsoft.com/office/drawing/2014/main" id="{5EBB4DF3-79CE-2B5A-BC37-A9D6267EBCB3}"/>
              </a:ext>
            </a:extLst>
          </p:cNvPr>
          <p:cNvSpPr>
            <a:spLocks noGrp="1"/>
          </p:cNvSpPr>
          <p:nvPr>
            <p:ph idx="1"/>
          </p:nvPr>
        </p:nvSpPr>
        <p:spPr/>
        <p:txBody>
          <a:bodyPr/>
          <a:lstStyle/>
          <a:p>
            <a:pPr lvl="3">
              <a:lnSpc>
                <a:spcPts val="12200"/>
              </a:lnSpc>
              <a:spcBef>
                <a:spcPts val="0"/>
              </a:spcBef>
            </a:pPr>
            <a:r>
              <a:rPr lang="en-US" sz="14400" i="1">
                <a:latin typeface="Petrona" pitchFamily="2" charset="77"/>
              </a:rPr>
              <a:t>What is QI and when </a:t>
            </a:r>
            <a:br>
              <a:rPr lang="en-US" sz="14400" i="1">
                <a:latin typeface="Petrona" pitchFamily="2" charset="77"/>
              </a:rPr>
            </a:br>
            <a:r>
              <a:rPr lang="en-US" sz="14400" i="1">
                <a:latin typeface="Petrona" pitchFamily="2" charset="77"/>
              </a:rPr>
              <a:t>do we use it?</a:t>
            </a:r>
          </a:p>
        </p:txBody>
      </p:sp>
      <p:sp>
        <p:nvSpPr>
          <p:cNvPr id="4" name="Footer Placeholder 3">
            <a:extLst>
              <a:ext uri="{FF2B5EF4-FFF2-40B4-BE49-F238E27FC236}">
                <a16:creationId xmlns:a16="http://schemas.microsoft.com/office/drawing/2014/main" id="{8DCA3B7A-99D5-DFAC-354C-DD7159649F31}"/>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7CABEBB4-5BC5-5CC1-AF7D-5793908EA6CC}"/>
              </a:ext>
            </a:extLst>
          </p:cNvPr>
          <p:cNvSpPr>
            <a:spLocks noGrp="1"/>
          </p:cNvSpPr>
          <p:nvPr>
            <p:ph type="sldNum" sz="quarter" idx="12"/>
          </p:nvPr>
        </p:nvSpPr>
        <p:spPr/>
        <p:txBody>
          <a:bodyPr/>
          <a:lstStyle/>
          <a:p>
            <a:fld id="{16C5AC08-0ACD-404A-9C9F-AB39E786C34A}" type="slidenum">
              <a:rPr lang="en-US"/>
              <a:t>16</a:t>
            </a:fld>
            <a:endParaRPr lang="en-US"/>
          </a:p>
        </p:txBody>
      </p:sp>
      <p:sp>
        <p:nvSpPr>
          <p:cNvPr id="6" name="Text Placeholder 5">
            <a:extLst>
              <a:ext uri="{FF2B5EF4-FFF2-40B4-BE49-F238E27FC236}">
                <a16:creationId xmlns:a16="http://schemas.microsoft.com/office/drawing/2014/main" id="{40556895-60B8-ACDB-9C97-E6ECE83FF3D7}"/>
              </a:ext>
            </a:extLst>
          </p:cNvPr>
          <p:cNvSpPr>
            <a:spLocks noGrp="1"/>
          </p:cNvSpPr>
          <p:nvPr>
            <p:ph type="body" sz="quarter" idx="13"/>
          </p:nvPr>
        </p:nvSpPr>
        <p:spPr/>
        <p:txBody>
          <a:bodyPr/>
          <a:lstStyle/>
          <a:p>
            <a:r>
              <a:rPr lang="en-US"/>
              <a:t>Foundations of Improvement</a:t>
            </a:r>
          </a:p>
        </p:txBody>
      </p:sp>
    </p:spTree>
    <p:extLst>
      <p:ext uri="{BB962C8B-B14F-4D97-AF65-F5344CB8AC3E}">
        <p14:creationId xmlns:p14="http://schemas.microsoft.com/office/powerpoint/2010/main" val="1625279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Here is a simple definition</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p:txBody>
          <a:bodyPr/>
          <a:lstStyle/>
          <a:p>
            <a:r>
              <a:rPr lang="en-US">
                <a:latin typeface="DM Sans Medium" pitchFamily="2" charset="77"/>
              </a:rPr>
              <a:t>Quality improvement is about giving the </a:t>
            </a:r>
            <a:br>
              <a:rPr lang="en-US">
                <a:latin typeface="DM Sans Medium" pitchFamily="2" charset="77"/>
              </a:rPr>
            </a:br>
            <a:r>
              <a:rPr lang="en-US">
                <a:latin typeface="DM Sans Medium" pitchFamily="2" charset="77"/>
              </a:rPr>
              <a:t>people closest to issues affecting care </a:t>
            </a:r>
            <a:br>
              <a:rPr lang="en-US">
                <a:latin typeface="DM Sans Medium" pitchFamily="2" charset="77"/>
              </a:rPr>
            </a:br>
            <a:r>
              <a:rPr lang="en-US">
                <a:latin typeface="DM Sans Medium" pitchFamily="2" charset="77"/>
              </a:rPr>
              <a:t>quality the time, permission, skills and resources they need to solve them.</a:t>
            </a:r>
          </a:p>
          <a:p>
            <a:r>
              <a:rPr lang="en-US">
                <a:latin typeface="DM Sans Medium" pitchFamily="2" charset="77"/>
              </a:rPr>
              <a:t>It involves a systematic and coordinated approach to solving a problem using specific methods and tools with the aim of bringing about a measurable improvement.</a:t>
            </a:r>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17</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Simple definition</a:t>
            </a:r>
          </a:p>
        </p:txBody>
      </p:sp>
      <p:sp>
        <p:nvSpPr>
          <p:cNvPr id="7" name="TextBox 6">
            <a:extLst>
              <a:ext uri="{FF2B5EF4-FFF2-40B4-BE49-F238E27FC236}">
                <a16:creationId xmlns:a16="http://schemas.microsoft.com/office/drawing/2014/main" id="{4A7C9C53-9EA3-D603-6A1B-98E6D2D5317C}"/>
              </a:ext>
            </a:extLst>
          </p:cNvPr>
          <p:cNvSpPr txBox="1"/>
          <p:nvPr/>
        </p:nvSpPr>
        <p:spPr>
          <a:xfrm>
            <a:off x="7353596" y="6355090"/>
            <a:ext cx="4686300" cy="253916"/>
          </a:xfrm>
          <a:prstGeom prst="rect">
            <a:avLst/>
          </a:prstGeom>
          <a:noFill/>
        </p:spPr>
        <p:txBody>
          <a:bodyPr wrap="square">
            <a:spAutoFit/>
          </a:bodyPr>
          <a:lstStyle/>
          <a:p>
            <a:pPr algn="r"/>
            <a:r>
              <a:rPr lang="en-GB" sz="1050" dirty="0">
                <a:latin typeface="DM Sans" pitchFamily="2" charset="77"/>
              </a:rPr>
              <a:t>The Health Foundation (2021). </a:t>
            </a:r>
          </a:p>
        </p:txBody>
      </p:sp>
    </p:spTree>
    <p:extLst>
      <p:ext uri="{BB962C8B-B14F-4D97-AF65-F5344CB8AC3E}">
        <p14:creationId xmlns:p14="http://schemas.microsoft.com/office/powerpoint/2010/main" val="1532155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AB6692-F6B6-FF0C-F47C-5984893821E4}"/>
              </a:ext>
            </a:extLst>
          </p:cNvPr>
          <p:cNvPicPr>
            <a:picLocks noChangeAspect="1"/>
          </p:cNvPicPr>
          <p:nvPr/>
        </p:nvPicPr>
        <p:blipFill>
          <a:blip r:embed="rId3"/>
          <a:stretch>
            <a:fillRect/>
          </a:stretch>
        </p:blipFill>
        <p:spPr>
          <a:xfrm>
            <a:off x="1123587" y="4934314"/>
            <a:ext cx="3514725" cy="908685"/>
          </a:xfrm>
          <a:prstGeom prst="rect">
            <a:avLst/>
          </a:prstGeom>
        </p:spPr>
      </p:pic>
      <p:sp>
        <p:nvSpPr>
          <p:cNvPr id="2" name="Title 1">
            <a:extLst>
              <a:ext uri="{FF2B5EF4-FFF2-40B4-BE49-F238E27FC236}">
                <a16:creationId xmlns:a16="http://schemas.microsoft.com/office/drawing/2014/main" id="{443032DA-40E2-3A3B-82EA-DCBF93900078}"/>
              </a:ext>
            </a:extLst>
          </p:cNvPr>
          <p:cNvSpPr>
            <a:spLocks noGrp="1"/>
          </p:cNvSpPr>
          <p:nvPr>
            <p:ph type="title"/>
          </p:nvPr>
        </p:nvSpPr>
        <p:spPr/>
        <p:txBody>
          <a:bodyPr/>
          <a:lstStyle/>
          <a:p>
            <a:r>
              <a:rPr lang="en-US"/>
              <a:t>What do we mean by QI</a:t>
            </a:r>
          </a:p>
        </p:txBody>
      </p:sp>
      <p:sp>
        <p:nvSpPr>
          <p:cNvPr id="3" name="Content Placeholder 2">
            <a:extLst>
              <a:ext uri="{FF2B5EF4-FFF2-40B4-BE49-F238E27FC236}">
                <a16:creationId xmlns:a16="http://schemas.microsoft.com/office/drawing/2014/main" id="{5EBB4DF3-79CE-2B5A-BC37-A9D6267EBCB3}"/>
              </a:ext>
            </a:extLst>
          </p:cNvPr>
          <p:cNvSpPr>
            <a:spLocks noGrp="1"/>
          </p:cNvSpPr>
          <p:nvPr>
            <p:ph idx="1"/>
          </p:nvPr>
        </p:nvSpPr>
        <p:spPr/>
        <p:txBody>
          <a:bodyPr/>
          <a:lstStyle/>
          <a:p>
            <a:pPr lvl="3">
              <a:lnSpc>
                <a:spcPts val="9500"/>
              </a:lnSpc>
              <a:spcBef>
                <a:spcPts val="0"/>
              </a:spcBef>
            </a:pPr>
            <a:r>
              <a:rPr lang="en-US" sz="9500">
                <a:latin typeface="Petrona" pitchFamily="2" charset="77"/>
              </a:rPr>
              <a:t>QI is </a:t>
            </a:r>
            <a:r>
              <a:rPr lang="en-US" sz="9500" i="1">
                <a:latin typeface="Petrona" pitchFamily="2" charset="77"/>
              </a:rPr>
              <a:t>not</a:t>
            </a:r>
            <a:r>
              <a:rPr lang="en-US" sz="9500">
                <a:latin typeface="Petrona" pitchFamily="2" charset="77"/>
              </a:rPr>
              <a:t> the only way to improve</a:t>
            </a:r>
            <a:br>
              <a:rPr lang="en-US" sz="9500">
                <a:latin typeface="Petrona" pitchFamily="2" charset="77"/>
              </a:rPr>
            </a:br>
            <a:r>
              <a:rPr lang="en-US" sz="9500">
                <a:latin typeface="Petrona" pitchFamily="2" charset="77"/>
              </a:rPr>
              <a:t>quality</a:t>
            </a:r>
          </a:p>
        </p:txBody>
      </p:sp>
      <p:sp>
        <p:nvSpPr>
          <p:cNvPr id="4" name="Footer Placeholder 3">
            <a:extLst>
              <a:ext uri="{FF2B5EF4-FFF2-40B4-BE49-F238E27FC236}">
                <a16:creationId xmlns:a16="http://schemas.microsoft.com/office/drawing/2014/main" id="{8DCA3B7A-99D5-DFAC-354C-DD7159649F31}"/>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7CABEBB4-5BC5-5CC1-AF7D-5793908EA6CC}"/>
              </a:ext>
            </a:extLst>
          </p:cNvPr>
          <p:cNvSpPr>
            <a:spLocks noGrp="1"/>
          </p:cNvSpPr>
          <p:nvPr>
            <p:ph type="sldNum" sz="quarter" idx="12"/>
          </p:nvPr>
        </p:nvSpPr>
        <p:spPr/>
        <p:txBody>
          <a:bodyPr/>
          <a:lstStyle/>
          <a:p>
            <a:fld id="{16C5AC08-0ACD-404A-9C9F-AB39E786C34A}" type="slidenum">
              <a:rPr lang="en-US"/>
              <a:t>18</a:t>
            </a:fld>
            <a:endParaRPr lang="en-US"/>
          </a:p>
        </p:txBody>
      </p:sp>
      <p:sp>
        <p:nvSpPr>
          <p:cNvPr id="6" name="Text Placeholder 5">
            <a:extLst>
              <a:ext uri="{FF2B5EF4-FFF2-40B4-BE49-F238E27FC236}">
                <a16:creationId xmlns:a16="http://schemas.microsoft.com/office/drawing/2014/main" id="{40556895-60B8-ACDB-9C97-E6ECE83FF3D7}"/>
              </a:ext>
            </a:extLst>
          </p:cNvPr>
          <p:cNvSpPr>
            <a:spLocks noGrp="1"/>
          </p:cNvSpPr>
          <p:nvPr>
            <p:ph type="body" sz="quarter" idx="13"/>
          </p:nvPr>
        </p:nvSpPr>
        <p:spPr/>
        <p:txBody>
          <a:bodyPr/>
          <a:lstStyle/>
          <a:p>
            <a:r>
              <a:rPr lang="en-US"/>
              <a:t>What do we mean by QI</a:t>
            </a:r>
          </a:p>
        </p:txBody>
      </p:sp>
    </p:spTree>
    <p:extLst>
      <p:ext uri="{BB962C8B-B14F-4D97-AF65-F5344CB8AC3E}">
        <p14:creationId xmlns:p14="http://schemas.microsoft.com/office/powerpoint/2010/main" val="4264084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EEF6-BEE9-9AC4-49A0-85A301409F8E}"/>
              </a:ext>
            </a:extLst>
          </p:cNvPr>
          <p:cNvSpPr>
            <a:spLocks noGrp="1"/>
          </p:cNvSpPr>
          <p:nvPr>
            <p:ph type="ctrTitle"/>
          </p:nvPr>
        </p:nvSpPr>
        <p:spPr/>
        <p:txBody>
          <a:bodyPr/>
          <a:lstStyle/>
          <a:p>
            <a:r>
              <a:rPr lang="en-US"/>
              <a:t>Coaching and the Foundations of QI</a:t>
            </a:r>
          </a:p>
        </p:txBody>
      </p:sp>
      <p:sp>
        <p:nvSpPr>
          <p:cNvPr id="3" name="Subtitle 2">
            <a:extLst>
              <a:ext uri="{FF2B5EF4-FFF2-40B4-BE49-F238E27FC236}">
                <a16:creationId xmlns:a16="http://schemas.microsoft.com/office/drawing/2014/main" id="{E3000BEE-BB16-02D3-BAA2-022026277992}"/>
              </a:ext>
            </a:extLst>
          </p:cNvPr>
          <p:cNvSpPr>
            <a:spLocks noGrp="1"/>
          </p:cNvSpPr>
          <p:nvPr>
            <p:ph type="subTitle" idx="1"/>
          </p:nvPr>
        </p:nvSpPr>
        <p:spPr/>
        <p:txBody>
          <a:bodyPr/>
          <a:lstStyle/>
          <a:p>
            <a:r>
              <a:rPr lang="en-US" dirty="0"/>
              <a:t>Quality Coach Development Programme</a:t>
            </a:r>
          </a:p>
        </p:txBody>
      </p:sp>
      <p:sp>
        <p:nvSpPr>
          <p:cNvPr id="4" name="Text Placeholder 3">
            <a:extLst>
              <a:ext uri="{FF2B5EF4-FFF2-40B4-BE49-F238E27FC236}">
                <a16:creationId xmlns:a16="http://schemas.microsoft.com/office/drawing/2014/main" id="{87A9A2F2-E4D0-59EA-76FF-3C5A79FC63F9}"/>
              </a:ext>
            </a:extLst>
          </p:cNvPr>
          <p:cNvSpPr>
            <a:spLocks noGrp="1"/>
          </p:cNvSpPr>
          <p:nvPr>
            <p:ph type="body" sz="quarter" idx="10"/>
          </p:nvPr>
        </p:nvSpPr>
        <p:spPr>
          <a:xfrm>
            <a:off x="491489" y="1980801"/>
            <a:ext cx="1516542" cy="511976"/>
          </a:xfrm>
        </p:spPr>
        <p:txBody>
          <a:bodyPr/>
          <a:lstStyle/>
          <a:p>
            <a:r>
              <a:rPr lang="en-US"/>
              <a:t>Session 1</a:t>
            </a:r>
          </a:p>
        </p:txBody>
      </p:sp>
    </p:spTree>
    <p:extLst>
      <p:ext uri="{BB962C8B-B14F-4D97-AF65-F5344CB8AC3E}">
        <p14:creationId xmlns:p14="http://schemas.microsoft.com/office/powerpoint/2010/main" val="29873471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58ECC-6122-4CE0-B498-CC548B20426C}"/>
              </a:ext>
            </a:extLst>
          </p:cNvPr>
          <p:cNvSpPr>
            <a:spLocks noGrp="1"/>
          </p:cNvSpPr>
          <p:nvPr>
            <p:ph type="title"/>
          </p:nvPr>
        </p:nvSpPr>
        <p:spPr/>
        <p:txBody>
          <a:bodyPr/>
          <a:lstStyle/>
          <a:p>
            <a:r>
              <a:rPr lang="en-US"/>
              <a:t>Core principles of QI</a:t>
            </a:r>
          </a:p>
        </p:txBody>
      </p:sp>
      <p:sp>
        <p:nvSpPr>
          <p:cNvPr id="3" name="Content Placeholder 2">
            <a:extLst>
              <a:ext uri="{FF2B5EF4-FFF2-40B4-BE49-F238E27FC236}">
                <a16:creationId xmlns:a16="http://schemas.microsoft.com/office/drawing/2014/main" id="{9259ED27-19E1-2B20-BB17-9AE1E5E43A1E}"/>
              </a:ext>
            </a:extLst>
          </p:cNvPr>
          <p:cNvSpPr>
            <a:spLocks noGrp="1"/>
          </p:cNvSpPr>
          <p:nvPr>
            <p:ph idx="1"/>
          </p:nvPr>
        </p:nvSpPr>
        <p:spPr>
          <a:prstGeom prst="roundRect">
            <a:avLst>
              <a:gd name="adj" fmla="val 2268"/>
            </a:avLst>
          </a:prstGeom>
          <a:solidFill>
            <a:schemeClr val="bg2"/>
          </a:solidFill>
        </p:spPr>
        <p:txBody>
          <a:bodyPr lIns="108000" tIns="108000" rIns="108000" bIns="108000"/>
          <a:lstStyle/>
          <a:p>
            <a:pPr lvl="3"/>
            <a:r>
              <a:rPr lang="en-US" b="1">
                <a:solidFill>
                  <a:schemeClr val="accent1"/>
                </a:solidFill>
              </a:rPr>
              <a:t>People</a:t>
            </a:r>
          </a:p>
        </p:txBody>
      </p:sp>
      <p:sp>
        <p:nvSpPr>
          <p:cNvPr id="4" name="Footer Placeholder 3">
            <a:extLst>
              <a:ext uri="{FF2B5EF4-FFF2-40B4-BE49-F238E27FC236}">
                <a16:creationId xmlns:a16="http://schemas.microsoft.com/office/drawing/2014/main" id="{938E5AC4-5904-F4D5-416A-7BBAE14F289D}"/>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57E9BE00-DFEC-3F9A-C641-8FF82F2B239D}"/>
              </a:ext>
            </a:extLst>
          </p:cNvPr>
          <p:cNvSpPr>
            <a:spLocks noGrp="1"/>
          </p:cNvSpPr>
          <p:nvPr>
            <p:ph type="sldNum" sz="quarter" idx="12"/>
          </p:nvPr>
        </p:nvSpPr>
        <p:spPr/>
        <p:txBody>
          <a:bodyPr/>
          <a:lstStyle/>
          <a:p>
            <a:fld id="{16C5AC08-0ACD-404A-9C9F-AB39E786C34A}" type="slidenum">
              <a:rPr lang="en-GB"/>
              <a:t>19</a:t>
            </a:fld>
            <a:endParaRPr lang="en-GB"/>
          </a:p>
        </p:txBody>
      </p:sp>
      <p:sp>
        <p:nvSpPr>
          <p:cNvPr id="6" name="Text Placeholder 5">
            <a:extLst>
              <a:ext uri="{FF2B5EF4-FFF2-40B4-BE49-F238E27FC236}">
                <a16:creationId xmlns:a16="http://schemas.microsoft.com/office/drawing/2014/main" id="{AD05BEF5-524D-44F4-D213-46FD3AEA11F3}"/>
              </a:ext>
            </a:extLst>
          </p:cNvPr>
          <p:cNvSpPr>
            <a:spLocks noGrp="1"/>
          </p:cNvSpPr>
          <p:nvPr>
            <p:ph type="body" sz="quarter" idx="13"/>
          </p:nvPr>
        </p:nvSpPr>
        <p:spPr/>
        <p:txBody>
          <a:bodyPr/>
          <a:lstStyle/>
          <a:p>
            <a:r>
              <a:rPr lang="en-US"/>
              <a:t>Core principles of QI</a:t>
            </a:r>
          </a:p>
        </p:txBody>
      </p:sp>
      <p:sp>
        <p:nvSpPr>
          <p:cNvPr id="7" name="Content Placeholder 6">
            <a:extLst>
              <a:ext uri="{FF2B5EF4-FFF2-40B4-BE49-F238E27FC236}">
                <a16:creationId xmlns:a16="http://schemas.microsoft.com/office/drawing/2014/main" id="{598A8F3D-44A8-2EA2-CD20-C776AB522F41}"/>
              </a:ext>
            </a:extLst>
          </p:cNvPr>
          <p:cNvSpPr>
            <a:spLocks noGrp="1"/>
          </p:cNvSpPr>
          <p:nvPr>
            <p:ph idx="14"/>
          </p:nvPr>
        </p:nvSpPr>
        <p:spPr>
          <a:prstGeom prst="roundRect">
            <a:avLst>
              <a:gd name="adj" fmla="val 2268"/>
            </a:avLst>
          </a:prstGeom>
          <a:solidFill>
            <a:schemeClr val="accent2">
              <a:lumMod val="20000"/>
              <a:lumOff val="80000"/>
            </a:schemeClr>
          </a:solidFill>
        </p:spPr>
        <p:txBody>
          <a:bodyPr lIns="108000" tIns="108000" rIns="108000" bIns="108000"/>
          <a:lstStyle/>
          <a:p>
            <a:pPr lvl="3"/>
            <a:r>
              <a:rPr lang="en-US" b="1">
                <a:solidFill>
                  <a:schemeClr val="accent2"/>
                </a:solidFill>
              </a:rPr>
              <a:t>Process</a:t>
            </a:r>
          </a:p>
        </p:txBody>
      </p:sp>
      <p:pic>
        <p:nvPicPr>
          <p:cNvPr id="8" name="Picture 7">
            <a:extLst>
              <a:ext uri="{FF2B5EF4-FFF2-40B4-BE49-F238E27FC236}">
                <a16:creationId xmlns:a16="http://schemas.microsoft.com/office/drawing/2014/main" id="{A57E1C31-821D-FB46-EFF5-60FE5C25FF12}"/>
              </a:ext>
            </a:extLst>
          </p:cNvPr>
          <p:cNvPicPr>
            <a:picLocks noChangeAspect="1"/>
          </p:cNvPicPr>
          <p:nvPr/>
        </p:nvPicPr>
        <p:blipFill>
          <a:blip r:embed="rId3"/>
          <a:srcRect/>
          <a:stretch/>
        </p:blipFill>
        <p:spPr>
          <a:xfrm>
            <a:off x="331788" y="808387"/>
            <a:ext cx="279400" cy="330200"/>
          </a:xfrm>
          <a:prstGeom prst="rect">
            <a:avLst/>
          </a:prstGeom>
        </p:spPr>
      </p:pic>
      <p:sp>
        <p:nvSpPr>
          <p:cNvPr id="9" name="TextBox 8">
            <a:extLst>
              <a:ext uri="{FF2B5EF4-FFF2-40B4-BE49-F238E27FC236}">
                <a16:creationId xmlns:a16="http://schemas.microsoft.com/office/drawing/2014/main" id="{D08EAC70-280B-8239-750B-A52D7E0E7CBA}"/>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effectLst/>
                <a:latin typeface="DM Sans" pitchFamily="2" charset="77"/>
              </a:rPr>
              <a:t>p69</a:t>
            </a:r>
            <a:endParaRPr lang="en-US" sz="800" dirty="0">
              <a:latin typeface="Petrona" pitchFamily="2" charset="77"/>
            </a:endParaRPr>
          </a:p>
        </p:txBody>
      </p:sp>
      <p:sp>
        <p:nvSpPr>
          <p:cNvPr id="10" name="TextBox 9">
            <a:extLst>
              <a:ext uri="{FF2B5EF4-FFF2-40B4-BE49-F238E27FC236}">
                <a16:creationId xmlns:a16="http://schemas.microsoft.com/office/drawing/2014/main" id="{6237A93C-870A-D0F7-32D6-63AD28804187}"/>
              </a:ext>
            </a:extLst>
          </p:cNvPr>
          <p:cNvSpPr txBox="1"/>
          <p:nvPr/>
        </p:nvSpPr>
        <p:spPr>
          <a:xfrm>
            <a:off x="1077913" y="2371725"/>
            <a:ext cx="5214937" cy="1266092"/>
          </a:xfrm>
          <a:prstGeom prst="rect">
            <a:avLst/>
          </a:prstGeom>
          <a:noFill/>
          <a:ln>
            <a:noFill/>
          </a:ln>
        </p:spPr>
        <p:txBody>
          <a:bodyPr wrap="square" lIns="1440000" tIns="0" rIns="90000" bIns="0" rtlCol="0" anchor="ctr" anchorCtr="0">
            <a:noAutofit/>
          </a:bodyPr>
          <a:lstStyle/>
          <a:p>
            <a:r>
              <a:rPr lang="en-US" sz="1600" b="1" spc="-10">
                <a:solidFill>
                  <a:schemeClr val="accent5"/>
                </a:solidFill>
                <a:latin typeface="DM Sans" pitchFamily="2" charset="77"/>
              </a:rPr>
              <a:t>Grounded in construction </a:t>
            </a:r>
            <a:br>
              <a:rPr lang="en-US" sz="1600" b="1" spc="-10">
                <a:solidFill>
                  <a:schemeClr val="accent5"/>
                </a:solidFill>
                <a:latin typeface="DM Sans" pitchFamily="2" charset="77"/>
              </a:rPr>
            </a:br>
            <a:r>
              <a:rPr lang="en-US" sz="1600" b="1" spc="-10">
                <a:solidFill>
                  <a:schemeClr val="accent5"/>
                </a:solidFill>
                <a:latin typeface="DM Sans" pitchFamily="2" charset="77"/>
              </a:rPr>
              <a:t>of experience</a:t>
            </a:r>
            <a:br>
              <a:rPr lang="en-US" sz="1600" b="1" spc="-10">
                <a:solidFill>
                  <a:schemeClr val="accent5"/>
                </a:solidFill>
                <a:latin typeface="DM Sans" pitchFamily="2" charset="77"/>
              </a:rPr>
            </a:br>
            <a:r>
              <a:rPr lang="en-US" sz="1600" spc="-10">
                <a:solidFill>
                  <a:schemeClr val="accent5"/>
                </a:solidFill>
                <a:latin typeface="DM Sans" pitchFamily="2" charset="77"/>
              </a:rPr>
              <a:t>Conceptualistic</a:t>
            </a:r>
          </a:p>
        </p:txBody>
      </p:sp>
      <p:sp>
        <p:nvSpPr>
          <p:cNvPr id="12" name="TextBox 11">
            <a:extLst>
              <a:ext uri="{FF2B5EF4-FFF2-40B4-BE49-F238E27FC236}">
                <a16:creationId xmlns:a16="http://schemas.microsoft.com/office/drawing/2014/main" id="{1D821C89-066B-F275-DF78-9C02DDC3B65D}"/>
              </a:ext>
            </a:extLst>
          </p:cNvPr>
          <p:cNvSpPr txBox="1"/>
          <p:nvPr/>
        </p:nvSpPr>
        <p:spPr>
          <a:xfrm>
            <a:off x="1077913" y="3714000"/>
            <a:ext cx="5214937" cy="1266092"/>
          </a:xfrm>
          <a:prstGeom prst="rect">
            <a:avLst/>
          </a:prstGeom>
          <a:noFill/>
          <a:ln>
            <a:noFill/>
          </a:ln>
        </p:spPr>
        <p:txBody>
          <a:bodyPr wrap="square" lIns="1440000" tIns="0" rIns="90000" bIns="0" rtlCol="0" anchor="ctr" anchorCtr="0">
            <a:noAutofit/>
          </a:bodyPr>
          <a:lstStyle/>
          <a:p>
            <a:r>
              <a:rPr lang="en-US" sz="1600" b="1" spc="-10">
                <a:solidFill>
                  <a:schemeClr val="accent5"/>
                </a:solidFill>
                <a:latin typeface="DM Sans" pitchFamily="2" charset="77"/>
              </a:rPr>
              <a:t>Driven by frontline staff </a:t>
            </a:r>
            <a:br>
              <a:rPr lang="en-US" sz="1600" b="1" spc="-10">
                <a:solidFill>
                  <a:schemeClr val="accent5"/>
                </a:solidFill>
                <a:latin typeface="DM Sans" pitchFamily="2" charset="77"/>
              </a:rPr>
            </a:br>
            <a:r>
              <a:rPr lang="en-US" sz="1600" b="1" spc="-10">
                <a:solidFill>
                  <a:schemeClr val="accent5"/>
                </a:solidFill>
                <a:latin typeface="DM Sans" pitchFamily="2" charset="77"/>
              </a:rPr>
              <a:t>and patients</a:t>
            </a:r>
          </a:p>
        </p:txBody>
      </p:sp>
      <p:sp>
        <p:nvSpPr>
          <p:cNvPr id="14" name="TextBox 13">
            <a:extLst>
              <a:ext uri="{FF2B5EF4-FFF2-40B4-BE49-F238E27FC236}">
                <a16:creationId xmlns:a16="http://schemas.microsoft.com/office/drawing/2014/main" id="{41202F93-944A-275F-A0BD-85004257DCD2}"/>
              </a:ext>
            </a:extLst>
          </p:cNvPr>
          <p:cNvSpPr txBox="1"/>
          <p:nvPr/>
        </p:nvSpPr>
        <p:spPr>
          <a:xfrm>
            <a:off x="1077913" y="5056275"/>
            <a:ext cx="5214937" cy="1266092"/>
          </a:xfrm>
          <a:prstGeom prst="rect">
            <a:avLst/>
          </a:prstGeom>
          <a:noFill/>
          <a:ln>
            <a:noFill/>
          </a:ln>
        </p:spPr>
        <p:txBody>
          <a:bodyPr wrap="square" lIns="1440000" tIns="0" rIns="90000" bIns="0" rtlCol="0" anchor="ctr" anchorCtr="0">
            <a:noAutofit/>
          </a:bodyPr>
          <a:lstStyle/>
          <a:p>
            <a:r>
              <a:rPr lang="en-US" sz="1600" b="1" spc="-10">
                <a:solidFill>
                  <a:schemeClr val="accent5"/>
                </a:solidFill>
                <a:latin typeface="DM Sans" pitchFamily="2" charset="77"/>
              </a:rPr>
              <a:t>Focus is on learning</a:t>
            </a:r>
          </a:p>
        </p:txBody>
      </p:sp>
      <p:sp>
        <p:nvSpPr>
          <p:cNvPr id="18" name="TextBox 17">
            <a:extLst>
              <a:ext uri="{FF2B5EF4-FFF2-40B4-BE49-F238E27FC236}">
                <a16:creationId xmlns:a16="http://schemas.microsoft.com/office/drawing/2014/main" id="{950582BC-7658-1FB0-B454-82D681A70ED8}"/>
              </a:ext>
            </a:extLst>
          </p:cNvPr>
          <p:cNvSpPr txBox="1"/>
          <p:nvPr/>
        </p:nvSpPr>
        <p:spPr>
          <a:xfrm>
            <a:off x="6744072" y="2371725"/>
            <a:ext cx="5214937" cy="1266092"/>
          </a:xfrm>
          <a:prstGeom prst="rect">
            <a:avLst/>
          </a:prstGeom>
          <a:noFill/>
          <a:ln>
            <a:noFill/>
          </a:ln>
        </p:spPr>
        <p:txBody>
          <a:bodyPr wrap="square" lIns="1440000" tIns="0" rIns="90000" bIns="0" rtlCol="0" anchor="ctr" anchorCtr="0">
            <a:noAutofit/>
          </a:bodyPr>
          <a:lstStyle/>
          <a:p>
            <a:r>
              <a:rPr lang="en-US" sz="1600" b="1" spc="-10">
                <a:solidFill>
                  <a:schemeClr val="accent5"/>
                </a:solidFill>
                <a:latin typeface="DM Sans" pitchFamily="2" charset="77"/>
              </a:rPr>
              <a:t>Testing a theory</a:t>
            </a:r>
            <a:br>
              <a:rPr lang="en-US" sz="1600" b="1" spc="-10">
                <a:solidFill>
                  <a:schemeClr val="accent5"/>
                </a:solidFill>
                <a:latin typeface="DM Sans" pitchFamily="2" charset="77"/>
              </a:rPr>
            </a:br>
            <a:r>
              <a:rPr lang="en-US" sz="1600" spc="-10">
                <a:solidFill>
                  <a:schemeClr val="accent5"/>
                </a:solidFill>
                <a:latin typeface="DM Sans" pitchFamily="2" charset="77"/>
              </a:rPr>
              <a:t>Pragmatic</a:t>
            </a:r>
          </a:p>
        </p:txBody>
      </p:sp>
      <p:sp>
        <p:nvSpPr>
          <p:cNvPr id="19" name="TextBox 18">
            <a:extLst>
              <a:ext uri="{FF2B5EF4-FFF2-40B4-BE49-F238E27FC236}">
                <a16:creationId xmlns:a16="http://schemas.microsoft.com/office/drawing/2014/main" id="{2F54E1D0-F313-D680-AAF3-16A30D9A3360}"/>
              </a:ext>
            </a:extLst>
          </p:cNvPr>
          <p:cNvSpPr txBox="1"/>
          <p:nvPr/>
        </p:nvSpPr>
        <p:spPr>
          <a:xfrm>
            <a:off x="6744072" y="3714000"/>
            <a:ext cx="5214937" cy="1266092"/>
          </a:xfrm>
          <a:prstGeom prst="rect">
            <a:avLst/>
          </a:prstGeom>
          <a:noFill/>
          <a:ln>
            <a:noFill/>
          </a:ln>
        </p:spPr>
        <p:txBody>
          <a:bodyPr wrap="square" lIns="1440000" tIns="0" rIns="90000" bIns="0" rtlCol="0" anchor="ctr" anchorCtr="0">
            <a:noAutofit/>
          </a:bodyPr>
          <a:lstStyle/>
          <a:p>
            <a:r>
              <a:rPr lang="en-US" sz="1600" b="1" spc="-10">
                <a:solidFill>
                  <a:schemeClr val="accent5"/>
                </a:solidFill>
                <a:latin typeface="DM Sans" pitchFamily="2" charset="77"/>
              </a:rPr>
              <a:t>Systematic and iterative </a:t>
            </a:r>
          </a:p>
        </p:txBody>
      </p:sp>
      <p:sp>
        <p:nvSpPr>
          <p:cNvPr id="20" name="TextBox 19">
            <a:extLst>
              <a:ext uri="{FF2B5EF4-FFF2-40B4-BE49-F238E27FC236}">
                <a16:creationId xmlns:a16="http://schemas.microsoft.com/office/drawing/2014/main" id="{E528C6DB-4462-A7F4-37B6-F1F9EC112091}"/>
              </a:ext>
            </a:extLst>
          </p:cNvPr>
          <p:cNvSpPr txBox="1"/>
          <p:nvPr/>
        </p:nvSpPr>
        <p:spPr>
          <a:xfrm>
            <a:off x="6744072" y="5056275"/>
            <a:ext cx="5214937" cy="1266092"/>
          </a:xfrm>
          <a:prstGeom prst="rect">
            <a:avLst/>
          </a:prstGeom>
          <a:noFill/>
          <a:ln>
            <a:noFill/>
          </a:ln>
        </p:spPr>
        <p:txBody>
          <a:bodyPr wrap="square" lIns="1440000" tIns="0" rIns="90000" bIns="0" rtlCol="0" anchor="ctr" anchorCtr="0">
            <a:noAutofit/>
          </a:bodyPr>
          <a:lstStyle/>
          <a:p>
            <a:r>
              <a:rPr lang="en-US" sz="1600" b="1" spc="-10">
                <a:solidFill>
                  <a:schemeClr val="accent5"/>
                </a:solidFill>
                <a:latin typeface="DM Sans" pitchFamily="2" charset="77"/>
              </a:rPr>
              <a:t>Data-driven</a:t>
            </a:r>
          </a:p>
        </p:txBody>
      </p:sp>
      <p:pic>
        <p:nvPicPr>
          <p:cNvPr id="21" name="Picture 20">
            <a:extLst>
              <a:ext uri="{FF2B5EF4-FFF2-40B4-BE49-F238E27FC236}">
                <a16:creationId xmlns:a16="http://schemas.microsoft.com/office/drawing/2014/main" id="{DB063494-9859-FD5A-D060-B2BEB784B09C}"/>
              </a:ext>
            </a:extLst>
          </p:cNvPr>
          <p:cNvPicPr>
            <a:picLocks noChangeAspect="1"/>
          </p:cNvPicPr>
          <p:nvPr/>
        </p:nvPicPr>
        <p:blipFill>
          <a:blip r:embed="rId4"/>
          <a:srcRect/>
          <a:stretch/>
        </p:blipFill>
        <p:spPr>
          <a:xfrm>
            <a:off x="1523331" y="2731721"/>
            <a:ext cx="482600" cy="546100"/>
          </a:xfrm>
          <a:prstGeom prst="rect">
            <a:avLst/>
          </a:prstGeom>
        </p:spPr>
      </p:pic>
      <p:pic>
        <p:nvPicPr>
          <p:cNvPr id="22" name="Picture 21">
            <a:extLst>
              <a:ext uri="{FF2B5EF4-FFF2-40B4-BE49-F238E27FC236}">
                <a16:creationId xmlns:a16="http://schemas.microsoft.com/office/drawing/2014/main" id="{298B975D-8CA6-3B96-B33D-9C0B68564525}"/>
              </a:ext>
            </a:extLst>
          </p:cNvPr>
          <p:cNvPicPr>
            <a:picLocks noChangeAspect="1"/>
          </p:cNvPicPr>
          <p:nvPr/>
        </p:nvPicPr>
        <p:blipFill>
          <a:blip r:embed="rId5"/>
          <a:srcRect/>
          <a:stretch/>
        </p:blipFill>
        <p:spPr>
          <a:xfrm>
            <a:off x="1529681" y="5422621"/>
            <a:ext cx="469900" cy="533400"/>
          </a:xfrm>
          <a:prstGeom prst="rect">
            <a:avLst/>
          </a:prstGeom>
        </p:spPr>
      </p:pic>
      <p:pic>
        <p:nvPicPr>
          <p:cNvPr id="23" name="Picture 22">
            <a:extLst>
              <a:ext uri="{FF2B5EF4-FFF2-40B4-BE49-F238E27FC236}">
                <a16:creationId xmlns:a16="http://schemas.microsoft.com/office/drawing/2014/main" id="{E7E4EECD-96F8-992A-6761-8F0D12B83AC9}"/>
              </a:ext>
            </a:extLst>
          </p:cNvPr>
          <p:cNvPicPr>
            <a:picLocks noChangeAspect="1"/>
          </p:cNvPicPr>
          <p:nvPr/>
        </p:nvPicPr>
        <p:blipFill>
          <a:blip r:embed="rId6"/>
          <a:srcRect/>
          <a:stretch/>
        </p:blipFill>
        <p:spPr>
          <a:xfrm>
            <a:off x="1504281" y="4086696"/>
            <a:ext cx="520700" cy="520700"/>
          </a:xfrm>
          <a:prstGeom prst="rect">
            <a:avLst/>
          </a:prstGeom>
        </p:spPr>
      </p:pic>
      <p:grpSp>
        <p:nvGrpSpPr>
          <p:cNvPr id="29" name="Group 28">
            <a:extLst>
              <a:ext uri="{FF2B5EF4-FFF2-40B4-BE49-F238E27FC236}">
                <a16:creationId xmlns:a16="http://schemas.microsoft.com/office/drawing/2014/main" id="{365EAB5F-9B46-B481-4278-FB8DBC361F5C}"/>
              </a:ext>
            </a:extLst>
          </p:cNvPr>
          <p:cNvGrpSpPr/>
          <p:nvPr/>
        </p:nvGrpSpPr>
        <p:grpSpPr>
          <a:xfrm>
            <a:off x="1245326" y="3673642"/>
            <a:ext cx="4902925" cy="1339534"/>
            <a:chOff x="1245326" y="3673642"/>
            <a:chExt cx="4902925" cy="1339534"/>
          </a:xfrm>
        </p:grpSpPr>
        <p:cxnSp>
          <p:nvCxnSpPr>
            <p:cNvPr id="25" name="Straight Connector 24">
              <a:extLst>
                <a:ext uri="{FF2B5EF4-FFF2-40B4-BE49-F238E27FC236}">
                  <a16:creationId xmlns:a16="http://schemas.microsoft.com/office/drawing/2014/main" id="{0F8F6F7B-26C9-B1DA-033A-35A7F506C3BE}"/>
                </a:ext>
              </a:extLst>
            </p:cNvPr>
            <p:cNvCxnSpPr>
              <a:cxnSpLocks/>
            </p:cNvCxnSpPr>
            <p:nvPr/>
          </p:nvCxnSpPr>
          <p:spPr>
            <a:xfrm>
              <a:off x="1245326" y="3673642"/>
              <a:ext cx="49029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3FC8974-FE11-C9A3-FCB0-23FE1F66DF84}"/>
                </a:ext>
              </a:extLst>
            </p:cNvPr>
            <p:cNvCxnSpPr>
              <a:cxnSpLocks/>
            </p:cNvCxnSpPr>
            <p:nvPr/>
          </p:nvCxnSpPr>
          <p:spPr>
            <a:xfrm>
              <a:off x="1245326" y="5013176"/>
              <a:ext cx="49029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5403E39-9C33-319D-BF8F-F518A0313046}"/>
              </a:ext>
            </a:extLst>
          </p:cNvPr>
          <p:cNvGrpSpPr/>
          <p:nvPr/>
        </p:nvGrpSpPr>
        <p:grpSpPr>
          <a:xfrm>
            <a:off x="6888088" y="3673642"/>
            <a:ext cx="4902925" cy="1339534"/>
            <a:chOff x="1245326" y="3673642"/>
            <a:chExt cx="4902925" cy="1339534"/>
          </a:xfrm>
        </p:grpSpPr>
        <p:cxnSp>
          <p:nvCxnSpPr>
            <p:cNvPr id="31" name="Straight Connector 30">
              <a:extLst>
                <a:ext uri="{FF2B5EF4-FFF2-40B4-BE49-F238E27FC236}">
                  <a16:creationId xmlns:a16="http://schemas.microsoft.com/office/drawing/2014/main" id="{0C921C8C-FF4A-33AD-6631-E443DD767079}"/>
                </a:ext>
              </a:extLst>
            </p:cNvPr>
            <p:cNvCxnSpPr>
              <a:cxnSpLocks/>
            </p:cNvCxnSpPr>
            <p:nvPr/>
          </p:nvCxnSpPr>
          <p:spPr>
            <a:xfrm>
              <a:off x="1245326" y="3673642"/>
              <a:ext cx="49029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D3C2CF-3B69-77D2-041D-1B9709E4A7C9}"/>
                </a:ext>
              </a:extLst>
            </p:cNvPr>
            <p:cNvCxnSpPr>
              <a:cxnSpLocks/>
            </p:cNvCxnSpPr>
            <p:nvPr/>
          </p:nvCxnSpPr>
          <p:spPr>
            <a:xfrm>
              <a:off x="1245326" y="5013176"/>
              <a:ext cx="49029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54C2302F-8CF7-A2F8-9251-E24DE3B2E772}"/>
              </a:ext>
            </a:extLst>
          </p:cNvPr>
          <p:cNvPicPr>
            <a:picLocks noChangeAspect="1"/>
          </p:cNvPicPr>
          <p:nvPr/>
        </p:nvPicPr>
        <p:blipFill>
          <a:blip r:embed="rId7"/>
          <a:srcRect/>
          <a:stretch/>
        </p:blipFill>
        <p:spPr>
          <a:xfrm>
            <a:off x="7268210" y="2738071"/>
            <a:ext cx="368300" cy="533400"/>
          </a:xfrm>
          <a:prstGeom prst="rect">
            <a:avLst/>
          </a:prstGeom>
        </p:spPr>
      </p:pic>
      <p:pic>
        <p:nvPicPr>
          <p:cNvPr id="34" name="Picture 33">
            <a:extLst>
              <a:ext uri="{FF2B5EF4-FFF2-40B4-BE49-F238E27FC236}">
                <a16:creationId xmlns:a16="http://schemas.microsoft.com/office/drawing/2014/main" id="{8F7F0E23-7AD4-9E4F-B358-2CE08740F32D}"/>
              </a:ext>
            </a:extLst>
          </p:cNvPr>
          <p:cNvPicPr>
            <a:picLocks noChangeAspect="1"/>
          </p:cNvPicPr>
          <p:nvPr/>
        </p:nvPicPr>
        <p:blipFill>
          <a:blip r:embed="rId8"/>
          <a:srcRect/>
          <a:stretch/>
        </p:blipFill>
        <p:spPr>
          <a:xfrm>
            <a:off x="7192010" y="4086696"/>
            <a:ext cx="520700" cy="520700"/>
          </a:xfrm>
          <a:prstGeom prst="rect">
            <a:avLst/>
          </a:prstGeom>
        </p:spPr>
      </p:pic>
      <p:pic>
        <p:nvPicPr>
          <p:cNvPr id="35" name="Picture 34">
            <a:extLst>
              <a:ext uri="{FF2B5EF4-FFF2-40B4-BE49-F238E27FC236}">
                <a16:creationId xmlns:a16="http://schemas.microsoft.com/office/drawing/2014/main" id="{EAE7D49D-4956-C953-2485-35DAE5C16ED3}"/>
              </a:ext>
            </a:extLst>
          </p:cNvPr>
          <p:cNvPicPr>
            <a:picLocks noChangeAspect="1"/>
          </p:cNvPicPr>
          <p:nvPr/>
        </p:nvPicPr>
        <p:blipFill>
          <a:blip r:embed="rId9"/>
          <a:srcRect/>
          <a:stretch/>
        </p:blipFill>
        <p:spPr>
          <a:xfrm>
            <a:off x="7285990" y="5555971"/>
            <a:ext cx="393700" cy="266700"/>
          </a:xfrm>
          <a:prstGeom prst="rect">
            <a:avLst/>
          </a:prstGeom>
        </p:spPr>
      </p:pic>
    </p:spTree>
    <p:extLst>
      <p:ext uri="{BB962C8B-B14F-4D97-AF65-F5344CB8AC3E}">
        <p14:creationId xmlns:p14="http://schemas.microsoft.com/office/powerpoint/2010/main" val="2714383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6C5A-DFA3-4D6C-6E59-E8E12096EA4C}"/>
              </a:ext>
            </a:extLst>
          </p:cNvPr>
          <p:cNvSpPr>
            <a:spLocks noGrp="1"/>
          </p:cNvSpPr>
          <p:nvPr>
            <p:ph type="title"/>
          </p:nvPr>
        </p:nvSpPr>
        <p:spPr/>
        <p:txBody>
          <a:bodyPr/>
          <a:lstStyle/>
          <a:p>
            <a:r>
              <a:rPr lang="en-US"/>
              <a:t>Some considerations</a:t>
            </a:r>
          </a:p>
        </p:txBody>
      </p:sp>
      <p:sp>
        <p:nvSpPr>
          <p:cNvPr id="3" name="Content Placeholder 2">
            <a:extLst>
              <a:ext uri="{FF2B5EF4-FFF2-40B4-BE49-F238E27FC236}">
                <a16:creationId xmlns:a16="http://schemas.microsoft.com/office/drawing/2014/main" id="{17CA5452-EF28-DC0B-6A3C-18E527244CB5}"/>
              </a:ext>
            </a:extLst>
          </p:cNvPr>
          <p:cNvSpPr>
            <a:spLocks noGrp="1"/>
          </p:cNvSpPr>
          <p:nvPr>
            <p:ph idx="1"/>
          </p:nvPr>
        </p:nvSpPr>
        <p:spPr/>
        <p:txBody>
          <a:bodyPr/>
          <a:lstStyle/>
          <a:p>
            <a:r>
              <a:rPr lang="en-US">
                <a:latin typeface="DM Sans Medium" pitchFamily="2" charset="77"/>
              </a:rPr>
              <a:t>Quality improvement is best placed for problems or opportunities that </a:t>
            </a:r>
            <a:r>
              <a:rPr lang="en-US">
                <a:solidFill>
                  <a:schemeClr val="accent2"/>
                </a:solidFill>
                <a:latin typeface="DM Sans Medium" pitchFamily="2" charset="77"/>
              </a:rPr>
              <a:t>do not have </a:t>
            </a:r>
            <a:br>
              <a:rPr lang="en-US">
                <a:solidFill>
                  <a:schemeClr val="accent2"/>
                </a:solidFill>
                <a:latin typeface="DM Sans Medium" pitchFamily="2" charset="77"/>
              </a:rPr>
            </a:br>
            <a:r>
              <a:rPr lang="en-US">
                <a:solidFill>
                  <a:schemeClr val="accent2"/>
                </a:solidFill>
                <a:latin typeface="DM Sans Medium" pitchFamily="2" charset="77"/>
              </a:rPr>
              <a:t>a defined solution</a:t>
            </a:r>
            <a:r>
              <a:rPr lang="en-US">
                <a:latin typeface="DM Sans Medium" pitchFamily="2" charset="77"/>
              </a:rPr>
              <a:t>. </a:t>
            </a:r>
          </a:p>
          <a:p>
            <a:r>
              <a:rPr lang="en-US">
                <a:latin typeface="DM Sans Medium" pitchFamily="2" charset="77"/>
              </a:rPr>
              <a:t>Given that an underpinning principle of QI is to </a:t>
            </a:r>
            <a:r>
              <a:rPr lang="en-US">
                <a:solidFill>
                  <a:schemeClr val="accent2"/>
                </a:solidFill>
                <a:latin typeface="DM Sans Medium" pitchFamily="2" charset="77"/>
              </a:rPr>
              <a:t>test</a:t>
            </a:r>
            <a:r>
              <a:rPr lang="en-US">
                <a:latin typeface="DM Sans Medium" pitchFamily="2" charset="77"/>
              </a:rPr>
              <a:t>, those participating in improvement work should approach change with some resilience. The first idea is unlikely to succeed (or at least achieve the aim); failure is a healthy, expected part of the QI process.</a:t>
            </a:r>
          </a:p>
        </p:txBody>
      </p:sp>
      <p:sp>
        <p:nvSpPr>
          <p:cNvPr id="4" name="Footer Placeholder 3">
            <a:extLst>
              <a:ext uri="{FF2B5EF4-FFF2-40B4-BE49-F238E27FC236}">
                <a16:creationId xmlns:a16="http://schemas.microsoft.com/office/drawing/2014/main" id="{17A6FCF4-621F-A9EC-C2E2-BCF5AB1E2087}"/>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7864961F-3032-84CB-0819-AB1F06AA9BA2}"/>
              </a:ext>
            </a:extLst>
          </p:cNvPr>
          <p:cNvSpPr>
            <a:spLocks noGrp="1"/>
          </p:cNvSpPr>
          <p:nvPr>
            <p:ph type="sldNum" sz="quarter" idx="12"/>
          </p:nvPr>
        </p:nvSpPr>
        <p:spPr/>
        <p:txBody>
          <a:bodyPr/>
          <a:lstStyle/>
          <a:p>
            <a:fld id="{16C5AC08-0ACD-404A-9C9F-AB39E786C34A}" type="slidenum">
              <a:rPr lang="en-GB"/>
              <a:t>20</a:t>
            </a:fld>
            <a:endParaRPr lang="en-GB"/>
          </a:p>
        </p:txBody>
      </p:sp>
      <p:sp>
        <p:nvSpPr>
          <p:cNvPr id="6" name="Text Placeholder 5">
            <a:extLst>
              <a:ext uri="{FF2B5EF4-FFF2-40B4-BE49-F238E27FC236}">
                <a16:creationId xmlns:a16="http://schemas.microsoft.com/office/drawing/2014/main" id="{D0D9BA45-3E16-90A2-ED7B-54F96613738D}"/>
              </a:ext>
            </a:extLst>
          </p:cNvPr>
          <p:cNvSpPr>
            <a:spLocks noGrp="1"/>
          </p:cNvSpPr>
          <p:nvPr>
            <p:ph type="body" sz="quarter" idx="13"/>
          </p:nvPr>
        </p:nvSpPr>
        <p:spPr/>
        <p:txBody>
          <a:bodyPr/>
          <a:lstStyle/>
          <a:p>
            <a:r>
              <a:rPr lang="en-US"/>
              <a:t>Some considerations</a:t>
            </a:r>
          </a:p>
        </p:txBody>
      </p:sp>
    </p:spTree>
    <p:extLst>
      <p:ext uri="{BB962C8B-B14F-4D97-AF65-F5344CB8AC3E}">
        <p14:creationId xmlns:p14="http://schemas.microsoft.com/office/powerpoint/2010/main" val="628009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7EEF6-6D21-91D3-8B5F-51A38F64440A}"/>
              </a:ext>
            </a:extLst>
          </p:cNvPr>
          <p:cNvSpPr>
            <a:spLocks noGrp="1"/>
          </p:cNvSpPr>
          <p:nvPr>
            <p:ph type="title"/>
          </p:nvPr>
        </p:nvSpPr>
        <p:spPr/>
        <p:txBody>
          <a:bodyPr/>
          <a:lstStyle/>
          <a:p>
            <a:r>
              <a:rPr lang="en-US"/>
              <a:t>Planned vs Iterative Change</a:t>
            </a:r>
          </a:p>
        </p:txBody>
      </p:sp>
      <p:graphicFrame>
        <p:nvGraphicFramePr>
          <p:cNvPr id="7" name="Table 7">
            <a:extLst>
              <a:ext uri="{FF2B5EF4-FFF2-40B4-BE49-F238E27FC236}">
                <a16:creationId xmlns:a16="http://schemas.microsoft.com/office/drawing/2014/main" id="{2E4A7195-3461-9F7A-2482-2E2AD4242FFF}"/>
              </a:ext>
            </a:extLst>
          </p:cNvPr>
          <p:cNvGraphicFramePr>
            <a:graphicFrameLocks noGrp="1"/>
          </p:cNvGraphicFramePr>
          <p:nvPr>
            <p:ph idx="1"/>
            <p:extLst>
              <p:ext uri="{D42A27DB-BD31-4B8C-83A1-F6EECF244321}">
                <p14:modId xmlns:p14="http://schemas.microsoft.com/office/powerpoint/2010/main" val="1132503723"/>
              </p:ext>
            </p:extLst>
          </p:nvPr>
        </p:nvGraphicFramePr>
        <p:xfrm>
          <a:off x="1077913" y="1520825"/>
          <a:ext cx="10872786" cy="5069504"/>
        </p:xfrm>
        <a:graphic>
          <a:graphicData uri="http://schemas.openxmlformats.org/drawingml/2006/table">
            <a:tbl>
              <a:tblPr firstRow="1">
                <a:tableStyleId>{5C22544A-7EE6-4342-B048-85BDC9FD1C3A}</a:tableStyleId>
              </a:tblPr>
              <a:tblGrid>
                <a:gridCol w="1434628">
                  <a:extLst>
                    <a:ext uri="{9D8B030D-6E8A-4147-A177-3AD203B41FA5}">
                      <a16:colId xmlns:a16="http://schemas.microsoft.com/office/drawing/2014/main" val="2091120747"/>
                    </a:ext>
                  </a:extLst>
                </a:gridCol>
                <a:gridCol w="4209535">
                  <a:extLst>
                    <a:ext uri="{9D8B030D-6E8A-4147-A177-3AD203B41FA5}">
                      <a16:colId xmlns:a16="http://schemas.microsoft.com/office/drawing/2014/main" val="829025408"/>
                    </a:ext>
                  </a:extLst>
                </a:gridCol>
                <a:gridCol w="5228623">
                  <a:extLst>
                    <a:ext uri="{9D8B030D-6E8A-4147-A177-3AD203B41FA5}">
                      <a16:colId xmlns:a16="http://schemas.microsoft.com/office/drawing/2014/main" val="3267056074"/>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a:solidFill>
                            <a:srgbClr val="412669"/>
                          </a:solidFill>
                          <a:effectLst/>
                          <a:latin typeface="DM Sans" pitchFamily="2" charset="77"/>
                        </a:rPr>
                        <a:t> </a:t>
                      </a:r>
                      <a:endParaRPr lang="en-GB" sz="1100">
                        <a:solidFill>
                          <a:srgbClr val="412669"/>
                        </a:solidFill>
                        <a:effectLst/>
                        <a:latin typeface="DM Sans" pitchFamily="2" charset="77"/>
                      </a:endParaRPr>
                    </a:p>
                  </a:txBody>
                  <a:tcPr marL="36000" marR="90000" marT="0" marB="36000">
                    <a:lnR w="12700" cap="flat" cmpd="sng" algn="ctr">
                      <a:noFill/>
                      <a:prstDash val="solid"/>
                      <a:round/>
                      <a:headEnd type="none" w="med" len="med"/>
                      <a:tailEnd type="none" w="med" len="med"/>
                    </a:lnR>
                    <a:lnB w="19050" cap="flat" cmpd="sng" algn="ctr">
                      <a:solidFill>
                        <a:schemeClr val="accent1"/>
                      </a:solidFill>
                      <a:prstDash val="solid"/>
                      <a:round/>
                      <a:headEnd type="none" w="med" len="med"/>
                      <a:tailEnd type="none" w="med" len="med"/>
                    </a:lnB>
                    <a:noFill/>
                  </a:tcPr>
                </a:tc>
                <a:tc>
                  <a:txBody>
                    <a:bodyPr/>
                    <a:lstStyle/>
                    <a:p>
                      <a:r>
                        <a:rPr lang="en-GB" sz="1100" b="1">
                          <a:solidFill>
                            <a:srgbClr val="412669"/>
                          </a:solidFill>
                          <a:effectLst/>
                          <a:latin typeface="DM Sans" pitchFamily="2" charset="77"/>
                        </a:rPr>
                        <a:t>Planned</a:t>
                      </a:r>
                      <a:endParaRPr lang="en-GB" sz="1100">
                        <a:solidFill>
                          <a:srgbClr val="412669"/>
                        </a:solidFill>
                        <a:effectLst/>
                        <a:latin typeface="DM Sans" pitchFamily="2" charset="77"/>
                      </a:endParaRPr>
                    </a:p>
                  </a:txBody>
                  <a:tcPr marL="36000" marR="90000" marT="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B w="19050" cap="flat" cmpd="sng" algn="ctr">
                      <a:solidFill>
                        <a:schemeClr val="accent1"/>
                      </a:solidFill>
                      <a:prstDash val="solid"/>
                      <a:round/>
                      <a:headEnd type="none" w="med" len="med"/>
                      <a:tailEnd type="none" w="med" len="med"/>
                    </a:lnB>
                    <a:noFill/>
                  </a:tcPr>
                </a:tc>
                <a:tc>
                  <a:txBody>
                    <a:bodyPr/>
                    <a:lstStyle/>
                    <a:p>
                      <a:r>
                        <a:rPr lang="en-GB" sz="1100" b="1">
                          <a:solidFill>
                            <a:srgbClr val="412669"/>
                          </a:solidFill>
                          <a:effectLst/>
                          <a:latin typeface="DM Sans" pitchFamily="2" charset="77"/>
                        </a:rPr>
                        <a:t>Iterative</a:t>
                      </a:r>
                      <a:endParaRPr lang="en-GB" sz="1100">
                        <a:solidFill>
                          <a:srgbClr val="412669"/>
                        </a:solidFill>
                        <a:effectLst/>
                        <a:latin typeface="DM Sans" pitchFamily="2" charset="77"/>
                      </a:endParaRPr>
                    </a:p>
                  </a:txBody>
                  <a:tcPr marL="36000" marR="90000" marT="0" marB="36000">
                    <a:lnL w="12700" cap="flat" cmpd="sng" algn="ctr">
                      <a:noFill/>
                      <a:prstDash val="solid"/>
                      <a:round/>
                      <a:headEnd type="none" w="med" len="med"/>
                      <a:tailEnd type="none" w="med" len="med"/>
                    </a:lnL>
                    <a:lnB w="190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77660218"/>
                  </a:ext>
                </a:extLst>
              </a:tr>
              <a:tr h="370840">
                <a:tc>
                  <a:txBody>
                    <a:bodyPr/>
                    <a:lstStyle/>
                    <a:p>
                      <a:r>
                        <a:rPr lang="en-GB" sz="1100" b="1">
                          <a:effectLst/>
                          <a:latin typeface="DM Sans" pitchFamily="2" charset="77"/>
                        </a:rPr>
                        <a:t>Problem</a:t>
                      </a:r>
                      <a:endParaRPr lang="en-GB" sz="1100">
                        <a:effectLst/>
                        <a:latin typeface="DM Sans" pitchFamily="2" charset="77"/>
                      </a:endParaRPr>
                    </a:p>
                  </a:txBody>
                  <a:tcPr marL="76200" marR="38100" marT="125999" marB="125999">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100">
                          <a:effectLst/>
                          <a:latin typeface="DM Sans" pitchFamily="2" charset="77"/>
                        </a:rPr>
                        <a:t>Well-scoped out and clear problem.</a:t>
                      </a:r>
                    </a:p>
                  </a:txBody>
                  <a:tcPr marL="76200" marR="38100" marT="125999" marB="125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100">
                          <a:effectLst/>
                          <a:latin typeface="DM Sans" pitchFamily="2" charset="77"/>
                        </a:rPr>
                        <a:t>Not always clear.</a:t>
                      </a:r>
                    </a:p>
                  </a:txBody>
                  <a:tcPr marL="76200" marR="38100" marT="125999" marB="125999">
                    <a:lnL w="12700" cap="flat" cmpd="sng" algn="ctr">
                      <a:noFill/>
                      <a:prstDash val="solid"/>
                      <a:round/>
                      <a:headEnd type="none" w="med" len="med"/>
                      <a:tailEnd type="none" w="med" len="med"/>
                    </a:lnL>
                    <a:lnT w="19050" cap="flat" cmpd="sng" algn="ctr">
                      <a:solidFill>
                        <a:schemeClr val="accent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71494576"/>
                  </a:ext>
                </a:extLst>
              </a:tr>
              <a:tr h="370840">
                <a:tc>
                  <a:txBody>
                    <a:bodyPr/>
                    <a:lstStyle/>
                    <a:p>
                      <a:r>
                        <a:rPr lang="en-GB" sz="1100" b="1">
                          <a:effectLst/>
                          <a:latin typeface="DM Sans" pitchFamily="2" charset="77"/>
                        </a:rPr>
                        <a:t>Solution</a:t>
                      </a:r>
                      <a:endParaRPr lang="en-GB" sz="1100">
                        <a:effectLst/>
                        <a:latin typeface="DM Sans" pitchFamily="2" charset="77"/>
                      </a:endParaRPr>
                    </a:p>
                  </a:txBody>
                  <a:tcPr marL="76200" marR="38100" marT="125999" marB="125999">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100">
                          <a:effectLst/>
                          <a:latin typeface="DM Sans" pitchFamily="2" charset="77"/>
                        </a:rPr>
                        <a:t>Clear implementation plan of established and well-tested solutions or ideas.</a:t>
                      </a:r>
                    </a:p>
                  </a:txBody>
                  <a:tcPr marL="76200" marR="38100" marT="125999" marB="125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100">
                          <a:effectLst/>
                          <a:latin typeface="DM Sans" pitchFamily="2" charset="77"/>
                        </a:rPr>
                        <a:t>Unclear, requires learning.</a:t>
                      </a:r>
                    </a:p>
                  </a:txBody>
                  <a:tcPr marL="76200" marR="38100" marT="125999" marB="125999">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129714060"/>
                  </a:ext>
                </a:extLst>
              </a:tr>
              <a:tr h="370840">
                <a:tc>
                  <a:txBody>
                    <a:bodyPr/>
                    <a:lstStyle/>
                    <a:p>
                      <a:r>
                        <a:rPr lang="en-GB" sz="1100" b="1">
                          <a:effectLst/>
                          <a:latin typeface="DM Sans" pitchFamily="2" charset="77"/>
                        </a:rPr>
                        <a:t>Planning</a:t>
                      </a:r>
                      <a:endParaRPr lang="en-GB" sz="1100">
                        <a:effectLst/>
                        <a:latin typeface="DM Sans" pitchFamily="2" charset="77"/>
                      </a:endParaRPr>
                    </a:p>
                  </a:txBody>
                  <a:tcPr marL="76200" marR="38100" marT="125999" marB="125999">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100">
                          <a:effectLst/>
                          <a:latin typeface="DM Sans" pitchFamily="2" charset="77"/>
                        </a:rPr>
                        <a:t>Project is planned in advance, with timelines, sequencing and responsibilities clearly defined.</a:t>
                      </a:r>
                    </a:p>
                  </a:txBody>
                  <a:tcPr marL="76200" marR="38100" marT="125999" marB="125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100">
                          <a:effectLst/>
                          <a:latin typeface="DM Sans" pitchFamily="2" charset="77"/>
                        </a:rPr>
                        <a:t>Planning focuses on analysing the problem, idea development, measurement and testing.</a:t>
                      </a:r>
                    </a:p>
                  </a:txBody>
                  <a:tcPr marL="76200" marR="38100" marT="125999" marB="125999">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730887034"/>
                  </a:ext>
                </a:extLst>
              </a:tr>
              <a:tr h="370840">
                <a:tc>
                  <a:txBody>
                    <a:bodyPr/>
                    <a:lstStyle/>
                    <a:p>
                      <a:r>
                        <a:rPr lang="en-GB" sz="1100" b="1">
                          <a:effectLst/>
                          <a:latin typeface="DM Sans" pitchFamily="2" charset="77"/>
                        </a:rPr>
                        <a:t>Management </a:t>
                      </a:r>
                      <a:br>
                        <a:rPr lang="en-GB" sz="1100" b="1">
                          <a:effectLst/>
                          <a:latin typeface="DM Sans" pitchFamily="2" charset="77"/>
                        </a:rPr>
                      </a:br>
                      <a:r>
                        <a:rPr lang="en-GB" sz="1100" b="1">
                          <a:effectLst/>
                          <a:latin typeface="DM Sans" pitchFamily="2" charset="77"/>
                        </a:rPr>
                        <a:t>of project</a:t>
                      </a:r>
                      <a:endParaRPr lang="en-GB" sz="1100">
                        <a:effectLst/>
                        <a:latin typeface="DM Sans" pitchFamily="2" charset="77"/>
                      </a:endParaRPr>
                    </a:p>
                  </a:txBody>
                  <a:tcPr marL="76200" marR="38100" marT="125999" marB="125999">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100">
                          <a:effectLst/>
                          <a:latin typeface="DM Sans" pitchFamily="2" charset="77"/>
                        </a:rPr>
                        <a:t>Focused on the adherence to the project plan/schedule, with a view to minimising any deviation from the plan.</a:t>
                      </a:r>
                    </a:p>
                  </a:txBody>
                  <a:tcPr marL="76200" marR="38100" marT="125999" marB="125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100">
                          <a:effectLst/>
                          <a:latin typeface="DM Sans" pitchFamily="2" charset="77"/>
                        </a:rPr>
                        <a:t>Focused on the adherence to the selected QI methodology. Adaptive, flexible approach to change is used.</a:t>
                      </a:r>
                    </a:p>
                  </a:txBody>
                  <a:tcPr marL="76200" marR="38100" marT="125999" marB="125999">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203895191"/>
                  </a:ext>
                </a:extLst>
              </a:tr>
              <a:tr h="370840">
                <a:tc>
                  <a:txBody>
                    <a:bodyPr/>
                    <a:lstStyle/>
                    <a:p>
                      <a:r>
                        <a:rPr lang="en-GB" sz="1100" b="1">
                          <a:effectLst/>
                          <a:latin typeface="DM Sans" pitchFamily="2" charset="77"/>
                        </a:rPr>
                        <a:t>Decision-making</a:t>
                      </a:r>
                      <a:endParaRPr lang="en-GB" sz="1100">
                        <a:effectLst/>
                        <a:latin typeface="DM Sans" pitchFamily="2" charset="77"/>
                      </a:endParaRPr>
                    </a:p>
                  </a:txBody>
                  <a:tcPr marL="76200" marR="38100" marT="125999" marB="125999">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100">
                          <a:effectLst/>
                          <a:latin typeface="DM Sans" pitchFamily="2" charset="77"/>
                        </a:rPr>
                        <a:t>Changes to plans are subject to approval via a formal mechanism.</a:t>
                      </a:r>
                    </a:p>
                  </a:txBody>
                  <a:tcPr marL="76200" marR="38100" marT="125999" marB="125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100">
                          <a:effectLst/>
                          <a:latin typeface="DM Sans" pitchFamily="2" charset="77"/>
                        </a:rPr>
                        <a:t>Decisions based on learning from previous tests and experience. No formal approval required.</a:t>
                      </a:r>
                    </a:p>
                  </a:txBody>
                  <a:tcPr marL="76200" marR="38100" marT="125999" marB="125999">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027653561"/>
                  </a:ext>
                </a:extLst>
              </a:tr>
              <a:tr h="370840">
                <a:tc>
                  <a:txBody>
                    <a:bodyPr/>
                    <a:lstStyle/>
                    <a:p>
                      <a:r>
                        <a:rPr lang="en-GB" sz="1100" b="1">
                          <a:effectLst/>
                          <a:latin typeface="DM Sans" pitchFamily="2" charset="77"/>
                        </a:rPr>
                        <a:t>Project leadership</a:t>
                      </a:r>
                      <a:endParaRPr lang="en-GB" sz="1100">
                        <a:effectLst/>
                        <a:latin typeface="DM Sans" pitchFamily="2" charset="77"/>
                      </a:endParaRPr>
                    </a:p>
                  </a:txBody>
                  <a:tcPr marL="76200" marR="38100" marT="125999" marB="125999">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100">
                          <a:effectLst/>
                          <a:latin typeface="DM Sans" pitchFamily="2" charset="77"/>
                        </a:rPr>
                        <a:t>Project is often led and facilitated by a project manager, with actions and tasks delegated through a formal process.</a:t>
                      </a:r>
                    </a:p>
                  </a:txBody>
                  <a:tcPr marL="76200" marR="38100" marT="125999" marB="125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100">
                          <a:effectLst/>
                          <a:latin typeface="DM Sans" pitchFamily="2" charset="77"/>
                        </a:rPr>
                        <a:t>Projects are led at a local level, with support provided by QI specialists and coaches. Tasks are managed collectively by the project team. </a:t>
                      </a:r>
                    </a:p>
                  </a:txBody>
                  <a:tcPr marL="76200" marR="38100" marT="125999" marB="125999">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091428149"/>
                  </a:ext>
                </a:extLst>
              </a:tr>
              <a:tr h="370840">
                <a:tc>
                  <a:txBody>
                    <a:bodyPr/>
                    <a:lstStyle/>
                    <a:p>
                      <a:r>
                        <a:rPr lang="en-GB" sz="1100" b="1">
                          <a:effectLst/>
                          <a:latin typeface="DM Sans" pitchFamily="2" charset="77"/>
                        </a:rPr>
                        <a:t>Governance </a:t>
                      </a:r>
                      <a:br>
                        <a:rPr lang="en-GB" sz="1100" b="1">
                          <a:effectLst/>
                          <a:latin typeface="DM Sans" pitchFamily="2" charset="77"/>
                        </a:rPr>
                      </a:br>
                      <a:r>
                        <a:rPr lang="en-GB" sz="1100" b="1">
                          <a:effectLst/>
                          <a:latin typeface="DM Sans" pitchFamily="2" charset="77"/>
                        </a:rPr>
                        <a:t>&amp; assurance</a:t>
                      </a:r>
                      <a:endParaRPr lang="en-GB" sz="1100">
                        <a:effectLst/>
                        <a:latin typeface="DM Sans" pitchFamily="2" charset="77"/>
                      </a:endParaRPr>
                    </a:p>
                  </a:txBody>
                  <a:tcPr marL="76200" marR="38100" marT="125999" marB="125999">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100">
                          <a:effectLst/>
                          <a:latin typeface="DM Sans" pitchFamily="2" charset="77"/>
                        </a:rPr>
                        <a:t>Formal governance, assurance and reporting is established at the initial stages of the project. Project status (e.g. using red/amber/green (RAG) for tasks) is documented at formal meetings. </a:t>
                      </a:r>
                    </a:p>
                  </a:txBody>
                  <a:tcPr marL="76200" marR="38100" marT="125999" marB="125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100">
                          <a:effectLst/>
                          <a:latin typeface="DM Sans" pitchFamily="2" charset="77"/>
                        </a:rPr>
                        <a:t>Typically there is no formal reporting framework for QI work. Projects are often housed on a central repository (e.g. Life QI). </a:t>
                      </a:r>
                    </a:p>
                  </a:txBody>
                  <a:tcPr marL="76200" marR="38100" marT="125999" marB="125999">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475135539"/>
                  </a:ext>
                </a:extLst>
              </a:tr>
              <a:tr h="370840">
                <a:tc>
                  <a:txBody>
                    <a:bodyPr/>
                    <a:lstStyle/>
                    <a:p>
                      <a:r>
                        <a:rPr lang="en-GB" sz="1100" b="1">
                          <a:effectLst/>
                          <a:latin typeface="DM Sans" pitchFamily="2" charset="77"/>
                        </a:rPr>
                        <a:t>Measurement</a:t>
                      </a:r>
                      <a:endParaRPr lang="en-GB" sz="1100">
                        <a:effectLst/>
                        <a:latin typeface="DM Sans" pitchFamily="2" charset="77"/>
                      </a:endParaRPr>
                    </a:p>
                  </a:txBody>
                  <a:tcPr marL="76200" marR="38100" marT="125999" marB="125999">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r>
                        <a:rPr lang="en-GB" sz="1100">
                          <a:effectLst/>
                          <a:latin typeface="DM Sans" pitchFamily="2" charset="77"/>
                        </a:rPr>
                        <a:t>Key performance indicators (KPIs) may be used, however focus is on milestones and meeting deadlines. </a:t>
                      </a:r>
                    </a:p>
                  </a:txBody>
                  <a:tcPr marL="76200" marR="38100" marT="125999" marB="125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r>
                        <a:rPr lang="en-GB" sz="1100">
                          <a:effectLst/>
                          <a:latin typeface="DM Sans" pitchFamily="2" charset="77"/>
                        </a:rPr>
                        <a:t>Outcome, process and balancing measures are used to evaluate the impact of QI work. Data is plotted over time to visualise trends and shifts in data.</a:t>
                      </a:r>
                    </a:p>
                  </a:txBody>
                  <a:tcPr marL="76200" marR="38100" marT="125999" marB="125999">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bg2">
                        <a:lumMod val="90000"/>
                      </a:schemeClr>
                    </a:solidFill>
                  </a:tcPr>
                </a:tc>
                <a:extLst>
                  <a:ext uri="{0D108BD9-81ED-4DB2-BD59-A6C34878D82A}">
                    <a16:rowId xmlns:a16="http://schemas.microsoft.com/office/drawing/2014/main" val="1452218399"/>
                  </a:ext>
                </a:extLst>
              </a:tr>
            </a:tbl>
          </a:graphicData>
        </a:graphic>
      </p:graphicFrame>
      <p:sp>
        <p:nvSpPr>
          <p:cNvPr id="4" name="Footer Placeholder 3">
            <a:extLst>
              <a:ext uri="{FF2B5EF4-FFF2-40B4-BE49-F238E27FC236}">
                <a16:creationId xmlns:a16="http://schemas.microsoft.com/office/drawing/2014/main" id="{5433FE49-F754-E305-2858-91B82B08F37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F4BAC7C1-FFCD-D873-DF6F-B728367F3E47}"/>
              </a:ext>
            </a:extLst>
          </p:cNvPr>
          <p:cNvSpPr>
            <a:spLocks noGrp="1"/>
          </p:cNvSpPr>
          <p:nvPr>
            <p:ph type="sldNum" sz="quarter" idx="12"/>
          </p:nvPr>
        </p:nvSpPr>
        <p:spPr/>
        <p:txBody>
          <a:bodyPr/>
          <a:lstStyle/>
          <a:p>
            <a:fld id="{16C5AC08-0ACD-404A-9C9F-AB39E786C34A}" type="slidenum">
              <a:rPr lang="en-GB"/>
              <a:t>21</a:t>
            </a:fld>
            <a:endParaRPr lang="en-GB"/>
          </a:p>
        </p:txBody>
      </p:sp>
      <p:sp>
        <p:nvSpPr>
          <p:cNvPr id="6" name="Text Placeholder 5">
            <a:extLst>
              <a:ext uri="{FF2B5EF4-FFF2-40B4-BE49-F238E27FC236}">
                <a16:creationId xmlns:a16="http://schemas.microsoft.com/office/drawing/2014/main" id="{8FDEECEF-FA10-AFAA-9B3D-A141F143E265}"/>
              </a:ext>
            </a:extLst>
          </p:cNvPr>
          <p:cNvSpPr>
            <a:spLocks noGrp="1"/>
          </p:cNvSpPr>
          <p:nvPr>
            <p:ph type="body" sz="quarter" idx="13"/>
          </p:nvPr>
        </p:nvSpPr>
        <p:spPr/>
        <p:txBody>
          <a:bodyPr/>
          <a:lstStyle/>
          <a:p>
            <a:r>
              <a:rPr lang="en-US"/>
              <a:t>Planned vs Iterative Change</a:t>
            </a:r>
          </a:p>
        </p:txBody>
      </p:sp>
    </p:spTree>
    <p:extLst>
      <p:ext uri="{BB962C8B-B14F-4D97-AF65-F5344CB8AC3E}">
        <p14:creationId xmlns:p14="http://schemas.microsoft.com/office/powerpoint/2010/main" val="3826534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A8DF-9CF3-EFAA-E9FE-310FEAE997E3}"/>
              </a:ext>
            </a:extLst>
          </p:cNvPr>
          <p:cNvSpPr>
            <a:spLocks noGrp="1"/>
          </p:cNvSpPr>
          <p:nvPr>
            <p:ph type="title"/>
          </p:nvPr>
        </p:nvSpPr>
        <p:spPr/>
        <p:txBody>
          <a:bodyPr/>
          <a:lstStyle/>
          <a:p>
            <a:r>
              <a:rPr lang="en-US"/>
              <a:t>Beware the QI Genie</a:t>
            </a:r>
          </a:p>
        </p:txBody>
      </p:sp>
      <p:sp>
        <p:nvSpPr>
          <p:cNvPr id="4" name="Footer Placeholder 3">
            <a:extLst>
              <a:ext uri="{FF2B5EF4-FFF2-40B4-BE49-F238E27FC236}">
                <a16:creationId xmlns:a16="http://schemas.microsoft.com/office/drawing/2014/main" id="{3E141E19-4D0C-B9DA-0529-1A53FDB3FB7F}"/>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6C2EF947-375F-DBBE-07ED-AF2FB6ACB5E9}"/>
              </a:ext>
            </a:extLst>
          </p:cNvPr>
          <p:cNvSpPr>
            <a:spLocks noGrp="1"/>
          </p:cNvSpPr>
          <p:nvPr>
            <p:ph type="sldNum" sz="quarter" idx="12"/>
          </p:nvPr>
        </p:nvSpPr>
        <p:spPr/>
        <p:txBody>
          <a:bodyPr/>
          <a:lstStyle/>
          <a:p>
            <a:fld id="{16C5AC08-0ACD-404A-9C9F-AB39E786C34A}" type="slidenum">
              <a:rPr lang="en-GB"/>
              <a:t>22</a:t>
            </a:fld>
            <a:endParaRPr lang="en-GB"/>
          </a:p>
        </p:txBody>
      </p:sp>
      <p:sp>
        <p:nvSpPr>
          <p:cNvPr id="6" name="Text Placeholder 5">
            <a:extLst>
              <a:ext uri="{FF2B5EF4-FFF2-40B4-BE49-F238E27FC236}">
                <a16:creationId xmlns:a16="http://schemas.microsoft.com/office/drawing/2014/main" id="{D9846FB7-5780-5874-CE6D-FA09B0CBF98E}"/>
              </a:ext>
            </a:extLst>
          </p:cNvPr>
          <p:cNvSpPr>
            <a:spLocks noGrp="1"/>
          </p:cNvSpPr>
          <p:nvPr>
            <p:ph type="body" sz="quarter" idx="13"/>
          </p:nvPr>
        </p:nvSpPr>
        <p:spPr/>
        <p:txBody>
          <a:bodyPr/>
          <a:lstStyle/>
          <a:p>
            <a:r>
              <a:rPr lang="en-US" dirty="0"/>
              <a:t>Beware the QI genie</a:t>
            </a:r>
          </a:p>
        </p:txBody>
      </p:sp>
      <p:pic>
        <p:nvPicPr>
          <p:cNvPr id="8" name="Picture 7">
            <a:extLst>
              <a:ext uri="{FF2B5EF4-FFF2-40B4-BE49-F238E27FC236}">
                <a16:creationId xmlns:a16="http://schemas.microsoft.com/office/drawing/2014/main" id="{A400F8EB-7DDA-CCA3-A484-8F1BEB838AE1}"/>
              </a:ext>
            </a:extLst>
          </p:cNvPr>
          <p:cNvPicPr>
            <a:picLocks noChangeAspect="1"/>
          </p:cNvPicPr>
          <p:nvPr/>
        </p:nvPicPr>
        <p:blipFill>
          <a:blip r:embed="rId3"/>
          <a:stretch>
            <a:fillRect/>
          </a:stretch>
        </p:blipFill>
        <p:spPr>
          <a:xfrm>
            <a:off x="6843665" y="5597243"/>
            <a:ext cx="1510307" cy="1019457"/>
          </a:xfrm>
          <a:prstGeom prst="rect">
            <a:avLst/>
          </a:prstGeom>
        </p:spPr>
      </p:pic>
      <p:pic>
        <p:nvPicPr>
          <p:cNvPr id="9" name="Picture 8">
            <a:extLst>
              <a:ext uri="{FF2B5EF4-FFF2-40B4-BE49-F238E27FC236}">
                <a16:creationId xmlns:a16="http://schemas.microsoft.com/office/drawing/2014/main" id="{6DD14462-E15A-8B79-6352-80DFBF8C85B1}"/>
              </a:ext>
            </a:extLst>
          </p:cNvPr>
          <p:cNvPicPr>
            <a:picLocks noChangeAspect="1"/>
          </p:cNvPicPr>
          <p:nvPr/>
        </p:nvPicPr>
        <p:blipFill>
          <a:blip r:embed="rId4"/>
          <a:stretch>
            <a:fillRect/>
          </a:stretch>
        </p:blipFill>
        <p:spPr>
          <a:xfrm>
            <a:off x="5955201" y="1520825"/>
            <a:ext cx="2001157" cy="4002314"/>
          </a:xfrm>
          <a:prstGeom prst="rect">
            <a:avLst/>
          </a:prstGeom>
        </p:spPr>
      </p:pic>
      <p:sp>
        <p:nvSpPr>
          <p:cNvPr id="14" name="Connector 13">
            <a:extLst>
              <a:ext uri="{FF2B5EF4-FFF2-40B4-BE49-F238E27FC236}">
                <a16:creationId xmlns:a16="http://schemas.microsoft.com/office/drawing/2014/main" id="{8336917D-2F4B-0FA0-2D83-0AE6C12FFCF3}"/>
              </a:ext>
            </a:extLst>
          </p:cNvPr>
          <p:cNvSpPr/>
          <p:nvPr/>
        </p:nvSpPr>
        <p:spPr>
          <a:xfrm>
            <a:off x="5813852" y="3925155"/>
            <a:ext cx="1840645" cy="1840645"/>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Connector 6">
            <a:extLst>
              <a:ext uri="{FF2B5EF4-FFF2-40B4-BE49-F238E27FC236}">
                <a16:creationId xmlns:a16="http://schemas.microsoft.com/office/drawing/2014/main" id="{C0B16D03-AF10-0086-EAAC-BF09E507B614}"/>
              </a:ext>
            </a:extLst>
          </p:cNvPr>
          <p:cNvSpPr/>
          <p:nvPr/>
        </p:nvSpPr>
        <p:spPr>
          <a:xfrm>
            <a:off x="5124219" y="2729565"/>
            <a:ext cx="2002220" cy="2002220"/>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0" name="Connector 9">
            <a:extLst>
              <a:ext uri="{FF2B5EF4-FFF2-40B4-BE49-F238E27FC236}">
                <a16:creationId xmlns:a16="http://schemas.microsoft.com/office/drawing/2014/main" id="{6761E830-9BD4-7A4A-3B77-D49C893A2B97}"/>
              </a:ext>
            </a:extLst>
          </p:cNvPr>
          <p:cNvSpPr/>
          <p:nvPr/>
        </p:nvSpPr>
        <p:spPr>
          <a:xfrm>
            <a:off x="6090040" y="1001650"/>
            <a:ext cx="2740149" cy="2740149"/>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2" name="Connector 11">
            <a:extLst>
              <a:ext uri="{FF2B5EF4-FFF2-40B4-BE49-F238E27FC236}">
                <a16:creationId xmlns:a16="http://schemas.microsoft.com/office/drawing/2014/main" id="{9E629765-8C69-DDC8-65E2-62BE701E32CF}"/>
              </a:ext>
            </a:extLst>
          </p:cNvPr>
          <p:cNvSpPr/>
          <p:nvPr/>
        </p:nvSpPr>
        <p:spPr>
          <a:xfrm>
            <a:off x="6437724" y="2974371"/>
            <a:ext cx="1643595" cy="1643595"/>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401617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40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par>
                          <p:cTn id="18" fill="hold">
                            <p:stCondLst>
                              <p:cond delay="2400"/>
                            </p:stCondLst>
                            <p:childTnLst>
                              <p:par>
                                <p:cTn id="19" presetID="32" presetClass="emph" presetSubtype="0" fill="hold" nodeType="afterEffect">
                                  <p:stCondLst>
                                    <p:cond delay="40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childTnLst>
                          </p:cTn>
                        </p:par>
                        <p:par>
                          <p:cTn id="25" fill="hold">
                            <p:stCondLst>
                              <p:cond delay="3800"/>
                            </p:stCondLst>
                            <p:childTnLst>
                              <p:par>
                                <p:cTn id="26" presetID="6" presetClass="entr" presetSubtype="32"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6" presetClass="entr" presetSubtype="32" fill="hold" grpId="0" nodeType="withEffect">
                                  <p:stCondLst>
                                    <p:cond delay="200"/>
                                  </p:stCondLst>
                                  <p:childTnLst>
                                    <p:set>
                                      <p:cBhvr>
                                        <p:cTn id="30" dur="1" fill="hold">
                                          <p:stCondLst>
                                            <p:cond delay="0"/>
                                          </p:stCondLst>
                                        </p:cTn>
                                        <p:tgtEl>
                                          <p:spTgt spid="12"/>
                                        </p:tgtEl>
                                        <p:attrNameLst>
                                          <p:attrName>style.visibility</p:attrName>
                                        </p:attrNameLst>
                                      </p:cBhvr>
                                      <p:to>
                                        <p:strVal val="visible"/>
                                      </p:to>
                                    </p:set>
                                    <p:animEffect transition="in" filter="circle(out)">
                                      <p:cBhvr>
                                        <p:cTn id="31" dur="500"/>
                                        <p:tgtEl>
                                          <p:spTgt spid="12"/>
                                        </p:tgtEl>
                                      </p:cBhvr>
                                    </p:animEffect>
                                  </p:childTnLst>
                                </p:cTn>
                              </p:par>
                              <p:par>
                                <p:cTn id="32" presetID="6" presetClass="entr" presetSubtype="32" fill="hold" grpId="0" nodeType="withEffect">
                                  <p:stCondLst>
                                    <p:cond delay="100"/>
                                  </p:stCondLst>
                                  <p:childTnLst>
                                    <p:set>
                                      <p:cBhvr>
                                        <p:cTn id="33" dur="1" fill="hold">
                                          <p:stCondLst>
                                            <p:cond delay="0"/>
                                          </p:stCondLst>
                                        </p:cTn>
                                        <p:tgtEl>
                                          <p:spTgt spid="7"/>
                                        </p:tgtEl>
                                        <p:attrNameLst>
                                          <p:attrName>style.visibility</p:attrName>
                                        </p:attrNameLst>
                                      </p:cBhvr>
                                      <p:to>
                                        <p:strVal val="visible"/>
                                      </p:to>
                                    </p:set>
                                    <p:animEffect transition="in" filter="circle(out)">
                                      <p:cBhvr>
                                        <p:cTn id="34" dur="500"/>
                                        <p:tgtEl>
                                          <p:spTgt spid="7"/>
                                        </p:tgtEl>
                                      </p:cBhvr>
                                    </p:animEffect>
                                  </p:childTnLst>
                                </p:cTn>
                              </p:par>
                              <p:par>
                                <p:cTn id="35" presetID="6" presetClass="entr" presetSubtype="32" fill="hold" grpId="0" nodeType="withEffect">
                                  <p:stCondLst>
                                    <p:cond delay="300"/>
                                  </p:stCondLst>
                                  <p:childTnLst>
                                    <p:set>
                                      <p:cBhvr>
                                        <p:cTn id="36" dur="1" fill="hold">
                                          <p:stCondLst>
                                            <p:cond delay="0"/>
                                          </p:stCondLst>
                                        </p:cTn>
                                        <p:tgtEl>
                                          <p:spTgt spid="10"/>
                                        </p:tgtEl>
                                        <p:attrNameLst>
                                          <p:attrName>style.visibility</p:attrName>
                                        </p:attrNameLst>
                                      </p:cBhvr>
                                      <p:to>
                                        <p:strVal val="visible"/>
                                      </p:to>
                                    </p:set>
                                    <p:animEffect transition="in" filter="circle(out)">
                                      <p:cBhvr>
                                        <p:cTn id="37" dur="500"/>
                                        <p:tgtEl>
                                          <p:spTgt spid="10"/>
                                        </p:tgtEl>
                                      </p:cBhvr>
                                    </p:animEffect>
                                  </p:childTnLst>
                                </p:cTn>
                              </p:par>
                              <p:par>
                                <p:cTn id="38" presetID="9" presetClass="entr" presetSubtype="0" fill="hold" nodeType="withEffect">
                                  <p:stCondLst>
                                    <p:cond delay="300"/>
                                  </p:stCondLst>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tgtEl>
                                          <p:spTgt spid="9"/>
                                        </p:tgtEl>
                                      </p:cBhvr>
                                    </p:animEffect>
                                  </p:childTnLst>
                                </p:cTn>
                              </p:par>
                              <p:par>
                                <p:cTn id="41" presetID="6" presetClass="exit" presetSubtype="32" fill="hold" grpId="1" nodeType="withEffect">
                                  <p:stCondLst>
                                    <p:cond delay="400"/>
                                  </p:stCondLst>
                                  <p:childTnLst>
                                    <p:animEffect transition="out" filter="circle(out)">
                                      <p:cBhvr>
                                        <p:cTn id="42" dur="250"/>
                                        <p:tgtEl>
                                          <p:spTgt spid="14"/>
                                        </p:tgtEl>
                                      </p:cBhvr>
                                    </p:animEffect>
                                    <p:set>
                                      <p:cBhvr>
                                        <p:cTn id="43" dur="1" fill="hold">
                                          <p:stCondLst>
                                            <p:cond delay="249"/>
                                          </p:stCondLst>
                                        </p:cTn>
                                        <p:tgtEl>
                                          <p:spTgt spid="14"/>
                                        </p:tgtEl>
                                        <p:attrNameLst>
                                          <p:attrName>style.visibility</p:attrName>
                                        </p:attrNameLst>
                                      </p:cBhvr>
                                      <p:to>
                                        <p:strVal val="hidden"/>
                                      </p:to>
                                    </p:set>
                                  </p:childTnLst>
                                </p:cTn>
                              </p:par>
                              <p:par>
                                <p:cTn id="44" presetID="6" presetClass="exit" presetSubtype="32" fill="hold" grpId="1" nodeType="withEffect">
                                  <p:stCondLst>
                                    <p:cond delay="800"/>
                                  </p:stCondLst>
                                  <p:childTnLst>
                                    <p:animEffect transition="out" filter="circle(out)">
                                      <p:cBhvr>
                                        <p:cTn id="45" dur="250"/>
                                        <p:tgtEl>
                                          <p:spTgt spid="7"/>
                                        </p:tgtEl>
                                      </p:cBhvr>
                                    </p:animEffect>
                                    <p:set>
                                      <p:cBhvr>
                                        <p:cTn id="46" dur="1" fill="hold">
                                          <p:stCondLst>
                                            <p:cond delay="249"/>
                                          </p:stCondLst>
                                        </p:cTn>
                                        <p:tgtEl>
                                          <p:spTgt spid="7"/>
                                        </p:tgtEl>
                                        <p:attrNameLst>
                                          <p:attrName>style.visibility</p:attrName>
                                        </p:attrNameLst>
                                      </p:cBhvr>
                                      <p:to>
                                        <p:strVal val="hidden"/>
                                      </p:to>
                                    </p:set>
                                  </p:childTnLst>
                                </p:cTn>
                              </p:par>
                              <p:par>
                                <p:cTn id="47" presetID="6" presetClass="exit" presetSubtype="32" fill="hold" grpId="1" nodeType="withEffect">
                                  <p:stCondLst>
                                    <p:cond delay="600"/>
                                  </p:stCondLst>
                                  <p:childTnLst>
                                    <p:animEffect transition="out" filter="circle(out)">
                                      <p:cBhvr>
                                        <p:cTn id="48" dur="250"/>
                                        <p:tgtEl>
                                          <p:spTgt spid="12"/>
                                        </p:tgtEl>
                                      </p:cBhvr>
                                    </p:animEffect>
                                    <p:set>
                                      <p:cBhvr>
                                        <p:cTn id="49" dur="1" fill="hold">
                                          <p:stCondLst>
                                            <p:cond delay="249"/>
                                          </p:stCondLst>
                                        </p:cTn>
                                        <p:tgtEl>
                                          <p:spTgt spid="12"/>
                                        </p:tgtEl>
                                        <p:attrNameLst>
                                          <p:attrName>style.visibility</p:attrName>
                                        </p:attrNameLst>
                                      </p:cBhvr>
                                      <p:to>
                                        <p:strVal val="hidden"/>
                                      </p:to>
                                    </p:set>
                                  </p:childTnLst>
                                </p:cTn>
                              </p:par>
                              <p:par>
                                <p:cTn id="50" presetID="6" presetClass="exit" presetSubtype="32" fill="hold" grpId="1" nodeType="withEffect">
                                  <p:stCondLst>
                                    <p:cond delay="700"/>
                                  </p:stCondLst>
                                  <p:childTnLst>
                                    <p:animEffect transition="out" filter="circle(out)">
                                      <p:cBhvr>
                                        <p:cTn id="51" dur="250"/>
                                        <p:tgtEl>
                                          <p:spTgt spid="10"/>
                                        </p:tgtEl>
                                      </p:cBhvr>
                                    </p:animEffect>
                                    <p:set>
                                      <p:cBhvr>
                                        <p:cTn id="52"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7" grpId="0" animBg="1"/>
      <p:bldP spid="7" grpId="1" animBg="1"/>
      <p:bldP spid="10" grpId="0" animBg="1"/>
      <p:bldP spid="10" grpId="1" animBg="1"/>
      <p:bldP spid="12" grpId="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87BB4-FBC0-2229-F84C-F7995897FF5D}"/>
              </a:ext>
            </a:extLst>
          </p:cNvPr>
          <p:cNvSpPr>
            <a:spLocks noGrp="1"/>
          </p:cNvSpPr>
          <p:nvPr>
            <p:ph type="title"/>
          </p:nvPr>
        </p:nvSpPr>
        <p:spPr/>
        <p:txBody>
          <a:bodyPr/>
          <a:lstStyle/>
          <a:p>
            <a:r>
              <a:rPr lang="en-US"/>
              <a:t>Questionable candidates for QI work</a:t>
            </a:r>
          </a:p>
        </p:txBody>
      </p:sp>
      <p:sp>
        <p:nvSpPr>
          <p:cNvPr id="3" name="Content Placeholder 2">
            <a:extLst>
              <a:ext uri="{FF2B5EF4-FFF2-40B4-BE49-F238E27FC236}">
                <a16:creationId xmlns:a16="http://schemas.microsoft.com/office/drawing/2014/main" id="{D265D430-0E5F-9CA6-0778-61EC66D56967}"/>
              </a:ext>
            </a:extLst>
          </p:cNvPr>
          <p:cNvSpPr>
            <a:spLocks noGrp="1"/>
          </p:cNvSpPr>
          <p:nvPr>
            <p:ph idx="1"/>
          </p:nvPr>
        </p:nvSpPr>
        <p:spPr/>
        <p:txBody>
          <a:bodyPr/>
          <a:lstStyle/>
          <a:p>
            <a:pPr lvl="2"/>
            <a:r>
              <a:rPr lang="en-US" dirty="0"/>
              <a:t>‘World peace’ projects </a:t>
            </a:r>
          </a:p>
          <a:p>
            <a:pPr lvl="2"/>
            <a:r>
              <a:rPr lang="en-US" dirty="0"/>
              <a:t>Politically charged issues</a:t>
            </a:r>
          </a:p>
          <a:p>
            <a:pPr lvl="2"/>
            <a:r>
              <a:rPr lang="en-US" dirty="0"/>
              <a:t>Fixing short-lived problems</a:t>
            </a:r>
          </a:p>
          <a:p>
            <a:pPr lvl="2"/>
            <a:r>
              <a:rPr lang="en-US" dirty="0"/>
              <a:t>One-off or infrequent training/educational workshops </a:t>
            </a:r>
          </a:p>
          <a:p>
            <a:pPr lvl="2"/>
            <a:r>
              <a:rPr lang="en-US" dirty="0"/>
              <a:t>“We need more staff”</a:t>
            </a:r>
          </a:p>
          <a:p>
            <a:pPr lvl="2"/>
            <a:r>
              <a:rPr lang="en-US" dirty="0"/>
              <a:t>Developing a measurement system</a:t>
            </a:r>
          </a:p>
          <a:p>
            <a:pPr lvl="2"/>
            <a:r>
              <a:rPr lang="en-US" dirty="0"/>
              <a:t>Any project that cannot answer </a:t>
            </a:r>
            <a:br>
              <a:rPr lang="en-US" dirty="0"/>
            </a:br>
            <a:r>
              <a:rPr lang="en-US" dirty="0"/>
              <a:t>“how will we know that a change is </a:t>
            </a:r>
            <a:br>
              <a:rPr lang="en-US" dirty="0"/>
            </a:br>
            <a:r>
              <a:rPr lang="en-US" dirty="0"/>
              <a:t>an improvement?” (no measurement)</a:t>
            </a:r>
          </a:p>
          <a:p>
            <a:pPr lvl="2"/>
            <a:endParaRPr lang="en-US" dirty="0"/>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95315BD4-19F2-2522-857B-EF34941C5585}"/>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43FBDE93-F09E-A0C5-2324-0C05A1DF0B9F}"/>
              </a:ext>
            </a:extLst>
          </p:cNvPr>
          <p:cNvSpPr>
            <a:spLocks noGrp="1"/>
          </p:cNvSpPr>
          <p:nvPr>
            <p:ph type="sldNum" sz="quarter" idx="12"/>
          </p:nvPr>
        </p:nvSpPr>
        <p:spPr/>
        <p:txBody>
          <a:bodyPr/>
          <a:lstStyle/>
          <a:p>
            <a:fld id="{16C5AC08-0ACD-404A-9C9F-AB39E786C34A}" type="slidenum">
              <a:rPr lang="en-GB"/>
              <a:t>23</a:t>
            </a:fld>
            <a:endParaRPr lang="en-GB"/>
          </a:p>
        </p:txBody>
      </p:sp>
      <p:sp>
        <p:nvSpPr>
          <p:cNvPr id="6" name="Text Placeholder 5">
            <a:extLst>
              <a:ext uri="{FF2B5EF4-FFF2-40B4-BE49-F238E27FC236}">
                <a16:creationId xmlns:a16="http://schemas.microsoft.com/office/drawing/2014/main" id="{25112CB5-8D76-001F-0658-44C5233EA3E0}"/>
              </a:ext>
            </a:extLst>
          </p:cNvPr>
          <p:cNvSpPr>
            <a:spLocks noGrp="1"/>
          </p:cNvSpPr>
          <p:nvPr>
            <p:ph type="body" sz="quarter" idx="13"/>
          </p:nvPr>
        </p:nvSpPr>
        <p:spPr/>
        <p:txBody>
          <a:bodyPr/>
          <a:lstStyle/>
          <a:p>
            <a:r>
              <a:rPr lang="en-US"/>
              <a:t>Questionable candidates for QI work</a:t>
            </a:r>
          </a:p>
        </p:txBody>
      </p:sp>
      <p:sp>
        <p:nvSpPr>
          <p:cNvPr id="7" name="TextBox 6">
            <a:extLst>
              <a:ext uri="{FF2B5EF4-FFF2-40B4-BE49-F238E27FC236}">
                <a16:creationId xmlns:a16="http://schemas.microsoft.com/office/drawing/2014/main" id="{1AB5AE27-E5C7-B309-F12C-288801888BF8}"/>
              </a:ext>
            </a:extLst>
          </p:cNvPr>
          <p:cNvSpPr txBox="1"/>
          <p:nvPr/>
        </p:nvSpPr>
        <p:spPr>
          <a:xfrm>
            <a:off x="7353596" y="6355090"/>
            <a:ext cx="4686300" cy="253916"/>
          </a:xfrm>
          <a:prstGeom prst="rect">
            <a:avLst/>
          </a:prstGeom>
          <a:noFill/>
        </p:spPr>
        <p:txBody>
          <a:bodyPr wrap="square">
            <a:spAutoFit/>
          </a:bodyPr>
          <a:lstStyle/>
          <a:p>
            <a:pPr algn="r"/>
            <a:r>
              <a:rPr lang="en-GB" sz="1050" b="1" dirty="0">
                <a:latin typeface="DM Sans" pitchFamily="2" charset="77"/>
              </a:rPr>
              <a:t>Source</a:t>
            </a:r>
            <a:r>
              <a:rPr lang="en-GB" sz="1050" dirty="0">
                <a:latin typeface="DM Sans" pitchFamily="2" charset="77"/>
              </a:rPr>
              <a:t>: Institute for Healthcare Improvement </a:t>
            </a:r>
          </a:p>
        </p:txBody>
      </p:sp>
    </p:spTree>
    <p:extLst>
      <p:ext uri="{BB962C8B-B14F-4D97-AF65-F5344CB8AC3E}">
        <p14:creationId xmlns:p14="http://schemas.microsoft.com/office/powerpoint/2010/main" val="1674666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106F-DE13-DAEA-74F8-68ADD9AA691E}"/>
              </a:ext>
            </a:extLst>
          </p:cNvPr>
          <p:cNvSpPr>
            <a:spLocks noGrp="1"/>
          </p:cNvSpPr>
          <p:nvPr>
            <p:ph type="title"/>
          </p:nvPr>
        </p:nvSpPr>
        <p:spPr/>
        <p:txBody>
          <a:bodyPr/>
          <a:lstStyle/>
          <a:p>
            <a:r>
              <a:rPr lang="en-US"/>
              <a:t>QI and other improvement approaches</a:t>
            </a:r>
          </a:p>
        </p:txBody>
      </p:sp>
      <p:sp>
        <p:nvSpPr>
          <p:cNvPr id="4" name="Footer Placeholder 3">
            <a:extLst>
              <a:ext uri="{FF2B5EF4-FFF2-40B4-BE49-F238E27FC236}">
                <a16:creationId xmlns:a16="http://schemas.microsoft.com/office/drawing/2014/main" id="{F2DD67E8-50FE-DAE0-F55A-44B66B8CAA2D}"/>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3A434FF9-915D-3B86-C2B2-E8B00BB20CBD}"/>
              </a:ext>
            </a:extLst>
          </p:cNvPr>
          <p:cNvSpPr>
            <a:spLocks noGrp="1"/>
          </p:cNvSpPr>
          <p:nvPr>
            <p:ph type="sldNum" sz="quarter" idx="12"/>
          </p:nvPr>
        </p:nvSpPr>
        <p:spPr/>
        <p:txBody>
          <a:bodyPr/>
          <a:lstStyle/>
          <a:p>
            <a:fld id="{16C5AC08-0ACD-404A-9C9F-AB39E786C34A}" type="slidenum">
              <a:rPr lang="en-GB"/>
              <a:t>24</a:t>
            </a:fld>
            <a:endParaRPr lang="en-GB"/>
          </a:p>
        </p:txBody>
      </p:sp>
      <p:sp>
        <p:nvSpPr>
          <p:cNvPr id="6" name="Text Placeholder 5">
            <a:extLst>
              <a:ext uri="{FF2B5EF4-FFF2-40B4-BE49-F238E27FC236}">
                <a16:creationId xmlns:a16="http://schemas.microsoft.com/office/drawing/2014/main" id="{0D065C05-A5FC-9401-F2E9-BF3F9ECC44BC}"/>
              </a:ext>
            </a:extLst>
          </p:cNvPr>
          <p:cNvSpPr>
            <a:spLocks noGrp="1"/>
          </p:cNvSpPr>
          <p:nvPr>
            <p:ph type="body" sz="quarter" idx="13"/>
          </p:nvPr>
        </p:nvSpPr>
        <p:spPr/>
        <p:txBody>
          <a:bodyPr/>
          <a:lstStyle/>
          <a:p>
            <a:r>
              <a:rPr lang="en-US"/>
              <a:t>QI and other improvement approaches</a:t>
            </a:r>
          </a:p>
        </p:txBody>
      </p:sp>
      <p:sp>
        <p:nvSpPr>
          <p:cNvPr id="9" name="Content Placeholder 8">
            <a:extLst>
              <a:ext uri="{FF2B5EF4-FFF2-40B4-BE49-F238E27FC236}">
                <a16:creationId xmlns:a16="http://schemas.microsoft.com/office/drawing/2014/main" id="{79164F41-6B7F-9701-A022-2D945A29CBAF}"/>
              </a:ext>
            </a:extLst>
          </p:cNvPr>
          <p:cNvSpPr>
            <a:spLocks noGrp="1"/>
          </p:cNvSpPr>
          <p:nvPr>
            <p:ph idx="1"/>
          </p:nvPr>
        </p:nvSpPr>
        <p:spPr>
          <a:xfrm>
            <a:off x="4846638" y="2371725"/>
            <a:ext cx="3332162" cy="3092119"/>
          </a:xfrm>
          <a:prstGeom prst="roundRect">
            <a:avLst>
              <a:gd name="adj" fmla="val 5721"/>
            </a:avLst>
          </a:prstGeom>
          <a:solidFill>
            <a:schemeClr val="accent4"/>
          </a:solidFill>
        </p:spPr>
        <p:txBody>
          <a:bodyPr lIns="180000" tIns="108000" rIns="180000" bIns="108000"/>
          <a:lstStyle/>
          <a:p>
            <a:pPr lvl="4"/>
            <a:r>
              <a:rPr lang="en-US" b="1">
                <a:solidFill>
                  <a:schemeClr val="bg1"/>
                </a:solidFill>
              </a:rPr>
              <a:t>Quality Improvement</a:t>
            </a:r>
          </a:p>
          <a:p>
            <a:pPr lvl="4"/>
            <a:r>
              <a:rPr lang="en-US">
                <a:solidFill>
                  <a:schemeClr val="bg1"/>
                </a:solidFill>
              </a:rPr>
              <a:t>Quality improvement is about giving the people closest to issues affecting care quality the time, permission, skills and resources they need to solve them. It involves a systematic and coordinated approach to solving a problem using specific methods and tools with the aim of bringing about a measurable improvement. </a:t>
            </a:r>
          </a:p>
          <a:p>
            <a:pPr lvl="4" algn="r"/>
            <a:r>
              <a:rPr lang="en-US" sz="1000" b="1">
                <a:solidFill>
                  <a:schemeClr val="bg1"/>
                </a:solidFill>
              </a:rPr>
              <a:t>Health Foundation, 2021</a:t>
            </a:r>
          </a:p>
        </p:txBody>
      </p:sp>
      <p:sp>
        <p:nvSpPr>
          <p:cNvPr id="10" name="Content Placeholder 8">
            <a:extLst>
              <a:ext uri="{FF2B5EF4-FFF2-40B4-BE49-F238E27FC236}">
                <a16:creationId xmlns:a16="http://schemas.microsoft.com/office/drawing/2014/main" id="{A25323F9-883E-85D7-82C5-6B460D81ADDF}"/>
              </a:ext>
            </a:extLst>
          </p:cNvPr>
          <p:cNvSpPr txBox="1">
            <a:spLocks/>
          </p:cNvSpPr>
          <p:nvPr/>
        </p:nvSpPr>
        <p:spPr>
          <a:xfrm>
            <a:off x="1055439" y="1546788"/>
            <a:ext cx="3354635" cy="1698625"/>
          </a:xfrm>
          <a:prstGeom prst="roundRect">
            <a:avLst>
              <a:gd name="adj" fmla="val 5721"/>
            </a:avLst>
          </a:prstGeom>
          <a:solidFill>
            <a:schemeClr val="bg2"/>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b="1">
                <a:solidFill>
                  <a:schemeClr val="accent1"/>
                </a:solidFill>
              </a:rPr>
              <a:t>Research</a:t>
            </a:r>
          </a:p>
          <a:p>
            <a:pPr lvl="4"/>
            <a:r>
              <a:rPr lang="en-US" sz="1400">
                <a:solidFill>
                  <a:schemeClr val="accent1"/>
                </a:solidFill>
              </a:rPr>
              <a:t>The attempt to derive generalisable new knowledge by addressing clearly defined questions with systematic and rigorous methods</a:t>
            </a:r>
          </a:p>
          <a:p>
            <a:pPr lvl="4" algn="r"/>
            <a:r>
              <a:rPr lang="en-US" sz="1000" b="1">
                <a:solidFill>
                  <a:schemeClr val="accent1"/>
                </a:solidFill>
              </a:rPr>
              <a:t>Department of Health, 2005</a:t>
            </a:r>
          </a:p>
          <a:p>
            <a:pPr lvl="4"/>
            <a:endParaRPr lang="en-US" sz="1400" b="1">
              <a:solidFill>
                <a:schemeClr val="accent1"/>
              </a:solidFill>
            </a:endParaRPr>
          </a:p>
        </p:txBody>
      </p:sp>
      <p:sp>
        <p:nvSpPr>
          <p:cNvPr id="11" name="Content Placeholder 8">
            <a:extLst>
              <a:ext uri="{FF2B5EF4-FFF2-40B4-BE49-F238E27FC236}">
                <a16:creationId xmlns:a16="http://schemas.microsoft.com/office/drawing/2014/main" id="{E7ECE73D-0CE0-38EB-2264-86A1B7013D11}"/>
              </a:ext>
            </a:extLst>
          </p:cNvPr>
          <p:cNvSpPr txBox="1">
            <a:spLocks/>
          </p:cNvSpPr>
          <p:nvPr/>
        </p:nvSpPr>
        <p:spPr>
          <a:xfrm>
            <a:off x="1055439" y="4344546"/>
            <a:ext cx="3354635" cy="2263064"/>
          </a:xfrm>
          <a:prstGeom prst="roundRect">
            <a:avLst>
              <a:gd name="adj" fmla="val 5721"/>
            </a:avLst>
          </a:prstGeom>
          <a:solidFill>
            <a:schemeClr val="accent2">
              <a:lumMod val="20000"/>
              <a:lumOff val="80000"/>
            </a:schemeClr>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b="1">
                <a:solidFill>
                  <a:schemeClr val="accent2"/>
                </a:solidFill>
              </a:rPr>
              <a:t>Audit</a:t>
            </a:r>
          </a:p>
          <a:p>
            <a:pPr lvl="4"/>
            <a:r>
              <a:rPr lang="en-US" sz="1400">
                <a:solidFill>
                  <a:schemeClr val="accent2"/>
                </a:solidFill>
              </a:rPr>
              <a:t>An approach that involves measurement of the effectiveness of healthcare against agreed and proven standards for high quality, and taking action to bring practice in line with these standards so as to improve the quality of care and health outcomes. </a:t>
            </a:r>
          </a:p>
          <a:p>
            <a:pPr lvl="4" algn="r"/>
            <a:r>
              <a:rPr lang="en-US" sz="1000" b="1">
                <a:solidFill>
                  <a:schemeClr val="accent2"/>
                </a:solidFill>
              </a:rPr>
              <a:t>Burgess, 2011</a:t>
            </a:r>
          </a:p>
        </p:txBody>
      </p:sp>
      <p:sp>
        <p:nvSpPr>
          <p:cNvPr id="12" name="Content Placeholder 8">
            <a:extLst>
              <a:ext uri="{FF2B5EF4-FFF2-40B4-BE49-F238E27FC236}">
                <a16:creationId xmlns:a16="http://schemas.microsoft.com/office/drawing/2014/main" id="{844C4CBB-0278-AC6B-A47F-FBDA88E6515F}"/>
              </a:ext>
            </a:extLst>
          </p:cNvPr>
          <p:cNvSpPr txBox="1">
            <a:spLocks/>
          </p:cNvSpPr>
          <p:nvPr/>
        </p:nvSpPr>
        <p:spPr>
          <a:xfrm>
            <a:off x="8618538" y="4353637"/>
            <a:ext cx="3332162" cy="2263064"/>
          </a:xfrm>
          <a:prstGeom prst="roundRect">
            <a:avLst>
              <a:gd name="adj" fmla="val 5721"/>
            </a:avLst>
          </a:prstGeom>
          <a:solidFill>
            <a:schemeClr val="accent3">
              <a:lumMod val="20000"/>
              <a:lumOff val="80000"/>
            </a:schemeClr>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b="1">
                <a:solidFill>
                  <a:schemeClr val="accent3"/>
                </a:solidFill>
              </a:rPr>
              <a:t>Project Management (Transformation)</a:t>
            </a:r>
          </a:p>
          <a:p>
            <a:pPr lvl="4"/>
            <a:r>
              <a:rPr lang="en-US" sz="1400">
                <a:solidFill>
                  <a:schemeClr val="accent3"/>
                </a:solidFill>
              </a:rPr>
              <a:t>A deliberate, planned process that sets out a high aspiration to make large and irreversible changes. It may be driven by clinical need, the need to modernise or by external demand.</a:t>
            </a:r>
          </a:p>
          <a:p>
            <a:pPr lvl="4" algn="r"/>
            <a:r>
              <a:rPr lang="en-US" sz="1000" b="1">
                <a:solidFill>
                  <a:schemeClr val="accent3"/>
                </a:solidFill>
              </a:rPr>
              <a:t>Health Foundation, 2015</a:t>
            </a:r>
          </a:p>
          <a:p>
            <a:pPr lvl="4"/>
            <a:endParaRPr lang="en-US" sz="1400" b="1">
              <a:solidFill>
                <a:schemeClr val="accent3"/>
              </a:solidFill>
            </a:endParaRPr>
          </a:p>
        </p:txBody>
      </p:sp>
      <p:sp>
        <p:nvSpPr>
          <p:cNvPr id="13" name="Content Placeholder 8">
            <a:extLst>
              <a:ext uri="{FF2B5EF4-FFF2-40B4-BE49-F238E27FC236}">
                <a16:creationId xmlns:a16="http://schemas.microsoft.com/office/drawing/2014/main" id="{AD0D8ED7-66C5-728F-B703-C615BC4636BE}"/>
              </a:ext>
            </a:extLst>
          </p:cNvPr>
          <p:cNvSpPr txBox="1">
            <a:spLocks/>
          </p:cNvSpPr>
          <p:nvPr/>
        </p:nvSpPr>
        <p:spPr>
          <a:xfrm>
            <a:off x="8618538" y="1520825"/>
            <a:ext cx="3332162" cy="1698625"/>
          </a:xfrm>
          <a:prstGeom prst="roundRect">
            <a:avLst>
              <a:gd name="adj" fmla="val 5721"/>
            </a:avLst>
          </a:prstGeom>
          <a:solidFill>
            <a:schemeClr val="accent5">
              <a:lumMod val="20000"/>
              <a:lumOff val="80000"/>
            </a:schemeClr>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b="1"/>
              <a:t>Service Evaluation </a:t>
            </a:r>
          </a:p>
          <a:p>
            <a:pPr lvl="4"/>
            <a:r>
              <a:rPr lang="en-US" sz="1400"/>
              <a:t>Seeking to assess how well a service is achieving its intended aims, with the purpose of defining or judging a current service.</a:t>
            </a:r>
          </a:p>
          <a:p>
            <a:pPr lvl="4" algn="r"/>
            <a:r>
              <a:rPr lang="en-US" sz="1000" b="1"/>
              <a:t>National Research Ethics Service, 2013</a:t>
            </a:r>
          </a:p>
        </p:txBody>
      </p:sp>
      <p:cxnSp>
        <p:nvCxnSpPr>
          <p:cNvPr id="15" name="Straight Connector 14">
            <a:extLst>
              <a:ext uri="{FF2B5EF4-FFF2-40B4-BE49-F238E27FC236}">
                <a16:creationId xmlns:a16="http://schemas.microsoft.com/office/drawing/2014/main" id="{871AAD03-714C-707D-CAE5-7999BC1004CB}"/>
              </a:ext>
            </a:extLst>
          </p:cNvPr>
          <p:cNvCxnSpPr/>
          <p:nvPr/>
        </p:nvCxnSpPr>
        <p:spPr>
          <a:xfrm>
            <a:off x="4410075" y="2780368"/>
            <a:ext cx="43815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BCE6AB-05D5-575D-9079-8EBBD30826EF}"/>
              </a:ext>
            </a:extLst>
          </p:cNvPr>
          <p:cNvCxnSpPr/>
          <p:nvPr/>
        </p:nvCxnSpPr>
        <p:spPr>
          <a:xfrm>
            <a:off x="4410075" y="4921713"/>
            <a:ext cx="43815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54321C9-14F2-FE25-C8AB-F322C440C91C}"/>
              </a:ext>
            </a:extLst>
          </p:cNvPr>
          <p:cNvCxnSpPr/>
          <p:nvPr/>
        </p:nvCxnSpPr>
        <p:spPr>
          <a:xfrm>
            <a:off x="8184232" y="2780368"/>
            <a:ext cx="43815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C3C2A7-8A06-8F4D-5497-FEC5BBBE6099}"/>
              </a:ext>
            </a:extLst>
          </p:cNvPr>
          <p:cNvCxnSpPr/>
          <p:nvPr/>
        </p:nvCxnSpPr>
        <p:spPr>
          <a:xfrm>
            <a:off x="8184232" y="4921713"/>
            <a:ext cx="43815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767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03166-A4B3-81C2-C0EA-3997FF1FD8F3}"/>
              </a:ext>
            </a:extLst>
          </p:cNvPr>
          <p:cNvSpPr>
            <a:spLocks noGrp="1"/>
          </p:cNvSpPr>
          <p:nvPr>
            <p:ph type="title"/>
          </p:nvPr>
        </p:nvSpPr>
        <p:spPr/>
        <p:txBody>
          <a:bodyPr/>
          <a:lstStyle/>
          <a:p>
            <a:r>
              <a:rPr lang="en-US"/>
              <a:t>QI and other improvement approaches</a:t>
            </a:r>
          </a:p>
        </p:txBody>
      </p:sp>
      <p:sp>
        <p:nvSpPr>
          <p:cNvPr id="4" name="Footer Placeholder 3">
            <a:extLst>
              <a:ext uri="{FF2B5EF4-FFF2-40B4-BE49-F238E27FC236}">
                <a16:creationId xmlns:a16="http://schemas.microsoft.com/office/drawing/2014/main" id="{3C6D82E5-17CA-8E1F-988A-3AE5D13796CD}"/>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301FF2B4-3D26-8BCC-4D37-7267A4158E4B}"/>
              </a:ext>
            </a:extLst>
          </p:cNvPr>
          <p:cNvSpPr>
            <a:spLocks noGrp="1"/>
          </p:cNvSpPr>
          <p:nvPr>
            <p:ph type="sldNum" sz="quarter" idx="12"/>
          </p:nvPr>
        </p:nvSpPr>
        <p:spPr/>
        <p:txBody>
          <a:bodyPr/>
          <a:lstStyle/>
          <a:p>
            <a:fld id="{16C5AC08-0ACD-404A-9C9F-AB39E786C34A}" type="slidenum">
              <a:rPr lang="en-GB"/>
              <a:t>25</a:t>
            </a:fld>
            <a:endParaRPr lang="en-GB"/>
          </a:p>
        </p:txBody>
      </p:sp>
      <p:sp>
        <p:nvSpPr>
          <p:cNvPr id="6" name="Text Placeholder 5">
            <a:extLst>
              <a:ext uri="{FF2B5EF4-FFF2-40B4-BE49-F238E27FC236}">
                <a16:creationId xmlns:a16="http://schemas.microsoft.com/office/drawing/2014/main" id="{252D133E-F255-900C-BE44-19C90A17EF16}"/>
              </a:ext>
            </a:extLst>
          </p:cNvPr>
          <p:cNvSpPr>
            <a:spLocks noGrp="1"/>
          </p:cNvSpPr>
          <p:nvPr>
            <p:ph type="body" sz="quarter" idx="13"/>
          </p:nvPr>
        </p:nvSpPr>
        <p:spPr/>
        <p:txBody>
          <a:bodyPr/>
          <a:lstStyle/>
          <a:p>
            <a:r>
              <a:rPr lang="en-US"/>
              <a:t>QI and other improvement approaches</a:t>
            </a:r>
          </a:p>
        </p:txBody>
      </p:sp>
      <p:sp>
        <p:nvSpPr>
          <p:cNvPr id="7" name="Content Placeholder 8">
            <a:extLst>
              <a:ext uri="{FF2B5EF4-FFF2-40B4-BE49-F238E27FC236}">
                <a16:creationId xmlns:a16="http://schemas.microsoft.com/office/drawing/2014/main" id="{AA061A1C-FA22-C863-5D95-192D57EE3161}"/>
              </a:ext>
            </a:extLst>
          </p:cNvPr>
          <p:cNvSpPr>
            <a:spLocks noGrp="1"/>
          </p:cNvSpPr>
          <p:nvPr>
            <p:ph idx="1"/>
          </p:nvPr>
        </p:nvSpPr>
        <p:spPr>
          <a:xfrm>
            <a:off x="4846638" y="3458404"/>
            <a:ext cx="3332162" cy="437736"/>
          </a:xfrm>
          <a:prstGeom prst="roundRect">
            <a:avLst>
              <a:gd name="adj" fmla="val 5721"/>
            </a:avLst>
          </a:prstGeom>
          <a:solidFill>
            <a:schemeClr val="accent4"/>
          </a:solidFill>
        </p:spPr>
        <p:txBody>
          <a:bodyPr lIns="180000" tIns="108000" rIns="180000" bIns="108000"/>
          <a:lstStyle/>
          <a:p>
            <a:pPr lvl="4"/>
            <a:r>
              <a:rPr lang="en-US" b="1">
                <a:solidFill>
                  <a:schemeClr val="bg1"/>
                </a:solidFill>
              </a:rPr>
              <a:t>Quality Improvement</a:t>
            </a:r>
          </a:p>
        </p:txBody>
      </p:sp>
      <p:sp>
        <p:nvSpPr>
          <p:cNvPr id="8" name="Content Placeholder 8">
            <a:extLst>
              <a:ext uri="{FF2B5EF4-FFF2-40B4-BE49-F238E27FC236}">
                <a16:creationId xmlns:a16="http://schemas.microsoft.com/office/drawing/2014/main" id="{B02A7A3B-25B3-AFE4-B20C-0EE2D05AF98C}"/>
              </a:ext>
            </a:extLst>
          </p:cNvPr>
          <p:cNvSpPr txBox="1">
            <a:spLocks/>
          </p:cNvSpPr>
          <p:nvPr/>
        </p:nvSpPr>
        <p:spPr>
          <a:xfrm>
            <a:off x="1055439" y="2082694"/>
            <a:ext cx="3354635" cy="400740"/>
          </a:xfrm>
          <a:prstGeom prst="roundRect">
            <a:avLst>
              <a:gd name="adj" fmla="val 5721"/>
            </a:avLst>
          </a:prstGeom>
          <a:solidFill>
            <a:schemeClr val="bg2"/>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b="1">
                <a:solidFill>
                  <a:schemeClr val="accent1"/>
                </a:solidFill>
              </a:rPr>
              <a:t>Research</a:t>
            </a:r>
          </a:p>
        </p:txBody>
      </p:sp>
      <p:sp>
        <p:nvSpPr>
          <p:cNvPr id="9" name="Content Placeholder 8">
            <a:extLst>
              <a:ext uri="{FF2B5EF4-FFF2-40B4-BE49-F238E27FC236}">
                <a16:creationId xmlns:a16="http://schemas.microsoft.com/office/drawing/2014/main" id="{A35E61C6-6ECA-3681-93EF-B798DE0AB0B2}"/>
              </a:ext>
            </a:extLst>
          </p:cNvPr>
          <p:cNvSpPr txBox="1">
            <a:spLocks/>
          </p:cNvSpPr>
          <p:nvPr/>
        </p:nvSpPr>
        <p:spPr>
          <a:xfrm>
            <a:off x="1055439" y="4887885"/>
            <a:ext cx="3354635" cy="412984"/>
          </a:xfrm>
          <a:prstGeom prst="roundRect">
            <a:avLst>
              <a:gd name="adj" fmla="val 5721"/>
            </a:avLst>
          </a:prstGeom>
          <a:solidFill>
            <a:schemeClr val="accent2">
              <a:lumMod val="20000"/>
              <a:lumOff val="80000"/>
            </a:schemeClr>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b="1">
                <a:solidFill>
                  <a:schemeClr val="accent2"/>
                </a:solidFill>
              </a:rPr>
              <a:t>Audit</a:t>
            </a:r>
          </a:p>
        </p:txBody>
      </p:sp>
      <p:sp>
        <p:nvSpPr>
          <p:cNvPr id="10" name="Content Placeholder 8">
            <a:extLst>
              <a:ext uri="{FF2B5EF4-FFF2-40B4-BE49-F238E27FC236}">
                <a16:creationId xmlns:a16="http://schemas.microsoft.com/office/drawing/2014/main" id="{F19298F4-BFCE-BCDC-535E-DED4E985040B}"/>
              </a:ext>
            </a:extLst>
          </p:cNvPr>
          <p:cNvSpPr txBox="1">
            <a:spLocks/>
          </p:cNvSpPr>
          <p:nvPr/>
        </p:nvSpPr>
        <p:spPr>
          <a:xfrm>
            <a:off x="8618538" y="4896976"/>
            <a:ext cx="3332162" cy="615928"/>
          </a:xfrm>
          <a:prstGeom prst="roundRect">
            <a:avLst>
              <a:gd name="adj" fmla="val 5721"/>
            </a:avLst>
          </a:prstGeom>
          <a:solidFill>
            <a:schemeClr val="accent3">
              <a:lumMod val="20000"/>
              <a:lumOff val="80000"/>
            </a:schemeClr>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b="1">
                <a:solidFill>
                  <a:schemeClr val="accent3"/>
                </a:solidFill>
              </a:rPr>
              <a:t>Project Management (Transformation)</a:t>
            </a:r>
          </a:p>
          <a:p>
            <a:pPr lvl="4"/>
            <a:endParaRPr lang="en-US" sz="1400" b="1">
              <a:solidFill>
                <a:schemeClr val="accent3"/>
              </a:solidFill>
            </a:endParaRPr>
          </a:p>
        </p:txBody>
      </p:sp>
      <p:sp>
        <p:nvSpPr>
          <p:cNvPr id="11" name="Content Placeholder 8">
            <a:extLst>
              <a:ext uri="{FF2B5EF4-FFF2-40B4-BE49-F238E27FC236}">
                <a16:creationId xmlns:a16="http://schemas.microsoft.com/office/drawing/2014/main" id="{EBCA5B20-F170-2322-268B-87AF2EE70073}"/>
              </a:ext>
            </a:extLst>
          </p:cNvPr>
          <p:cNvSpPr txBox="1">
            <a:spLocks/>
          </p:cNvSpPr>
          <p:nvPr/>
        </p:nvSpPr>
        <p:spPr>
          <a:xfrm>
            <a:off x="8618538" y="2064165"/>
            <a:ext cx="3332162" cy="400740"/>
          </a:xfrm>
          <a:prstGeom prst="roundRect">
            <a:avLst>
              <a:gd name="adj" fmla="val 5721"/>
            </a:avLst>
          </a:prstGeom>
          <a:solidFill>
            <a:schemeClr val="accent5">
              <a:lumMod val="20000"/>
              <a:lumOff val="80000"/>
            </a:schemeClr>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b="1"/>
              <a:t>Service Evaluation </a:t>
            </a:r>
          </a:p>
        </p:txBody>
      </p:sp>
      <p:sp>
        <p:nvSpPr>
          <p:cNvPr id="12" name="Content Placeholder 2">
            <a:extLst>
              <a:ext uri="{FF2B5EF4-FFF2-40B4-BE49-F238E27FC236}">
                <a16:creationId xmlns:a16="http://schemas.microsoft.com/office/drawing/2014/main" id="{306D1FE7-8E62-CD4C-CEEF-44CE832F893C}"/>
              </a:ext>
            </a:extLst>
          </p:cNvPr>
          <p:cNvSpPr txBox="1">
            <a:spLocks/>
          </p:cNvSpPr>
          <p:nvPr/>
        </p:nvSpPr>
        <p:spPr>
          <a:xfrm>
            <a:off x="1318922" y="4398016"/>
            <a:ext cx="3374816" cy="334835"/>
          </a:xfrm>
          <a:prstGeom prst="rect">
            <a:avLst/>
          </a:prstGeom>
        </p:spPr>
        <p:txBody>
          <a:bodyPr vert="horz" lIns="0" tIns="0" rIns="0" bIns="0" rtlCol="0">
            <a:sp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r"/>
            <a:r>
              <a:rPr lang="en-US" sz="1200">
                <a:solidFill>
                  <a:schemeClr val="accent2"/>
                </a:solidFill>
              </a:rPr>
              <a:t>The results of an audit may lead </a:t>
            </a:r>
            <a:br>
              <a:rPr lang="en-US" sz="1200">
                <a:solidFill>
                  <a:schemeClr val="accent2"/>
                </a:solidFill>
              </a:rPr>
            </a:br>
            <a:r>
              <a:rPr lang="en-US" sz="1200">
                <a:solidFill>
                  <a:schemeClr val="accent2"/>
                </a:solidFill>
              </a:rPr>
              <a:t>to a QI project</a:t>
            </a:r>
          </a:p>
        </p:txBody>
      </p:sp>
      <p:sp>
        <p:nvSpPr>
          <p:cNvPr id="13" name="Content Placeholder 2">
            <a:extLst>
              <a:ext uri="{FF2B5EF4-FFF2-40B4-BE49-F238E27FC236}">
                <a16:creationId xmlns:a16="http://schemas.microsoft.com/office/drawing/2014/main" id="{E9BDF8AC-D98B-B2CE-CEBA-815A87ACED31}"/>
              </a:ext>
            </a:extLst>
          </p:cNvPr>
          <p:cNvSpPr txBox="1">
            <a:spLocks/>
          </p:cNvSpPr>
          <p:nvPr/>
        </p:nvSpPr>
        <p:spPr>
          <a:xfrm>
            <a:off x="1199652" y="5655499"/>
            <a:ext cx="3494086" cy="33483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r"/>
            <a:r>
              <a:rPr lang="en-US" sz="1200">
                <a:solidFill>
                  <a:schemeClr val="accent2"/>
                </a:solidFill>
              </a:rPr>
              <a:t>Audit can be a useful tool to support measurement in a QI project</a:t>
            </a:r>
          </a:p>
        </p:txBody>
      </p:sp>
      <p:sp>
        <p:nvSpPr>
          <p:cNvPr id="14" name="Content Placeholder 2">
            <a:extLst>
              <a:ext uri="{FF2B5EF4-FFF2-40B4-BE49-F238E27FC236}">
                <a16:creationId xmlns:a16="http://schemas.microsoft.com/office/drawing/2014/main" id="{971F81AB-D430-FE00-3874-566B5F7AF5F0}"/>
              </a:ext>
            </a:extLst>
          </p:cNvPr>
          <p:cNvSpPr txBox="1">
            <a:spLocks/>
          </p:cNvSpPr>
          <p:nvPr/>
        </p:nvSpPr>
        <p:spPr>
          <a:xfrm>
            <a:off x="8622028" y="4274994"/>
            <a:ext cx="3251920" cy="501035"/>
          </a:xfrm>
          <a:prstGeom prst="rect">
            <a:avLst/>
          </a:prstGeom>
        </p:spPr>
        <p:txBody>
          <a:bodyPr vert="horz" wrap="square" lIns="0" tIns="0" rIns="0" bIns="0" rtlCol="0" anchor="b" anchorCtr="0">
            <a:sp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200">
                <a:solidFill>
                  <a:schemeClr val="accent3"/>
                </a:solidFill>
              </a:rPr>
              <a:t>QI allows the small-scale testing or piloting of ideas before they are implemented in full as part of a large-scale change</a:t>
            </a:r>
          </a:p>
        </p:txBody>
      </p:sp>
      <p:sp>
        <p:nvSpPr>
          <p:cNvPr id="15" name="Content Placeholder 2">
            <a:extLst>
              <a:ext uri="{FF2B5EF4-FFF2-40B4-BE49-F238E27FC236}">
                <a16:creationId xmlns:a16="http://schemas.microsoft.com/office/drawing/2014/main" id="{63C59ADA-8355-7B95-999F-E1D12C2193A8}"/>
              </a:ext>
            </a:extLst>
          </p:cNvPr>
          <p:cNvSpPr txBox="1">
            <a:spLocks/>
          </p:cNvSpPr>
          <p:nvPr/>
        </p:nvSpPr>
        <p:spPr>
          <a:xfrm>
            <a:off x="8622028" y="5655499"/>
            <a:ext cx="3494086" cy="66723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200">
                <a:solidFill>
                  <a:schemeClr val="accent3"/>
                </a:solidFill>
              </a:rPr>
              <a:t>Upskilling staff in QI as part of a transformation project provides them with the new skills to problem solve or tweak things after a large change has been completed</a:t>
            </a:r>
          </a:p>
        </p:txBody>
      </p:sp>
      <p:sp>
        <p:nvSpPr>
          <p:cNvPr id="16" name="Content Placeholder 2">
            <a:extLst>
              <a:ext uri="{FF2B5EF4-FFF2-40B4-BE49-F238E27FC236}">
                <a16:creationId xmlns:a16="http://schemas.microsoft.com/office/drawing/2014/main" id="{01BBA447-CE6E-6D29-48E8-3028E9A7EE5A}"/>
              </a:ext>
            </a:extLst>
          </p:cNvPr>
          <p:cNvSpPr txBox="1">
            <a:spLocks/>
          </p:cNvSpPr>
          <p:nvPr/>
        </p:nvSpPr>
        <p:spPr>
          <a:xfrm>
            <a:off x="1036023" y="1639323"/>
            <a:ext cx="3657715" cy="33483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r"/>
            <a:r>
              <a:rPr lang="en-US" sz="1200">
                <a:solidFill>
                  <a:schemeClr val="accent1"/>
                </a:solidFill>
              </a:rPr>
              <a:t>QI work may raise questions about best practices </a:t>
            </a:r>
            <a:br>
              <a:rPr lang="en-US" sz="1200">
                <a:solidFill>
                  <a:schemeClr val="accent1"/>
                </a:solidFill>
              </a:rPr>
            </a:br>
            <a:r>
              <a:rPr lang="en-US" sz="1200">
                <a:solidFill>
                  <a:schemeClr val="accent1"/>
                </a:solidFill>
              </a:rPr>
              <a:t>which help to identify research opportunities</a:t>
            </a:r>
          </a:p>
        </p:txBody>
      </p:sp>
      <p:sp>
        <p:nvSpPr>
          <p:cNvPr id="17" name="Content Placeholder 2">
            <a:extLst>
              <a:ext uri="{FF2B5EF4-FFF2-40B4-BE49-F238E27FC236}">
                <a16:creationId xmlns:a16="http://schemas.microsoft.com/office/drawing/2014/main" id="{098AE11C-0B39-D34E-0B73-555F1EC58EB4}"/>
              </a:ext>
            </a:extLst>
          </p:cNvPr>
          <p:cNvSpPr txBox="1">
            <a:spLocks/>
          </p:cNvSpPr>
          <p:nvPr/>
        </p:nvSpPr>
        <p:spPr>
          <a:xfrm>
            <a:off x="1026397" y="2627648"/>
            <a:ext cx="3667341" cy="50103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r"/>
            <a:r>
              <a:rPr lang="en-US" sz="1200">
                <a:solidFill>
                  <a:schemeClr val="accent1"/>
                </a:solidFill>
              </a:rPr>
              <a:t>Using QI can help to test whether an intervention that is proven elsewhere can also work in a different setting, with adaptation to the local context</a:t>
            </a:r>
          </a:p>
        </p:txBody>
      </p:sp>
      <p:sp>
        <p:nvSpPr>
          <p:cNvPr id="18" name="Content Placeholder 2">
            <a:extLst>
              <a:ext uri="{FF2B5EF4-FFF2-40B4-BE49-F238E27FC236}">
                <a16:creationId xmlns:a16="http://schemas.microsoft.com/office/drawing/2014/main" id="{34C3E7D6-A4C8-FCFD-3CCB-80D8C2449097}"/>
              </a:ext>
            </a:extLst>
          </p:cNvPr>
          <p:cNvSpPr txBox="1">
            <a:spLocks/>
          </p:cNvSpPr>
          <p:nvPr/>
        </p:nvSpPr>
        <p:spPr>
          <a:xfrm>
            <a:off x="8622028" y="1613750"/>
            <a:ext cx="3374816" cy="334835"/>
          </a:xfrm>
          <a:prstGeom prst="rect">
            <a:avLst/>
          </a:prstGeom>
        </p:spPr>
        <p:txBody>
          <a:bodyPr vert="horz" lIns="0" tIns="0" rIns="0" bIns="0" rtlCol="0" anchor="b" anchorCtr="0">
            <a:sp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200"/>
              <a:t>A service evaluation may identify shortfalls in a service that could benefit from a QI approach</a:t>
            </a:r>
          </a:p>
        </p:txBody>
      </p:sp>
      <p:cxnSp>
        <p:nvCxnSpPr>
          <p:cNvPr id="20" name="Elbow Connector 19">
            <a:extLst>
              <a:ext uri="{FF2B5EF4-FFF2-40B4-BE49-F238E27FC236}">
                <a16:creationId xmlns:a16="http://schemas.microsoft.com/office/drawing/2014/main" id="{47980AEF-F092-8A82-5A8D-5755F0351875}"/>
              </a:ext>
            </a:extLst>
          </p:cNvPr>
          <p:cNvCxnSpPr>
            <a:cxnSpLocks/>
          </p:cNvCxnSpPr>
          <p:nvPr/>
        </p:nvCxnSpPr>
        <p:spPr>
          <a:xfrm rot="16200000" flipH="1">
            <a:off x="4578548" y="2077694"/>
            <a:ext cx="1454946" cy="915593"/>
          </a:xfrm>
          <a:prstGeom prst="bentConnector3">
            <a:avLst>
              <a:gd name="adj1" fmla="val 7"/>
            </a:avLst>
          </a:prstGeom>
          <a:ln w="190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B7E78348-56AC-F3EA-4A6F-D540D4E928AE}"/>
              </a:ext>
            </a:extLst>
          </p:cNvPr>
          <p:cNvCxnSpPr>
            <a:cxnSpLocks/>
          </p:cNvCxnSpPr>
          <p:nvPr/>
        </p:nvCxnSpPr>
        <p:spPr>
          <a:xfrm rot="10800000" flipV="1">
            <a:off x="7409848" y="1781168"/>
            <a:ext cx="1048550" cy="1480192"/>
          </a:xfrm>
          <a:prstGeom prst="bentConnector2">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D575D303-A68A-83F1-3552-5435D5E871D2}"/>
              </a:ext>
            </a:extLst>
          </p:cNvPr>
          <p:cNvCxnSpPr>
            <a:cxnSpLocks/>
          </p:cNvCxnSpPr>
          <p:nvPr/>
        </p:nvCxnSpPr>
        <p:spPr>
          <a:xfrm rot="10800000">
            <a:off x="4848225" y="2824814"/>
            <a:ext cx="575830" cy="394636"/>
          </a:xfrm>
          <a:prstGeom prst="bentConnector3">
            <a:avLst>
              <a:gd name="adj1" fmla="val 1278"/>
            </a:avLst>
          </a:prstGeom>
          <a:ln w="190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D6A97693-5210-FDB6-D13B-709CB711624C}"/>
              </a:ext>
            </a:extLst>
          </p:cNvPr>
          <p:cNvCxnSpPr>
            <a:cxnSpLocks/>
          </p:cNvCxnSpPr>
          <p:nvPr/>
        </p:nvCxnSpPr>
        <p:spPr>
          <a:xfrm>
            <a:off x="7848000" y="4076700"/>
            <a:ext cx="517787" cy="495300"/>
          </a:xfrm>
          <a:prstGeom prst="bentConnector3">
            <a:avLst>
              <a:gd name="adj1" fmla="val 2722"/>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E4341A40-2118-097E-2203-B03821D87DDA}"/>
              </a:ext>
            </a:extLst>
          </p:cNvPr>
          <p:cNvCxnSpPr>
            <a:cxnSpLocks/>
          </p:cNvCxnSpPr>
          <p:nvPr/>
        </p:nvCxnSpPr>
        <p:spPr>
          <a:xfrm rot="5400000">
            <a:off x="4433664" y="4491264"/>
            <a:ext cx="1748098" cy="918975"/>
          </a:xfrm>
          <a:prstGeom prst="bentConnector3">
            <a:avLst>
              <a:gd name="adj1" fmla="val 99837"/>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51E91908-93E4-BA49-21CF-178F9929320E}"/>
              </a:ext>
            </a:extLst>
          </p:cNvPr>
          <p:cNvCxnSpPr>
            <a:cxnSpLocks/>
          </p:cNvCxnSpPr>
          <p:nvPr/>
        </p:nvCxnSpPr>
        <p:spPr>
          <a:xfrm rot="16200000" flipV="1">
            <a:off x="6908808" y="4583893"/>
            <a:ext cx="1934993" cy="920608"/>
          </a:xfrm>
          <a:prstGeom prst="bentConnector3">
            <a:avLst>
              <a:gd name="adj1" fmla="val 139"/>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0CE52BFC-B6A1-0004-DCA1-139E254FFF31}"/>
              </a:ext>
            </a:extLst>
          </p:cNvPr>
          <p:cNvCxnSpPr>
            <a:cxnSpLocks/>
          </p:cNvCxnSpPr>
          <p:nvPr/>
        </p:nvCxnSpPr>
        <p:spPr>
          <a:xfrm flipV="1">
            <a:off x="4848225" y="4076700"/>
            <a:ext cx="580575" cy="474980"/>
          </a:xfrm>
          <a:prstGeom prst="bentConnector3">
            <a:avLst>
              <a:gd name="adj1" fmla="val 100167"/>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482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Elbow Connector 34">
            <a:extLst>
              <a:ext uri="{FF2B5EF4-FFF2-40B4-BE49-F238E27FC236}">
                <a16:creationId xmlns:a16="http://schemas.microsoft.com/office/drawing/2014/main" id="{53A31BD1-552F-C632-0AF2-481F1EB7AFC5}"/>
              </a:ext>
            </a:extLst>
          </p:cNvPr>
          <p:cNvCxnSpPr>
            <a:cxnSpLocks/>
          </p:cNvCxnSpPr>
          <p:nvPr/>
        </p:nvCxnSpPr>
        <p:spPr>
          <a:xfrm flipV="1">
            <a:off x="5442109" y="1727317"/>
            <a:ext cx="3834099" cy="512271"/>
          </a:xfrm>
          <a:prstGeom prst="bentConnector3">
            <a:avLst>
              <a:gd name="adj1" fmla="val 16167"/>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C4E6159E-D4B8-B741-0CD8-86D7880A104E}"/>
              </a:ext>
            </a:extLst>
          </p:cNvPr>
          <p:cNvCxnSpPr>
            <a:cxnSpLocks/>
          </p:cNvCxnSpPr>
          <p:nvPr/>
        </p:nvCxnSpPr>
        <p:spPr>
          <a:xfrm>
            <a:off x="5442109" y="2239588"/>
            <a:ext cx="3851751" cy="518392"/>
          </a:xfrm>
          <a:prstGeom prst="bentConnector3">
            <a:avLst>
              <a:gd name="adj1" fmla="val 16103"/>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Content Placeholder 8">
            <a:extLst>
              <a:ext uri="{FF2B5EF4-FFF2-40B4-BE49-F238E27FC236}">
                <a16:creationId xmlns:a16="http://schemas.microsoft.com/office/drawing/2014/main" id="{7FBFB52C-8917-2841-FE64-B9CED541C892}"/>
              </a:ext>
            </a:extLst>
          </p:cNvPr>
          <p:cNvSpPr txBox="1">
            <a:spLocks/>
          </p:cNvSpPr>
          <p:nvPr/>
        </p:nvSpPr>
        <p:spPr>
          <a:xfrm>
            <a:off x="6590054" y="5080001"/>
            <a:ext cx="1708080" cy="1536700"/>
          </a:xfrm>
          <a:prstGeom prst="roundRect">
            <a:avLst>
              <a:gd name="adj" fmla="val 5721"/>
            </a:avLst>
          </a:prstGeom>
          <a:solidFill>
            <a:schemeClr val="bg1">
              <a:lumMod val="95000"/>
            </a:schemeClr>
          </a:solid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t>Do you know the solution to the problem and are you confident that it will succeed?</a:t>
            </a:r>
          </a:p>
        </p:txBody>
      </p:sp>
      <p:sp>
        <p:nvSpPr>
          <p:cNvPr id="2" name="Title 1">
            <a:extLst>
              <a:ext uri="{FF2B5EF4-FFF2-40B4-BE49-F238E27FC236}">
                <a16:creationId xmlns:a16="http://schemas.microsoft.com/office/drawing/2014/main" id="{D372211F-2CB3-346A-65B8-0D1E11571E69}"/>
              </a:ext>
            </a:extLst>
          </p:cNvPr>
          <p:cNvSpPr>
            <a:spLocks noGrp="1"/>
          </p:cNvSpPr>
          <p:nvPr>
            <p:ph type="title"/>
          </p:nvPr>
        </p:nvSpPr>
        <p:spPr/>
        <p:txBody>
          <a:bodyPr/>
          <a:lstStyle/>
          <a:p>
            <a:r>
              <a:rPr lang="en-GB"/>
              <a:t>Simple triage tool for QI</a:t>
            </a:r>
            <a:endParaRPr lang="en-US"/>
          </a:p>
        </p:txBody>
      </p:sp>
      <p:sp>
        <p:nvSpPr>
          <p:cNvPr id="4" name="Footer Placeholder 3">
            <a:extLst>
              <a:ext uri="{FF2B5EF4-FFF2-40B4-BE49-F238E27FC236}">
                <a16:creationId xmlns:a16="http://schemas.microsoft.com/office/drawing/2014/main" id="{8C304526-C260-ADB4-494D-8A83921615CF}"/>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17B85954-B28A-9DC7-45E9-E1C617D00D1D}"/>
              </a:ext>
            </a:extLst>
          </p:cNvPr>
          <p:cNvSpPr>
            <a:spLocks noGrp="1"/>
          </p:cNvSpPr>
          <p:nvPr>
            <p:ph type="sldNum" sz="quarter" idx="12"/>
          </p:nvPr>
        </p:nvSpPr>
        <p:spPr/>
        <p:txBody>
          <a:bodyPr/>
          <a:lstStyle/>
          <a:p>
            <a:fld id="{16C5AC08-0ACD-404A-9C9F-AB39E786C34A}" type="slidenum">
              <a:rPr lang="en-GB"/>
              <a:t>26</a:t>
            </a:fld>
            <a:endParaRPr lang="en-GB"/>
          </a:p>
        </p:txBody>
      </p:sp>
      <p:sp>
        <p:nvSpPr>
          <p:cNvPr id="6" name="Text Placeholder 5">
            <a:extLst>
              <a:ext uri="{FF2B5EF4-FFF2-40B4-BE49-F238E27FC236}">
                <a16:creationId xmlns:a16="http://schemas.microsoft.com/office/drawing/2014/main" id="{8185BCB5-CDF9-4477-F05E-14F9E4F629A5}"/>
              </a:ext>
            </a:extLst>
          </p:cNvPr>
          <p:cNvSpPr>
            <a:spLocks noGrp="1"/>
          </p:cNvSpPr>
          <p:nvPr>
            <p:ph type="body" sz="quarter" idx="13"/>
          </p:nvPr>
        </p:nvSpPr>
        <p:spPr/>
        <p:txBody>
          <a:bodyPr/>
          <a:lstStyle/>
          <a:p>
            <a:r>
              <a:rPr lang="en-US"/>
              <a:t>Simple triage tool for QI</a:t>
            </a:r>
          </a:p>
        </p:txBody>
      </p:sp>
      <p:sp>
        <p:nvSpPr>
          <p:cNvPr id="7" name="Content Placeholder 8">
            <a:extLst>
              <a:ext uri="{FF2B5EF4-FFF2-40B4-BE49-F238E27FC236}">
                <a16:creationId xmlns:a16="http://schemas.microsoft.com/office/drawing/2014/main" id="{D867C4FC-230D-3F99-4941-CEFFD0F0C5EB}"/>
              </a:ext>
            </a:extLst>
          </p:cNvPr>
          <p:cNvSpPr>
            <a:spLocks noGrp="1"/>
          </p:cNvSpPr>
          <p:nvPr>
            <p:ph idx="1"/>
          </p:nvPr>
        </p:nvSpPr>
        <p:spPr>
          <a:xfrm>
            <a:off x="9357360" y="6178964"/>
            <a:ext cx="2617400" cy="437736"/>
          </a:xfrm>
          <a:prstGeom prst="roundRect">
            <a:avLst>
              <a:gd name="adj" fmla="val 5721"/>
            </a:avLst>
          </a:prstGeom>
          <a:solidFill>
            <a:schemeClr val="accent4"/>
          </a:solidFill>
        </p:spPr>
        <p:txBody>
          <a:bodyPr lIns="180000" tIns="108000" rIns="180000" bIns="108000"/>
          <a:lstStyle/>
          <a:p>
            <a:pPr lvl="4"/>
            <a:r>
              <a:rPr lang="en-US" b="1">
                <a:solidFill>
                  <a:schemeClr val="bg1"/>
                </a:solidFill>
              </a:rPr>
              <a:t>Quality Improvement</a:t>
            </a:r>
          </a:p>
        </p:txBody>
      </p:sp>
      <p:sp>
        <p:nvSpPr>
          <p:cNvPr id="8" name="Content Placeholder 8">
            <a:extLst>
              <a:ext uri="{FF2B5EF4-FFF2-40B4-BE49-F238E27FC236}">
                <a16:creationId xmlns:a16="http://schemas.microsoft.com/office/drawing/2014/main" id="{8EBA14A8-1673-36C9-2A46-60EF6EF1800A}"/>
              </a:ext>
            </a:extLst>
          </p:cNvPr>
          <p:cNvSpPr txBox="1">
            <a:spLocks/>
          </p:cNvSpPr>
          <p:nvPr/>
        </p:nvSpPr>
        <p:spPr>
          <a:xfrm>
            <a:off x="9339708" y="4149080"/>
            <a:ext cx="2635052" cy="400740"/>
          </a:xfrm>
          <a:prstGeom prst="roundRect">
            <a:avLst>
              <a:gd name="adj" fmla="val 5721"/>
            </a:avLst>
          </a:prstGeom>
          <a:solidFill>
            <a:schemeClr val="accent1"/>
          </a:solidFill>
          <a:ln>
            <a:noFill/>
          </a:ln>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b="1">
                <a:solidFill>
                  <a:schemeClr val="bg1"/>
                </a:solidFill>
              </a:rPr>
              <a:t>Research</a:t>
            </a:r>
          </a:p>
        </p:txBody>
      </p:sp>
      <p:sp>
        <p:nvSpPr>
          <p:cNvPr id="9" name="Content Placeholder 8">
            <a:extLst>
              <a:ext uri="{FF2B5EF4-FFF2-40B4-BE49-F238E27FC236}">
                <a16:creationId xmlns:a16="http://schemas.microsoft.com/office/drawing/2014/main" id="{CBF67C7F-459F-CF26-6F1C-EACD22A2D7C8}"/>
              </a:ext>
            </a:extLst>
          </p:cNvPr>
          <p:cNvSpPr txBox="1">
            <a:spLocks/>
          </p:cNvSpPr>
          <p:nvPr/>
        </p:nvSpPr>
        <p:spPr>
          <a:xfrm>
            <a:off x="9339708" y="1520825"/>
            <a:ext cx="2635052" cy="412984"/>
          </a:xfrm>
          <a:prstGeom prst="roundRect">
            <a:avLst>
              <a:gd name="adj" fmla="val 5721"/>
            </a:avLst>
          </a:prstGeom>
          <a:solidFill>
            <a:schemeClr val="accent2"/>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b="1">
                <a:solidFill>
                  <a:schemeClr val="bg1"/>
                </a:solidFill>
              </a:rPr>
              <a:t>Audit</a:t>
            </a:r>
          </a:p>
        </p:txBody>
      </p:sp>
      <p:sp>
        <p:nvSpPr>
          <p:cNvPr id="10" name="Content Placeholder 8">
            <a:extLst>
              <a:ext uri="{FF2B5EF4-FFF2-40B4-BE49-F238E27FC236}">
                <a16:creationId xmlns:a16="http://schemas.microsoft.com/office/drawing/2014/main" id="{660EB91D-2B89-F38B-172B-B3BDD6A8D3EC}"/>
              </a:ext>
            </a:extLst>
          </p:cNvPr>
          <p:cNvSpPr txBox="1">
            <a:spLocks/>
          </p:cNvSpPr>
          <p:nvPr/>
        </p:nvSpPr>
        <p:spPr>
          <a:xfrm>
            <a:off x="9357360" y="5077633"/>
            <a:ext cx="2617400" cy="615928"/>
          </a:xfrm>
          <a:prstGeom prst="roundRect">
            <a:avLst>
              <a:gd name="adj" fmla="val 5721"/>
            </a:avLst>
          </a:prstGeom>
          <a:solidFill>
            <a:schemeClr val="accent3"/>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b="1">
                <a:solidFill>
                  <a:schemeClr val="bg1"/>
                </a:solidFill>
              </a:rPr>
              <a:t>Project Management (Transformation)</a:t>
            </a:r>
          </a:p>
        </p:txBody>
      </p:sp>
      <p:sp>
        <p:nvSpPr>
          <p:cNvPr id="11" name="Content Placeholder 8">
            <a:extLst>
              <a:ext uri="{FF2B5EF4-FFF2-40B4-BE49-F238E27FC236}">
                <a16:creationId xmlns:a16="http://schemas.microsoft.com/office/drawing/2014/main" id="{100EC032-376C-2969-C038-06043EEF50F6}"/>
              </a:ext>
            </a:extLst>
          </p:cNvPr>
          <p:cNvSpPr txBox="1">
            <a:spLocks/>
          </p:cNvSpPr>
          <p:nvPr/>
        </p:nvSpPr>
        <p:spPr>
          <a:xfrm>
            <a:off x="9357360" y="2557610"/>
            <a:ext cx="2617400" cy="400740"/>
          </a:xfrm>
          <a:prstGeom prst="roundRect">
            <a:avLst>
              <a:gd name="adj" fmla="val 5721"/>
            </a:avLst>
          </a:prstGeom>
          <a:solidFill>
            <a:schemeClr val="accent5"/>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b="1">
                <a:solidFill>
                  <a:schemeClr val="bg1"/>
                </a:solidFill>
              </a:rPr>
              <a:t>Service Evaluation </a:t>
            </a:r>
          </a:p>
        </p:txBody>
      </p:sp>
      <p:sp>
        <p:nvSpPr>
          <p:cNvPr id="17" name="Content Placeholder 8">
            <a:extLst>
              <a:ext uri="{FF2B5EF4-FFF2-40B4-BE49-F238E27FC236}">
                <a16:creationId xmlns:a16="http://schemas.microsoft.com/office/drawing/2014/main" id="{3E00519F-9591-70BF-8358-BAA4FAB7B80A}"/>
              </a:ext>
            </a:extLst>
          </p:cNvPr>
          <p:cNvSpPr txBox="1">
            <a:spLocks/>
          </p:cNvSpPr>
          <p:nvPr/>
        </p:nvSpPr>
        <p:spPr>
          <a:xfrm>
            <a:off x="1055440" y="2900795"/>
            <a:ext cx="1708080" cy="1247026"/>
          </a:xfrm>
          <a:prstGeom prst="roundRect">
            <a:avLst>
              <a:gd name="adj" fmla="val 5721"/>
            </a:avLst>
          </a:prstGeom>
          <a:solidFill>
            <a:schemeClr val="bg1">
              <a:lumMod val="95000"/>
            </a:schemeClr>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t>Is the project aiming to assess the standard of current care? </a:t>
            </a:r>
          </a:p>
        </p:txBody>
      </p:sp>
      <p:sp>
        <p:nvSpPr>
          <p:cNvPr id="19" name="Content Placeholder 8">
            <a:extLst>
              <a:ext uri="{FF2B5EF4-FFF2-40B4-BE49-F238E27FC236}">
                <a16:creationId xmlns:a16="http://schemas.microsoft.com/office/drawing/2014/main" id="{955E6613-5921-8BF6-5096-9043C419BD25}"/>
              </a:ext>
            </a:extLst>
          </p:cNvPr>
          <p:cNvSpPr txBox="1">
            <a:spLocks/>
          </p:cNvSpPr>
          <p:nvPr/>
        </p:nvSpPr>
        <p:spPr>
          <a:xfrm>
            <a:off x="3797529" y="1520825"/>
            <a:ext cx="1708080" cy="1437525"/>
          </a:xfrm>
          <a:prstGeom prst="roundRect">
            <a:avLst>
              <a:gd name="adj" fmla="val 5721"/>
            </a:avLst>
          </a:prstGeom>
          <a:solidFill>
            <a:schemeClr val="bg1">
              <a:lumMod val="95000"/>
            </a:schemeClr>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t>Are you evaluating </a:t>
            </a:r>
            <a:br>
              <a:rPr lang="en-US" sz="1400"/>
            </a:br>
            <a:r>
              <a:rPr lang="en-US" sz="1400"/>
              <a:t>the service against a predetermined standard?</a:t>
            </a:r>
          </a:p>
          <a:p>
            <a:pPr lvl="4"/>
            <a:endParaRPr lang="en-US" sz="1400"/>
          </a:p>
        </p:txBody>
      </p:sp>
      <p:sp>
        <p:nvSpPr>
          <p:cNvPr id="20" name="Content Placeholder 8">
            <a:extLst>
              <a:ext uri="{FF2B5EF4-FFF2-40B4-BE49-F238E27FC236}">
                <a16:creationId xmlns:a16="http://schemas.microsoft.com/office/drawing/2014/main" id="{B63613F5-C13B-F985-CD51-5AA085596A89}"/>
              </a:ext>
            </a:extLst>
          </p:cNvPr>
          <p:cNvSpPr txBox="1">
            <a:spLocks/>
          </p:cNvSpPr>
          <p:nvPr/>
        </p:nvSpPr>
        <p:spPr>
          <a:xfrm>
            <a:off x="3797529" y="4149080"/>
            <a:ext cx="1708080" cy="1437525"/>
          </a:xfrm>
          <a:prstGeom prst="roundRect">
            <a:avLst>
              <a:gd name="adj" fmla="val 5721"/>
            </a:avLst>
          </a:prstGeom>
          <a:solidFill>
            <a:schemeClr val="bg1">
              <a:lumMod val="95000"/>
            </a:schemeClr>
          </a:solid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t>Will your findings be generalisable and transferable?</a:t>
            </a:r>
          </a:p>
        </p:txBody>
      </p:sp>
      <p:cxnSp>
        <p:nvCxnSpPr>
          <p:cNvPr id="29" name="Elbow Connector 28">
            <a:extLst>
              <a:ext uri="{FF2B5EF4-FFF2-40B4-BE49-F238E27FC236}">
                <a16:creationId xmlns:a16="http://schemas.microsoft.com/office/drawing/2014/main" id="{AB920407-845B-372F-48C5-302D08DE06FF}"/>
              </a:ext>
            </a:extLst>
          </p:cNvPr>
          <p:cNvCxnSpPr>
            <a:cxnSpLocks/>
            <a:stCxn id="17" idx="3"/>
            <a:endCxn id="19" idx="1"/>
          </p:cNvCxnSpPr>
          <p:nvPr/>
        </p:nvCxnSpPr>
        <p:spPr>
          <a:xfrm flipV="1">
            <a:off x="2763520" y="2239588"/>
            <a:ext cx="1034009" cy="1284720"/>
          </a:xfrm>
          <a:prstGeom prst="bentConnector3">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8">
            <a:extLst>
              <a:ext uri="{FF2B5EF4-FFF2-40B4-BE49-F238E27FC236}">
                <a16:creationId xmlns:a16="http://schemas.microsoft.com/office/drawing/2014/main" id="{8CD21E68-681C-D965-457E-546CA425FCFE}"/>
              </a:ext>
            </a:extLst>
          </p:cNvPr>
          <p:cNvSpPr txBox="1">
            <a:spLocks/>
          </p:cNvSpPr>
          <p:nvPr/>
        </p:nvSpPr>
        <p:spPr>
          <a:xfrm>
            <a:off x="2962275" y="2570425"/>
            <a:ext cx="662305" cy="400740"/>
          </a:xfrm>
          <a:prstGeom prst="roundRect">
            <a:avLst>
              <a:gd name="adj" fmla="val 5721"/>
            </a:avLst>
          </a:prstGeom>
          <a:solidFill>
            <a:schemeClr val="bg1"/>
          </a:solidFill>
          <a:ln>
            <a:noFill/>
          </a:ln>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050" b="1">
                <a:solidFill>
                  <a:schemeClr val="accent6"/>
                </a:solidFill>
              </a:rPr>
              <a:t>Yes</a:t>
            </a:r>
          </a:p>
        </p:txBody>
      </p:sp>
      <p:cxnSp>
        <p:nvCxnSpPr>
          <p:cNvPr id="32" name="Elbow Connector 31">
            <a:extLst>
              <a:ext uri="{FF2B5EF4-FFF2-40B4-BE49-F238E27FC236}">
                <a16:creationId xmlns:a16="http://schemas.microsoft.com/office/drawing/2014/main" id="{3A477A05-E5FA-D7D7-2F00-BDAA4C94586D}"/>
              </a:ext>
            </a:extLst>
          </p:cNvPr>
          <p:cNvCxnSpPr>
            <a:cxnSpLocks/>
            <a:stCxn id="17" idx="3"/>
            <a:endCxn id="20" idx="1"/>
          </p:cNvCxnSpPr>
          <p:nvPr/>
        </p:nvCxnSpPr>
        <p:spPr>
          <a:xfrm>
            <a:off x="2763520" y="3524308"/>
            <a:ext cx="1034009" cy="1343535"/>
          </a:xfrm>
          <a:prstGeom prst="bentConnector3">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Content Placeholder 8">
            <a:extLst>
              <a:ext uri="{FF2B5EF4-FFF2-40B4-BE49-F238E27FC236}">
                <a16:creationId xmlns:a16="http://schemas.microsoft.com/office/drawing/2014/main" id="{300835E9-0323-2702-67B9-C4B04FF36BC7}"/>
              </a:ext>
            </a:extLst>
          </p:cNvPr>
          <p:cNvSpPr txBox="1">
            <a:spLocks/>
          </p:cNvSpPr>
          <p:nvPr/>
        </p:nvSpPr>
        <p:spPr>
          <a:xfrm>
            <a:off x="2961981" y="4076700"/>
            <a:ext cx="662305" cy="400740"/>
          </a:xfrm>
          <a:prstGeom prst="roundRect">
            <a:avLst>
              <a:gd name="adj" fmla="val 5721"/>
            </a:avLst>
          </a:prstGeom>
          <a:solidFill>
            <a:schemeClr val="bg1"/>
          </a:solidFill>
          <a:ln>
            <a:noFill/>
          </a:ln>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050" b="1">
                <a:solidFill>
                  <a:schemeClr val="accent6"/>
                </a:solidFill>
              </a:rPr>
              <a:t>No</a:t>
            </a:r>
          </a:p>
        </p:txBody>
      </p:sp>
      <p:sp>
        <p:nvSpPr>
          <p:cNvPr id="23" name="Content Placeholder 8">
            <a:extLst>
              <a:ext uri="{FF2B5EF4-FFF2-40B4-BE49-F238E27FC236}">
                <a16:creationId xmlns:a16="http://schemas.microsoft.com/office/drawing/2014/main" id="{A17526D0-F716-330C-136D-7ECB5A1BB47D}"/>
              </a:ext>
            </a:extLst>
          </p:cNvPr>
          <p:cNvSpPr txBox="1">
            <a:spLocks/>
          </p:cNvSpPr>
          <p:nvPr/>
        </p:nvSpPr>
        <p:spPr>
          <a:xfrm>
            <a:off x="5728653" y="1862356"/>
            <a:ext cx="662305" cy="230796"/>
          </a:xfrm>
          <a:prstGeom prst="roundRect">
            <a:avLst>
              <a:gd name="adj" fmla="val 5721"/>
            </a:avLst>
          </a:prstGeom>
          <a:solidFill>
            <a:schemeClr val="bg1"/>
          </a:solidFill>
          <a:ln>
            <a:noFill/>
          </a:ln>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050" b="1">
                <a:solidFill>
                  <a:schemeClr val="accent6"/>
                </a:solidFill>
              </a:rPr>
              <a:t>Yes</a:t>
            </a:r>
          </a:p>
        </p:txBody>
      </p:sp>
      <p:sp>
        <p:nvSpPr>
          <p:cNvPr id="24" name="Content Placeholder 8">
            <a:extLst>
              <a:ext uri="{FF2B5EF4-FFF2-40B4-BE49-F238E27FC236}">
                <a16:creationId xmlns:a16="http://schemas.microsoft.com/office/drawing/2014/main" id="{3427E87C-FCA9-0AE2-BE20-5D40D49B9B6C}"/>
              </a:ext>
            </a:extLst>
          </p:cNvPr>
          <p:cNvSpPr txBox="1">
            <a:spLocks/>
          </p:cNvSpPr>
          <p:nvPr/>
        </p:nvSpPr>
        <p:spPr>
          <a:xfrm>
            <a:off x="5728653" y="2371725"/>
            <a:ext cx="662305" cy="230896"/>
          </a:xfrm>
          <a:prstGeom prst="roundRect">
            <a:avLst>
              <a:gd name="adj" fmla="val 5721"/>
            </a:avLst>
          </a:prstGeom>
          <a:solidFill>
            <a:schemeClr val="bg1"/>
          </a:solidFill>
          <a:ln>
            <a:noFill/>
          </a:ln>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050" b="1">
                <a:solidFill>
                  <a:schemeClr val="accent6"/>
                </a:solidFill>
              </a:rPr>
              <a:t>No</a:t>
            </a:r>
          </a:p>
        </p:txBody>
      </p:sp>
      <p:cxnSp>
        <p:nvCxnSpPr>
          <p:cNvPr id="47" name="Elbow Connector 46">
            <a:extLst>
              <a:ext uri="{FF2B5EF4-FFF2-40B4-BE49-F238E27FC236}">
                <a16:creationId xmlns:a16="http://schemas.microsoft.com/office/drawing/2014/main" id="{3DE1AA74-F9A9-0B4C-00F2-DAA93532A19D}"/>
              </a:ext>
            </a:extLst>
          </p:cNvPr>
          <p:cNvCxnSpPr>
            <a:cxnSpLocks/>
            <a:stCxn id="20" idx="3"/>
          </p:cNvCxnSpPr>
          <p:nvPr/>
        </p:nvCxnSpPr>
        <p:spPr>
          <a:xfrm flipV="1">
            <a:off x="5505609" y="4361543"/>
            <a:ext cx="3747248" cy="506300"/>
          </a:xfrm>
          <a:prstGeom prst="bentConnector3">
            <a:avLst>
              <a:gd name="adj1" fmla="val 15527"/>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Content Placeholder 8">
            <a:extLst>
              <a:ext uri="{FF2B5EF4-FFF2-40B4-BE49-F238E27FC236}">
                <a16:creationId xmlns:a16="http://schemas.microsoft.com/office/drawing/2014/main" id="{C6ABE07A-CB7E-060A-BB1D-AF567339BE28}"/>
              </a:ext>
            </a:extLst>
          </p:cNvPr>
          <p:cNvSpPr txBox="1">
            <a:spLocks/>
          </p:cNvSpPr>
          <p:nvPr/>
        </p:nvSpPr>
        <p:spPr>
          <a:xfrm>
            <a:off x="5754912" y="4498088"/>
            <a:ext cx="662305" cy="230400"/>
          </a:xfrm>
          <a:prstGeom prst="roundRect">
            <a:avLst>
              <a:gd name="adj" fmla="val 5721"/>
            </a:avLst>
          </a:prstGeom>
          <a:solidFill>
            <a:schemeClr val="bg1"/>
          </a:solidFill>
          <a:ln>
            <a:noFill/>
          </a:ln>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050" b="1">
                <a:solidFill>
                  <a:schemeClr val="accent6"/>
                </a:solidFill>
              </a:rPr>
              <a:t>Yes</a:t>
            </a:r>
          </a:p>
        </p:txBody>
      </p:sp>
      <p:cxnSp>
        <p:nvCxnSpPr>
          <p:cNvPr id="53" name="Elbow Connector 52">
            <a:extLst>
              <a:ext uri="{FF2B5EF4-FFF2-40B4-BE49-F238E27FC236}">
                <a16:creationId xmlns:a16="http://schemas.microsoft.com/office/drawing/2014/main" id="{1257803D-B303-DCCB-B3A3-8F5B0843351B}"/>
              </a:ext>
            </a:extLst>
          </p:cNvPr>
          <p:cNvCxnSpPr>
            <a:cxnSpLocks/>
            <a:stCxn id="20" idx="3"/>
          </p:cNvCxnSpPr>
          <p:nvPr/>
        </p:nvCxnSpPr>
        <p:spPr>
          <a:xfrm>
            <a:off x="5505609" y="4867843"/>
            <a:ext cx="1021315" cy="1007440"/>
          </a:xfrm>
          <a:prstGeom prst="bentConnector3">
            <a:avLst>
              <a:gd name="adj1" fmla="val 56689"/>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Content Placeholder 8">
            <a:extLst>
              <a:ext uri="{FF2B5EF4-FFF2-40B4-BE49-F238E27FC236}">
                <a16:creationId xmlns:a16="http://schemas.microsoft.com/office/drawing/2014/main" id="{2E1F8E59-1E10-CC2F-C9EE-AE99955485BA}"/>
              </a:ext>
            </a:extLst>
          </p:cNvPr>
          <p:cNvSpPr txBox="1">
            <a:spLocks/>
          </p:cNvSpPr>
          <p:nvPr/>
        </p:nvSpPr>
        <p:spPr>
          <a:xfrm>
            <a:off x="5760184" y="5270239"/>
            <a:ext cx="662305" cy="230400"/>
          </a:xfrm>
          <a:prstGeom prst="roundRect">
            <a:avLst>
              <a:gd name="adj" fmla="val 5721"/>
            </a:avLst>
          </a:prstGeom>
          <a:solidFill>
            <a:schemeClr val="bg1"/>
          </a:solidFill>
          <a:ln>
            <a:noFill/>
          </a:ln>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050" b="1">
                <a:solidFill>
                  <a:schemeClr val="accent6"/>
                </a:solidFill>
              </a:rPr>
              <a:t>No</a:t>
            </a:r>
          </a:p>
        </p:txBody>
      </p:sp>
      <p:cxnSp>
        <p:nvCxnSpPr>
          <p:cNvPr id="60" name="Elbow Connector 59">
            <a:extLst>
              <a:ext uri="{FF2B5EF4-FFF2-40B4-BE49-F238E27FC236}">
                <a16:creationId xmlns:a16="http://schemas.microsoft.com/office/drawing/2014/main" id="{F0D5A9E8-ACCD-E195-2AF7-9D22A892329D}"/>
              </a:ext>
            </a:extLst>
          </p:cNvPr>
          <p:cNvCxnSpPr>
            <a:cxnSpLocks/>
            <a:stCxn id="21" idx="3"/>
          </p:cNvCxnSpPr>
          <p:nvPr/>
        </p:nvCxnSpPr>
        <p:spPr>
          <a:xfrm flipV="1">
            <a:off x="8298134" y="5388244"/>
            <a:ext cx="907859" cy="460107"/>
          </a:xfrm>
          <a:prstGeom prst="bentConnector3">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8">
            <a:extLst>
              <a:ext uri="{FF2B5EF4-FFF2-40B4-BE49-F238E27FC236}">
                <a16:creationId xmlns:a16="http://schemas.microsoft.com/office/drawing/2014/main" id="{EECF9149-E4F0-E1DE-48C2-B983C3DB59C2}"/>
              </a:ext>
            </a:extLst>
          </p:cNvPr>
          <p:cNvSpPr txBox="1">
            <a:spLocks/>
          </p:cNvSpPr>
          <p:nvPr/>
        </p:nvSpPr>
        <p:spPr>
          <a:xfrm>
            <a:off x="8574412" y="5496980"/>
            <a:ext cx="360000" cy="230400"/>
          </a:xfrm>
          <a:prstGeom prst="roundRect">
            <a:avLst>
              <a:gd name="adj" fmla="val 5721"/>
            </a:avLst>
          </a:prstGeom>
          <a:solidFill>
            <a:schemeClr val="bg1"/>
          </a:solidFill>
          <a:ln>
            <a:noFill/>
          </a:ln>
        </p:spPr>
        <p:txBody>
          <a:bodyPr vert="horz" lIns="0" tIns="108000" rIns="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050" b="1">
                <a:solidFill>
                  <a:schemeClr val="accent6"/>
                </a:solidFill>
              </a:rPr>
              <a:t>Yes</a:t>
            </a:r>
          </a:p>
        </p:txBody>
      </p:sp>
      <p:cxnSp>
        <p:nvCxnSpPr>
          <p:cNvPr id="63" name="Elbow Connector 62">
            <a:extLst>
              <a:ext uri="{FF2B5EF4-FFF2-40B4-BE49-F238E27FC236}">
                <a16:creationId xmlns:a16="http://schemas.microsoft.com/office/drawing/2014/main" id="{7A7CC63F-AD8B-B0C7-3EF9-FEB2B10258A9}"/>
              </a:ext>
            </a:extLst>
          </p:cNvPr>
          <p:cNvCxnSpPr>
            <a:cxnSpLocks/>
          </p:cNvCxnSpPr>
          <p:nvPr/>
        </p:nvCxnSpPr>
        <p:spPr>
          <a:xfrm>
            <a:off x="8298134" y="5846466"/>
            <a:ext cx="907859" cy="497507"/>
          </a:xfrm>
          <a:prstGeom prst="bent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Content Placeholder 8">
            <a:extLst>
              <a:ext uri="{FF2B5EF4-FFF2-40B4-BE49-F238E27FC236}">
                <a16:creationId xmlns:a16="http://schemas.microsoft.com/office/drawing/2014/main" id="{960C764D-DA76-A6F5-AEC6-560B965B0200}"/>
              </a:ext>
            </a:extLst>
          </p:cNvPr>
          <p:cNvSpPr txBox="1">
            <a:spLocks/>
          </p:cNvSpPr>
          <p:nvPr/>
        </p:nvSpPr>
        <p:spPr>
          <a:xfrm>
            <a:off x="8564731" y="5989657"/>
            <a:ext cx="360000" cy="230400"/>
          </a:xfrm>
          <a:prstGeom prst="roundRect">
            <a:avLst>
              <a:gd name="adj" fmla="val 5721"/>
            </a:avLst>
          </a:prstGeom>
          <a:solidFill>
            <a:schemeClr val="bg1"/>
          </a:solidFill>
          <a:ln>
            <a:noFill/>
          </a:ln>
        </p:spPr>
        <p:txBody>
          <a:bodyPr vert="horz" lIns="0" tIns="108000" rIns="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050" b="1">
                <a:solidFill>
                  <a:schemeClr val="accent6"/>
                </a:solidFill>
              </a:rPr>
              <a:t>No</a:t>
            </a:r>
          </a:p>
        </p:txBody>
      </p:sp>
    </p:spTree>
    <p:extLst>
      <p:ext uri="{BB962C8B-B14F-4D97-AF65-F5344CB8AC3E}">
        <p14:creationId xmlns:p14="http://schemas.microsoft.com/office/powerpoint/2010/main" val="4154787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A70953-EFEF-F175-2D20-1CF796C9B8CA}"/>
              </a:ext>
            </a:extLst>
          </p:cNvPr>
          <p:cNvPicPr>
            <a:picLocks noChangeAspect="1"/>
          </p:cNvPicPr>
          <p:nvPr/>
        </p:nvPicPr>
        <p:blipFill>
          <a:blip r:embed="rId3"/>
          <a:srcRect/>
          <a:stretch/>
        </p:blipFill>
        <p:spPr>
          <a:xfrm>
            <a:off x="1265420" y="1710263"/>
            <a:ext cx="10684891" cy="4337937"/>
          </a:xfrm>
          <a:prstGeom prst="rect">
            <a:avLst/>
          </a:prstGeom>
        </p:spPr>
      </p:pic>
      <p:sp>
        <p:nvSpPr>
          <p:cNvPr id="7" name="Rectangle 6">
            <a:extLst>
              <a:ext uri="{FF2B5EF4-FFF2-40B4-BE49-F238E27FC236}">
                <a16:creationId xmlns:a16="http://schemas.microsoft.com/office/drawing/2014/main" id="{B1640E20-0734-EBCC-C91A-886BD12D6C8A}"/>
              </a:ext>
            </a:extLst>
          </p:cNvPr>
          <p:cNvSpPr/>
          <p:nvPr/>
        </p:nvSpPr>
        <p:spPr>
          <a:xfrm>
            <a:off x="1035424" y="1479176"/>
            <a:ext cx="8101852" cy="4235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698D3B-AF55-4989-7EC3-8C57D40140B8}"/>
              </a:ext>
            </a:extLst>
          </p:cNvPr>
          <p:cNvSpPr>
            <a:spLocks noGrp="1"/>
          </p:cNvSpPr>
          <p:nvPr>
            <p:ph type="title"/>
          </p:nvPr>
        </p:nvSpPr>
        <p:spPr/>
        <p:txBody>
          <a:bodyPr/>
          <a:lstStyle/>
          <a:p>
            <a:r>
              <a:rPr lang="en-GB" dirty="0"/>
              <a:t>The ‘know–do’ gap</a:t>
            </a:r>
            <a:endParaRPr lang="en-US"/>
          </a:p>
        </p:txBody>
      </p:sp>
      <p:sp>
        <p:nvSpPr>
          <p:cNvPr id="3" name="Content Placeholder 2">
            <a:extLst>
              <a:ext uri="{FF2B5EF4-FFF2-40B4-BE49-F238E27FC236}">
                <a16:creationId xmlns:a16="http://schemas.microsoft.com/office/drawing/2014/main" id="{C236AE27-D0E8-9DC9-3A81-349D011BFEC2}"/>
              </a:ext>
            </a:extLst>
          </p:cNvPr>
          <p:cNvSpPr>
            <a:spLocks noGrp="1"/>
          </p:cNvSpPr>
          <p:nvPr>
            <p:ph idx="1"/>
          </p:nvPr>
        </p:nvSpPr>
        <p:spPr/>
        <p:txBody>
          <a:bodyPr/>
          <a:lstStyle/>
          <a:p>
            <a:pPr lvl="1"/>
            <a:r>
              <a:rPr lang="en-US"/>
              <a:t>How much does medical knowledge grow per year?</a:t>
            </a:r>
          </a:p>
        </p:txBody>
      </p:sp>
      <p:sp>
        <p:nvSpPr>
          <p:cNvPr id="4" name="Footer Placeholder 3">
            <a:extLst>
              <a:ext uri="{FF2B5EF4-FFF2-40B4-BE49-F238E27FC236}">
                <a16:creationId xmlns:a16="http://schemas.microsoft.com/office/drawing/2014/main" id="{C74F925C-A3E4-F763-E57E-6955761F88A8}"/>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E0086C29-9AB2-1028-8175-84B5D7CFDEE3}"/>
              </a:ext>
            </a:extLst>
          </p:cNvPr>
          <p:cNvSpPr>
            <a:spLocks noGrp="1"/>
          </p:cNvSpPr>
          <p:nvPr>
            <p:ph type="sldNum" sz="quarter" idx="12"/>
          </p:nvPr>
        </p:nvSpPr>
        <p:spPr/>
        <p:txBody>
          <a:bodyPr/>
          <a:lstStyle/>
          <a:p>
            <a:fld id="{16C5AC08-0ACD-404A-9C9F-AB39E786C34A}" type="slidenum">
              <a:rPr lang="en-GB"/>
              <a:t>27</a:t>
            </a:fld>
            <a:endParaRPr lang="en-GB"/>
          </a:p>
        </p:txBody>
      </p:sp>
      <p:sp>
        <p:nvSpPr>
          <p:cNvPr id="6" name="Text Placeholder 5">
            <a:extLst>
              <a:ext uri="{FF2B5EF4-FFF2-40B4-BE49-F238E27FC236}">
                <a16:creationId xmlns:a16="http://schemas.microsoft.com/office/drawing/2014/main" id="{346C1E26-F6BE-B9A9-6298-CA8CBD318325}"/>
              </a:ext>
            </a:extLst>
          </p:cNvPr>
          <p:cNvSpPr>
            <a:spLocks noGrp="1"/>
          </p:cNvSpPr>
          <p:nvPr>
            <p:ph type="body" sz="quarter" idx="13"/>
          </p:nvPr>
        </p:nvSpPr>
        <p:spPr/>
        <p:txBody>
          <a:bodyPr/>
          <a:lstStyle/>
          <a:p>
            <a:r>
              <a:rPr lang="en-US"/>
              <a:t>The ‘know-do’ gap</a:t>
            </a:r>
          </a:p>
        </p:txBody>
      </p:sp>
      <p:sp>
        <p:nvSpPr>
          <p:cNvPr id="8" name="Rectangle 7">
            <a:extLst>
              <a:ext uri="{FF2B5EF4-FFF2-40B4-BE49-F238E27FC236}">
                <a16:creationId xmlns:a16="http://schemas.microsoft.com/office/drawing/2014/main" id="{167AE8A1-A685-6B3B-7BFA-76AE05633038}"/>
              </a:ext>
            </a:extLst>
          </p:cNvPr>
          <p:cNvSpPr/>
          <p:nvPr/>
        </p:nvSpPr>
        <p:spPr>
          <a:xfrm>
            <a:off x="8395855" y="-3172691"/>
            <a:ext cx="1427018" cy="142701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6" name="Picture 15">
            <a:extLst>
              <a:ext uri="{FF2B5EF4-FFF2-40B4-BE49-F238E27FC236}">
                <a16:creationId xmlns:a16="http://schemas.microsoft.com/office/drawing/2014/main" id="{20F960E7-3334-D2AF-03F8-15DC662B20FD}"/>
              </a:ext>
            </a:extLst>
          </p:cNvPr>
          <p:cNvPicPr>
            <a:picLocks noChangeAspect="1"/>
          </p:cNvPicPr>
          <p:nvPr/>
        </p:nvPicPr>
        <p:blipFill>
          <a:blip r:embed="rId4"/>
          <a:srcRect/>
          <a:stretch/>
        </p:blipFill>
        <p:spPr>
          <a:xfrm>
            <a:off x="1220244" y="2346700"/>
            <a:ext cx="10749026" cy="3617214"/>
          </a:xfrm>
          <a:prstGeom prst="rect">
            <a:avLst/>
          </a:prstGeom>
        </p:spPr>
      </p:pic>
      <p:sp>
        <p:nvSpPr>
          <p:cNvPr id="17" name="TextBox 16">
            <a:extLst>
              <a:ext uri="{FF2B5EF4-FFF2-40B4-BE49-F238E27FC236}">
                <a16:creationId xmlns:a16="http://schemas.microsoft.com/office/drawing/2014/main" id="{8451F9D1-A545-A91F-1AE4-6B9C22BA2B8C}"/>
              </a:ext>
            </a:extLst>
          </p:cNvPr>
          <p:cNvSpPr txBox="1"/>
          <p:nvPr/>
        </p:nvSpPr>
        <p:spPr>
          <a:xfrm>
            <a:off x="7353596" y="6355090"/>
            <a:ext cx="4686300" cy="253916"/>
          </a:xfrm>
          <a:prstGeom prst="rect">
            <a:avLst/>
          </a:prstGeom>
          <a:noFill/>
        </p:spPr>
        <p:txBody>
          <a:bodyPr wrap="square">
            <a:spAutoFit/>
          </a:bodyPr>
          <a:lstStyle/>
          <a:p>
            <a:pPr algn="r"/>
            <a:r>
              <a:rPr lang="en-GB" sz="1050" b="1" dirty="0">
                <a:latin typeface="DM Sans" pitchFamily="2" charset="77"/>
              </a:rPr>
              <a:t>Source</a:t>
            </a:r>
            <a:r>
              <a:rPr lang="en-GB" sz="1050" dirty="0">
                <a:latin typeface="DM Sans" pitchFamily="2" charset="77"/>
              </a:rPr>
              <a:t>: Denson (2011)</a:t>
            </a:r>
          </a:p>
        </p:txBody>
      </p:sp>
      <p:sp>
        <p:nvSpPr>
          <p:cNvPr id="11" name="Last week">
            <a:extLst>
              <a:ext uri="{FF2B5EF4-FFF2-40B4-BE49-F238E27FC236}">
                <a16:creationId xmlns:a16="http://schemas.microsoft.com/office/drawing/2014/main" id="{2E1F60BD-39BC-0215-B99F-2C823CB85177}"/>
              </a:ext>
            </a:extLst>
          </p:cNvPr>
          <p:cNvSpPr txBox="1"/>
          <p:nvPr/>
        </p:nvSpPr>
        <p:spPr>
          <a:xfrm>
            <a:off x="985182" y="6083604"/>
            <a:ext cx="540964" cy="184666"/>
          </a:xfrm>
          <a:prstGeom prst="rect">
            <a:avLst/>
          </a:prstGeom>
          <a:noFill/>
        </p:spPr>
        <p:txBody>
          <a:bodyPr wrap="square" lIns="0" tIns="0" rIns="0" bIns="0" rtlCol="0">
            <a:spAutoFit/>
          </a:bodyPr>
          <a:lstStyle/>
          <a:p>
            <a:pPr algn="ctr"/>
            <a:r>
              <a:rPr lang="en-US" sz="1200" b="1">
                <a:solidFill>
                  <a:schemeClr val="accent6">
                    <a:lumMod val="60000"/>
                    <a:lumOff val="40000"/>
                  </a:schemeClr>
                </a:solidFill>
                <a:latin typeface="DM Sans" pitchFamily="2" charset="77"/>
              </a:rPr>
              <a:t>1950</a:t>
            </a:r>
          </a:p>
        </p:txBody>
      </p:sp>
      <p:sp>
        <p:nvSpPr>
          <p:cNvPr id="12" name="Last week">
            <a:extLst>
              <a:ext uri="{FF2B5EF4-FFF2-40B4-BE49-F238E27FC236}">
                <a16:creationId xmlns:a16="http://schemas.microsoft.com/office/drawing/2014/main" id="{7146D7B2-3A9B-1DFA-F2F3-C0383A0A2921}"/>
              </a:ext>
            </a:extLst>
          </p:cNvPr>
          <p:cNvSpPr txBox="1"/>
          <p:nvPr/>
        </p:nvSpPr>
        <p:spPr>
          <a:xfrm>
            <a:off x="8115483" y="6083604"/>
            <a:ext cx="540964" cy="184666"/>
          </a:xfrm>
          <a:prstGeom prst="rect">
            <a:avLst/>
          </a:prstGeom>
          <a:noFill/>
        </p:spPr>
        <p:txBody>
          <a:bodyPr wrap="square" lIns="0" tIns="0" rIns="0" bIns="0" rtlCol="0">
            <a:spAutoFit/>
          </a:bodyPr>
          <a:lstStyle/>
          <a:p>
            <a:pPr algn="ctr"/>
            <a:r>
              <a:rPr lang="en-US" sz="1200" b="1">
                <a:solidFill>
                  <a:schemeClr val="accent6">
                    <a:lumMod val="60000"/>
                    <a:lumOff val="40000"/>
                  </a:schemeClr>
                </a:solidFill>
                <a:latin typeface="DM Sans" pitchFamily="2" charset="77"/>
              </a:rPr>
              <a:t>2000</a:t>
            </a:r>
          </a:p>
        </p:txBody>
      </p:sp>
      <p:sp>
        <p:nvSpPr>
          <p:cNvPr id="13" name="Last week">
            <a:extLst>
              <a:ext uri="{FF2B5EF4-FFF2-40B4-BE49-F238E27FC236}">
                <a16:creationId xmlns:a16="http://schemas.microsoft.com/office/drawing/2014/main" id="{6809B107-B782-0341-B71D-14B84C3F34AF}"/>
              </a:ext>
            </a:extLst>
          </p:cNvPr>
          <p:cNvSpPr txBox="1"/>
          <p:nvPr/>
        </p:nvSpPr>
        <p:spPr>
          <a:xfrm>
            <a:off x="4576218" y="6083604"/>
            <a:ext cx="540964" cy="184666"/>
          </a:xfrm>
          <a:prstGeom prst="rect">
            <a:avLst/>
          </a:prstGeom>
          <a:noFill/>
        </p:spPr>
        <p:txBody>
          <a:bodyPr wrap="square" lIns="0" tIns="0" rIns="0" bIns="0" rtlCol="0">
            <a:spAutoFit/>
          </a:bodyPr>
          <a:lstStyle/>
          <a:p>
            <a:pPr algn="ctr"/>
            <a:r>
              <a:rPr lang="en-US" sz="1200" b="1">
                <a:solidFill>
                  <a:schemeClr val="accent6">
                    <a:lumMod val="60000"/>
                    <a:lumOff val="40000"/>
                  </a:schemeClr>
                </a:solidFill>
                <a:latin typeface="DM Sans" pitchFamily="2" charset="77"/>
              </a:rPr>
              <a:t>1980</a:t>
            </a:r>
          </a:p>
        </p:txBody>
      </p:sp>
      <p:sp>
        <p:nvSpPr>
          <p:cNvPr id="15" name="Last week">
            <a:extLst>
              <a:ext uri="{FF2B5EF4-FFF2-40B4-BE49-F238E27FC236}">
                <a16:creationId xmlns:a16="http://schemas.microsoft.com/office/drawing/2014/main" id="{5D5B6387-26C7-0A9E-2D39-9AFD4253E442}"/>
              </a:ext>
            </a:extLst>
          </p:cNvPr>
          <p:cNvSpPr txBox="1"/>
          <p:nvPr/>
        </p:nvSpPr>
        <p:spPr>
          <a:xfrm>
            <a:off x="11384266" y="6083604"/>
            <a:ext cx="540964" cy="184666"/>
          </a:xfrm>
          <a:prstGeom prst="rect">
            <a:avLst/>
          </a:prstGeom>
          <a:noFill/>
        </p:spPr>
        <p:txBody>
          <a:bodyPr wrap="square" lIns="0" tIns="0" rIns="0" bIns="0" rtlCol="0">
            <a:spAutoFit/>
          </a:bodyPr>
          <a:lstStyle/>
          <a:p>
            <a:pPr algn="r"/>
            <a:r>
              <a:rPr lang="en-US" sz="1200" b="1">
                <a:solidFill>
                  <a:schemeClr val="accent6">
                    <a:lumMod val="60000"/>
                    <a:lumOff val="40000"/>
                  </a:schemeClr>
                </a:solidFill>
                <a:latin typeface="DM Sans" pitchFamily="2" charset="77"/>
              </a:rPr>
              <a:t>1950</a:t>
            </a:r>
          </a:p>
        </p:txBody>
      </p:sp>
      <p:sp>
        <p:nvSpPr>
          <p:cNvPr id="18" name="Last week">
            <a:extLst>
              <a:ext uri="{FF2B5EF4-FFF2-40B4-BE49-F238E27FC236}">
                <a16:creationId xmlns:a16="http://schemas.microsoft.com/office/drawing/2014/main" id="{CF4BC2F4-09BF-35DB-96EB-B74116C4C0E7}"/>
              </a:ext>
            </a:extLst>
          </p:cNvPr>
          <p:cNvSpPr txBox="1"/>
          <p:nvPr/>
        </p:nvSpPr>
        <p:spPr>
          <a:xfrm>
            <a:off x="911424" y="5176949"/>
            <a:ext cx="227657" cy="184666"/>
          </a:xfrm>
          <a:prstGeom prst="rect">
            <a:avLst/>
          </a:prstGeom>
          <a:noFill/>
        </p:spPr>
        <p:txBody>
          <a:bodyPr wrap="square" lIns="0" tIns="0" rIns="0" bIns="0" rtlCol="0">
            <a:spAutoFit/>
          </a:bodyPr>
          <a:lstStyle/>
          <a:p>
            <a:pPr algn="r"/>
            <a:r>
              <a:rPr lang="en-US" sz="1200">
                <a:solidFill>
                  <a:schemeClr val="accent6">
                    <a:lumMod val="60000"/>
                    <a:lumOff val="40000"/>
                  </a:schemeClr>
                </a:solidFill>
                <a:latin typeface="DM Sans" pitchFamily="2" charset="77"/>
              </a:rPr>
              <a:t>1</a:t>
            </a:r>
          </a:p>
        </p:txBody>
      </p:sp>
      <p:sp>
        <p:nvSpPr>
          <p:cNvPr id="19" name="Last week">
            <a:extLst>
              <a:ext uri="{FF2B5EF4-FFF2-40B4-BE49-F238E27FC236}">
                <a16:creationId xmlns:a16="http://schemas.microsoft.com/office/drawing/2014/main" id="{6FCBC2CA-F826-7A3B-EA8B-8FFF720C3196}"/>
              </a:ext>
            </a:extLst>
          </p:cNvPr>
          <p:cNvSpPr txBox="1"/>
          <p:nvPr/>
        </p:nvSpPr>
        <p:spPr>
          <a:xfrm>
            <a:off x="911424" y="4468462"/>
            <a:ext cx="227657" cy="184666"/>
          </a:xfrm>
          <a:prstGeom prst="rect">
            <a:avLst/>
          </a:prstGeom>
          <a:noFill/>
        </p:spPr>
        <p:txBody>
          <a:bodyPr wrap="square" lIns="0" tIns="0" rIns="0" bIns="0" rtlCol="0">
            <a:spAutoFit/>
          </a:bodyPr>
          <a:lstStyle/>
          <a:p>
            <a:pPr algn="r"/>
            <a:r>
              <a:rPr lang="en-US" sz="1200">
                <a:solidFill>
                  <a:schemeClr val="accent6">
                    <a:lumMod val="60000"/>
                    <a:lumOff val="40000"/>
                  </a:schemeClr>
                </a:solidFill>
                <a:latin typeface="DM Sans" pitchFamily="2" charset="77"/>
              </a:rPr>
              <a:t>2</a:t>
            </a:r>
          </a:p>
        </p:txBody>
      </p:sp>
      <p:sp>
        <p:nvSpPr>
          <p:cNvPr id="20" name="Last week">
            <a:extLst>
              <a:ext uri="{FF2B5EF4-FFF2-40B4-BE49-F238E27FC236}">
                <a16:creationId xmlns:a16="http://schemas.microsoft.com/office/drawing/2014/main" id="{65746076-F3FB-E9AA-3316-2E7CAC8CDCF6}"/>
              </a:ext>
            </a:extLst>
          </p:cNvPr>
          <p:cNvSpPr txBox="1"/>
          <p:nvPr/>
        </p:nvSpPr>
        <p:spPr>
          <a:xfrm>
            <a:off x="911424" y="3757690"/>
            <a:ext cx="227657" cy="184666"/>
          </a:xfrm>
          <a:prstGeom prst="rect">
            <a:avLst/>
          </a:prstGeom>
          <a:noFill/>
        </p:spPr>
        <p:txBody>
          <a:bodyPr wrap="square" lIns="0" tIns="0" rIns="0" bIns="0" rtlCol="0">
            <a:spAutoFit/>
          </a:bodyPr>
          <a:lstStyle/>
          <a:p>
            <a:pPr algn="r"/>
            <a:r>
              <a:rPr lang="en-US" sz="1200">
                <a:solidFill>
                  <a:schemeClr val="accent6">
                    <a:lumMod val="60000"/>
                    <a:lumOff val="40000"/>
                  </a:schemeClr>
                </a:solidFill>
                <a:latin typeface="DM Sans" pitchFamily="2" charset="77"/>
              </a:rPr>
              <a:t>3</a:t>
            </a:r>
          </a:p>
        </p:txBody>
      </p:sp>
      <p:sp>
        <p:nvSpPr>
          <p:cNvPr id="21" name="Last week">
            <a:extLst>
              <a:ext uri="{FF2B5EF4-FFF2-40B4-BE49-F238E27FC236}">
                <a16:creationId xmlns:a16="http://schemas.microsoft.com/office/drawing/2014/main" id="{0CD7A74A-376E-4C30-D37C-5427AADCA0A1}"/>
              </a:ext>
            </a:extLst>
          </p:cNvPr>
          <p:cNvSpPr txBox="1"/>
          <p:nvPr/>
        </p:nvSpPr>
        <p:spPr>
          <a:xfrm>
            <a:off x="911424" y="3032385"/>
            <a:ext cx="227657" cy="184666"/>
          </a:xfrm>
          <a:prstGeom prst="rect">
            <a:avLst/>
          </a:prstGeom>
          <a:noFill/>
        </p:spPr>
        <p:txBody>
          <a:bodyPr wrap="square" lIns="0" tIns="0" rIns="0" bIns="0" rtlCol="0">
            <a:spAutoFit/>
          </a:bodyPr>
          <a:lstStyle/>
          <a:p>
            <a:pPr algn="r"/>
            <a:r>
              <a:rPr lang="en-US" sz="1200">
                <a:solidFill>
                  <a:schemeClr val="accent6">
                    <a:lumMod val="60000"/>
                    <a:lumOff val="40000"/>
                  </a:schemeClr>
                </a:solidFill>
                <a:latin typeface="DM Sans" pitchFamily="2" charset="77"/>
              </a:rPr>
              <a:t>4</a:t>
            </a:r>
          </a:p>
        </p:txBody>
      </p:sp>
      <p:sp>
        <p:nvSpPr>
          <p:cNvPr id="22" name="Last week">
            <a:extLst>
              <a:ext uri="{FF2B5EF4-FFF2-40B4-BE49-F238E27FC236}">
                <a16:creationId xmlns:a16="http://schemas.microsoft.com/office/drawing/2014/main" id="{0292F2B0-ABD0-FB7F-8FE3-6A1AB08820EE}"/>
              </a:ext>
            </a:extLst>
          </p:cNvPr>
          <p:cNvSpPr txBox="1"/>
          <p:nvPr/>
        </p:nvSpPr>
        <p:spPr>
          <a:xfrm>
            <a:off x="911424" y="2317530"/>
            <a:ext cx="227657" cy="184666"/>
          </a:xfrm>
          <a:prstGeom prst="rect">
            <a:avLst/>
          </a:prstGeom>
          <a:noFill/>
        </p:spPr>
        <p:txBody>
          <a:bodyPr wrap="square" lIns="0" tIns="0" rIns="0" bIns="0" rtlCol="0">
            <a:spAutoFit/>
          </a:bodyPr>
          <a:lstStyle/>
          <a:p>
            <a:pPr algn="r"/>
            <a:r>
              <a:rPr lang="en-US" sz="1200">
                <a:solidFill>
                  <a:schemeClr val="accent6">
                    <a:lumMod val="60000"/>
                    <a:lumOff val="40000"/>
                  </a:schemeClr>
                </a:solidFill>
                <a:latin typeface="DM Sans" pitchFamily="2" charset="77"/>
              </a:rPr>
              <a:t>5</a:t>
            </a:r>
          </a:p>
        </p:txBody>
      </p:sp>
    </p:spTree>
    <p:extLst>
      <p:ext uri="{BB962C8B-B14F-4D97-AF65-F5344CB8AC3E}">
        <p14:creationId xmlns:p14="http://schemas.microsoft.com/office/powerpoint/2010/main" val="301269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QI Gap">
            <a:extLst>
              <a:ext uri="{FF2B5EF4-FFF2-40B4-BE49-F238E27FC236}">
                <a16:creationId xmlns:a16="http://schemas.microsoft.com/office/drawing/2014/main" id="{97B24825-DACF-E267-38AC-19BCB2E9678A}"/>
              </a:ext>
            </a:extLst>
          </p:cNvPr>
          <p:cNvPicPr>
            <a:picLocks/>
          </p:cNvPicPr>
          <p:nvPr/>
        </p:nvPicPr>
        <p:blipFill>
          <a:blip r:embed="rId3"/>
          <a:srcRect/>
          <a:stretch/>
        </p:blipFill>
        <p:spPr>
          <a:xfrm>
            <a:off x="1391698" y="4270538"/>
            <a:ext cx="10189026" cy="6095674"/>
          </a:xfrm>
          <a:prstGeom prst="rect">
            <a:avLst/>
          </a:prstGeom>
        </p:spPr>
      </p:pic>
      <p:sp>
        <p:nvSpPr>
          <p:cNvPr id="2" name="Title 1">
            <a:extLst>
              <a:ext uri="{FF2B5EF4-FFF2-40B4-BE49-F238E27FC236}">
                <a16:creationId xmlns:a16="http://schemas.microsoft.com/office/drawing/2014/main" id="{F6555A51-C922-F49E-6E08-2B29D7A1B026}"/>
              </a:ext>
            </a:extLst>
          </p:cNvPr>
          <p:cNvSpPr>
            <a:spLocks noGrp="1"/>
          </p:cNvSpPr>
          <p:nvPr>
            <p:ph type="title"/>
          </p:nvPr>
        </p:nvSpPr>
        <p:spPr/>
        <p:txBody>
          <a:bodyPr/>
          <a:lstStyle/>
          <a:p>
            <a:r>
              <a:rPr lang="en-US"/>
              <a:t>The ‘</a:t>
            </a:r>
            <a:r>
              <a:rPr lang="en-GB" dirty="0"/>
              <a:t>know–do’ </a:t>
            </a:r>
            <a:r>
              <a:rPr lang="en-US"/>
              <a:t>gap</a:t>
            </a:r>
          </a:p>
        </p:txBody>
      </p:sp>
      <p:sp>
        <p:nvSpPr>
          <p:cNvPr id="4" name="Footer Placeholder 3">
            <a:extLst>
              <a:ext uri="{FF2B5EF4-FFF2-40B4-BE49-F238E27FC236}">
                <a16:creationId xmlns:a16="http://schemas.microsoft.com/office/drawing/2014/main" id="{5A31C9E9-3AD3-85BD-D59A-8A45C5AAE4F8}"/>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4B51840-CA20-6F58-11CD-1393F3E0772C}"/>
              </a:ext>
            </a:extLst>
          </p:cNvPr>
          <p:cNvSpPr>
            <a:spLocks noGrp="1"/>
          </p:cNvSpPr>
          <p:nvPr>
            <p:ph type="sldNum" sz="quarter" idx="12"/>
          </p:nvPr>
        </p:nvSpPr>
        <p:spPr/>
        <p:txBody>
          <a:bodyPr/>
          <a:lstStyle/>
          <a:p>
            <a:fld id="{16C5AC08-0ACD-404A-9C9F-AB39E786C34A}" type="slidenum">
              <a:rPr lang="en-GB"/>
              <a:t>28</a:t>
            </a:fld>
            <a:endParaRPr lang="en-GB"/>
          </a:p>
        </p:txBody>
      </p:sp>
      <p:sp>
        <p:nvSpPr>
          <p:cNvPr id="6" name="Text Placeholder 5">
            <a:extLst>
              <a:ext uri="{FF2B5EF4-FFF2-40B4-BE49-F238E27FC236}">
                <a16:creationId xmlns:a16="http://schemas.microsoft.com/office/drawing/2014/main" id="{83AA452A-9D4F-F444-C95F-88BF35A3F0F1}"/>
              </a:ext>
            </a:extLst>
          </p:cNvPr>
          <p:cNvSpPr>
            <a:spLocks noGrp="1"/>
          </p:cNvSpPr>
          <p:nvPr>
            <p:ph type="body" sz="quarter" idx="13"/>
          </p:nvPr>
        </p:nvSpPr>
        <p:spPr/>
        <p:txBody>
          <a:bodyPr/>
          <a:lstStyle/>
          <a:p>
            <a:r>
              <a:rPr lang="en-US"/>
              <a:t>The ‘know-do’ gap</a:t>
            </a:r>
          </a:p>
        </p:txBody>
      </p:sp>
      <p:pic>
        <p:nvPicPr>
          <p:cNvPr id="7" name="Know line">
            <a:extLst>
              <a:ext uri="{FF2B5EF4-FFF2-40B4-BE49-F238E27FC236}">
                <a16:creationId xmlns:a16="http://schemas.microsoft.com/office/drawing/2014/main" id="{24D1B3C9-88CE-37B8-3FA6-7552BA7A29BC}"/>
              </a:ext>
            </a:extLst>
          </p:cNvPr>
          <p:cNvPicPr>
            <a:picLocks noChangeAspect="1"/>
          </p:cNvPicPr>
          <p:nvPr/>
        </p:nvPicPr>
        <p:blipFill>
          <a:blip r:embed="rId4"/>
          <a:srcRect/>
          <a:stretch/>
        </p:blipFill>
        <p:spPr>
          <a:xfrm>
            <a:off x="1361501" y="1520825"/>
            <a:ext cx="10261600" cy="2946400"/>
          </a:xfrm>
          <a:prstGeom prst="rect">
            <a:avLst/>
          </a:prstGeom>
        </p:spPr>
      </p:pic>
      <p:sp>
        <p:nvSpPr>
          <p:cNvPr id="19" name="QI label">
            <a:extLst>
              <a:ext uri="{FF2B5EF4-FFF2-40B4-BE49-F238E27FC236}">
                <a16:creationId xmlns:a16="http://schemas.microsoft.com/office/drawing/2014/main" id="{971FA882-54E8-CDFC-9808-8E2DC7C83820}"/>
              </a:ext>
            </a:extLst>
          </p:cNvPr>
          <p:cNvSpPr txBox="1">
            <a:spLocks/>
          </p:cNvSpPr>
          <p:nvPr/>
        </p:nvSpPr>
        <p:spPr>
          <a:xfrm>
            <a:off x="9050663" y="3675960"/>
            <a:ext cx="1663914" cy="400740"/>
          </a:xfrm>
          <a:prstGeom prst="roundRect">
            <a:avLst>
              <a:gd name="adj" fmla="val 5721"/>
            </a:avLst>
          </a:prstGeom>
          <a:solidFill>
            <a:schemeClr val="accent4"/>
          </a:solidFill>
          <a:ln>
            <a:noFill/>
          </a:ln>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400" b="1">
                <a:solidFill>
                  <a:schemeClr val="bg1"/>
                </a:solidFill>
              </a:rPr>
              <a:t>QI</a:t>
            </a:r>
          </a:p>
        </p:txBody>
      </p:sp>
      <p:pic>
        <p:nvPicPr>
          <p:cNvPr id="8" name="Do line">
            <a:extLst>
              <a:ext uri="{FF2B5EF4-FFF2-40B4-BE49-F238E27FC236}">
                <a16:creationId xmlns:a16="http://schemas.microsoft.com/office/drawing/2014/main" id="{FA63E2A6-76DB-39B7-CD6F-1FDEE1689EA2}"/>
              </a:ext>
            </a:extLst>
          </p:cNvPr>
          <p:cNvPicPr>
            <a:picLocks noChangeAspect="1"/>
          </p:cNvPicPr>
          <p:nvPr/>
        </p:nvPicPr>
        <p:blipFill>
          <a:blip r:embed="rId5"/>
          <a:srcRect/>
          <a:stretch/>
        </p:blipFill>
        <p:spPr>
          <a:xfrm>
            <a:off x="1361501" y="4140200"/>
            <a:ext cx="10248900" cy="2717800"/>
          </a:xfrm>
          <a:prstGeom prst="rect">
            <a:avLst/>
          </a:prstGeom>
        </p:spPr>
      </p:pic>
      <p:grpSp>
        <p:nvGrpSpPr>
          <p:cNvPr id="14" name="Group 13">
            <a:extLst>
              <a:ext uri="{FF2B5EF4-FFF2-40B4-BE49-F238E27FC236}">
                <a16:creationId xmlns:a16="http://schemas.microsoft.com/office/drawing/2014/main" id="{AE20448B-96B9-24D2-6D2C-C52FAE03D7D8}"/>
              </a:ext>
            </a:extLst>
          </p:cNvPr>
          <p:cNvGrpSpPr/>
          <p:nvPr/>
        </p:nvGrpSpPr>
        <p:grpSpPr>
          <a:xfrm>
            <a:off x="892979" y="6032089"/>
            <a:ext cx="11249939" cy="184666"/>
            <a:chOff x="892979" y="6032089"/>
            <a:chExt cx="11249939" cy="184666"/>
          </a:xfrm>
        </p:grpSpPr>
        <p:sp>
          <p:nvSpPr>
            <p:cNvPr id="10" name="Last week">
              <a:extLst>
                <a:ext uri="{FF2B5EF4-FFF2-40B4-BE49-F238E27FC236}">
                  <a16:creationId xmlns:a16="http://schemas.microsoft.com/office/drawing/2014/main" id="{49BF5228-4481-95D7-9335-C06533155B90}"/>
                </a:ext>
              </a:extLst>
            </p:cNvPr>
            <p:cNvSpPr txBox="1"/>
            <p:nvPr/>
          </p:nvSpPr>
          <p:spPr>
            <a:xfrm>
              <a:off x="892979" y="6032089"/>
              <a:ext cx="1150374" cy="184666"/>
            </a:xfrm>
            <a:prstGeom prst="rect">
              <a:avLst/>
            </a:prstGeom>
            <a:noFill/>
          </p:spPr>
          <p:txBody>
            <a:bodyPr wrap="square" lIns="0" tIns="0" rIns="0" bIns="0" rtlCol="0">
              <a:spAutoFit/>
            </a:bodyPr>
            <a:lstStyle/>
            <a:p>
              <a:pPr algn="ctr"/>
              <a:r>
                <a:rPr lang="en-US" sz="1200" b="1">
                  <a:solidFill>
                    <a:schemeClr val="accent6">
                      <a:lumMod val="60000"/>
                      <a:lumOff val="40000"/>
                    </a:schemeClr>
                  </a:solidFill>
                  <a:latin typeface="DM Sans" pitchFamily="2" charset="77"/>
                </a:rPr>
                <a:t>Last week</a:t>
              </a:r>
            </a:p>
          </p:txBody>
        </p:sp>
        <p:sp>
          <p:nvSpPr>
            <p:cNvPr id="11" name="Yesterday">
              <a:extLst>
                <a:ext uri="{FF2B5EF4-FFF2-40B4-BE49-F238E27FC236}">
                  <a16:creationId xmlns:a16="http://schemas.microsoft.com/office/drawing/2014/main" id="{94486E6C-DEF8-C834-C519-201D6566BD4A}"/>
                </a:ext>
              </a:extLst>
            </p:cNvPr>
            <p:cNvSpPr txBox="1"/>
            <p:nvPr/>
          </p:nvSpPr>
          <p:spPr>
            <a:xfrm>
              <a:off x="4382790" y="6032089"/>
              <a:ext cx="1150374" cy="184666"/>
            </a:xfrm>
            <a:prstGeom prst="rect">
              <a:avLst/>
            </a:prstGeom>
            <a:noFill/>
          </p:spPr>
          <p:txBody>
            <a:bodyPr wrap="square" lIns="0" tIns="0" rIns="0" bIns="0" rtlCol="0">
              <a:spAutoFit/>
            </a:bodyPr>
            <a:lstStyle/>
            <a:p>
              <a:pPr algn="ctr"/>
              <a:r>
                <a:rPr lang="en-US" sz="1200" b="1">
                  <a:solidFill>
                    <a:schemeClr val="accent6">
                      <a:lumMod val="60000"/>
                      <a:lumOff val="40000"/>
                    </a:schemeClr>
                  </a:solidFill>
                  <a:latin typeface="DM Sans" pitchFamily="2" charset="77"/>
                </a:rPr>
                <a:t>Yesterday</a:t>
              </a:r>
            </a:p>
          </p:txBody>
        </p:sp>
        <p:sp>
          <p:nvSpPr>
            <p:cNvPr id="12" name="Today">
              <a:extLst>
                <a:ext uri="{FF2B5EF4-FFF2-40B4-BE49-F238E27FC236}">
                  <a16:creationId xmlns:a16="http://schemas.microsoft.com/office/drawing/2014/main" id="{34557D18-2FCD-FF13-8A76-DC30C68FF681}"/>
                </a:ext>
              </a:extLst>
            </p:cNvPr>
            <p:cNvSpPr txBox="1"/>
            <p:nvPr/>
          </p:nvSpPr>
          <p:spPr>
            <a:xfrm>
              <a:off x="7687667" y="6032089"/>
              <a:ext cx="1150374" cy="184666"/>
            </a:xfrm>
            <a:prstGeom prst="rect">
              <a:avLst/>
            </a:prstGeom>
            <a:noFill/>
          </p:spPr>
          <p:txBody>
            <a:bodyPr wrap="square" lIns="0" tIns="0" rIns="0" bIns="0" rtlCol="0">
              <a:spAutoFit/>
            </a:bodyPr>
            <a:lstStyle/>
            <a:p>
              <a:pPr algn="ctr"/>
              <a:r>
                <a:rPr lang="en-US" sz="1200" b="1">
                  <a:solidFill>
                    <a:schemeClr val="accent6">
                      <a:lumMod val="60000"/>
                      <a:lumOff val="40000"/>
                    </a:schemeClr>
                  </a:solidFill>
                  <a:latin typeface="DM Sans" pitchFamily="2" charset="77"/>
                </a:rPr>
                <a:t>Today</a:t>
              </a:r>
            </a:p>
          </p:txBody>
        </p:sp>
        <p:sp>
          <p:nvSpPr>
            <p:cNvPr id="13" name="Tomorrow">
              <a:extLst>
                <a:ext uri="{FF2B5EF4-FFF2-40B4-BE49-F238E27FC236}">
                  <a16:creationId xmlns:a16="http://schemas.microsoft.com/office/drawing/2014/main" id="{BCE584DD-CB69-B30C-0A69-9AF7C67A85AA}"/>
                </a:ext>
              </a:extLst>
            </p:cNvPr>
            <p:cNvSpPr txBox="1"/>
            <p:nvPr/>
          </p:nvSpPr>
          <p:spPr>
            <a:xfrm>
              <a:off x="10992544" y="6032089"/>
              <a:ext cx="1150374" cy="184666"/>
            </a:xfrm>
            <a:prstGeom prst="rect">
              <a:avLst/>
            </a:prstGeom>
            <a:noFill/>
          </p:spPr>
          <p:txBody>
            <a:bodyPr wrap="square" lIns="0" tIns="0" rIns="0" bIns="0" rtlCol="0">
              <a:spAutoFit/>
            </a:bodyPr>
            <a:lstStyle/>
            <a:p>
              <a:pPr algn="ctr"/>
              <a:r>
                <a:rPr lang="en-US" sz="1200" b="1">
                  <a:solidFill>
                    <a:schemeClr val="accent6">
                      <a:lumMod val="60000"/>
                      <a:lumOff val="40000"/>
                    </a:schemeClr>
                  </a:solidFill>
                  <a:latin typeface="DM Sans" pitchFamily="2" charset="77"/>
                </a:rPr>
                <a:t>Tomorrow</a:t>
              </a:r>
            </a:p>
          </p:txBody>
        </p:sp>
      </p:grpSp>
      <p:sp>
        <p:nvSpPr>
          <p:cNvPr id="15" name="Content Placeholder 8">
            <a:extLst>
              <a:ext uri="{FF2B5EF4-FFF2-40B4-BE49-F238E27FC236}">
                <a16:creationId xmlns:a16="http://schemas.microsoft.com/office/drawing/2014/main" id="{9BF774AF-54E5-FEEC-981A-E52553FE90B3}"/>
              </a:ext>
            </a:extLst>
          </p:cNvPr>
          <p:cNvSpPr txBox="1">
            <a:spLocks/>
          </p:cNvSpPr>
          <p:nvPr/>
        </p:nvSpPr>
        <p:spPr>
          <a:xfrm>
            <a:off x="9052032" y="1520825"/>
            <a:ext cx="1663914" cy="400740"/>
          </a:xfrm>
          <a:prstGeom prst="roundRect">
            <a:avLst>
              <a:gd name="adj" fmla="val 5721"/>
            </a:avLst>
          </a:prstGeom>
          <a:solidFill>
            <a:schemeClr val="accent1"/>
          </a:solidFill>
          <a:ln>
            <a:noFill/>
          </a:ln>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b="1">
                <a:solidFill>
                  <a:schemeClr val="bg1"/>
                </a:solidFill>
              </a:rPr>
              <a:t>What we know</a:t>
            </a:r>
          </a:p>
        </p:txBody>
      </p:sp>
      <p:sp>
        <p:nvSpPr>
          <p:cNvPr id="16" name="Content Placeholder 8">
            <a:extLst>
              <a:ext uri="{FF2B5EF4-FFF2-40B4-BE49-F238E27FC236}">
                <a16:creationId xmlns:a16="http://schemas.microsoft.com/office/drawing/2014/main" id="{CA7E44E0-D706-60DA-C056-B2A981100F4F}"/>
              </a:ext>
            </a:extLst>
          </p:cNvPr>
          <p:cNvSpPr txBox="1">
            <a:spLocks/>
          </p:cNvSpPr>
          <p:nvPr/>
        </p:nvSpPr>
        <p:spPr>
          <a:xfrm>
            <a:off x="9052032" y="5155007"/>
            <a:ext cx="1663914" cy="400740"/>
          </a:xfrm>
          <a:prstGeom prst="roundRect">
            <a:avLst>
              <a:gd name="adj" fmla="val 5721"/>
            </a:avLst>
          </a:prstGeom>
          <a:solidFill>
            <a:schemeClr val="accent3"/>
          </a:solidFill>
          <a:ln>
            <a:noFill/>
          </a:ln>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1400" b="1">
                <a:solidFill>
                  <a:schemeClr val="bg1"/>
                </a:solidFill>
              </a:rPr>
              <a:t>What we do</a:t>
            </a:r>
          </a:p>
        </p:txBody>
      </p:sp>
      <p:cxnSp>
        <p:nvCxnSpPr>
          <p:cNvPr id="21" name="Straight Arrow Connector 20">
            <a:extLst>
              <a:ext uri="{FF2B5EF4-FFF2-40B4-BE49-F238E27FC236}">
                <a16:creationId xmlns:a16="http://schemas.microsoft.com/office/drawing/2014/main" id="{8F909BE2-28DA-2EE2-C83C-41F03EA42E0A}"/>
              </a:ext>
            </a:extLst>
          </p:cNvPr>
          <p:cNvCxnSpPr/>
          <p:nvPr/>
        </p:nvCxnSpPr>
        <p:spPr>
          <a:xfrm>
            <a:off x="1582220" y="4613097"/>
            <a:ext cx="0" cy="626723"/>
          </a:xfrm>
          <a:prstGeom prst="straightConnector1">
            <a:avLst/>
          </a:prstGeom>
          <a:ln w="25400">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3CF4B6A-165D-4438-C339-B15BF23D4F0D}"/>
              </a:ext>
            </a:extLst>
          </p:cNvPr>
          <p:cNvCxnSpPr>
            <a:cxnSpLocks/>
          </p:cNvCxnSpPr>
          <p:nvPr/>
        </p:nvCxnSpPr>
        <p:spPr>
          <a:xfrm>
            <a:off x="4943872" y="4365104"/>
            <a:ext cx="0" cy="833620"/>
          </a:xfrm>
          <a:prstGeom prst="straightConnector1">
            <a:avLst/>
          </a:prstGeom>
          <a:ln w="25400">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4F99155-FD36-57B1-1370-BB6180F6DDEA}"/>
              </a:ext>
            </a:extLst>
          </p:cNvPr>
          <p:cNvCxnSpPr>
            <a:cxnSpLocks/>
          </p:cNvCxnSpPr>
          <p:nvPr/>
        </p:nvCxnSpPr>
        <p:spPr>
          <a:xfrm>
            <a:off x="8256240" y="3821987"/>
            <a:ext cx="0" cy="1096088"/>
          </a:xfrm>
          <a:prstGeom prst="straightConnector1">
            <a:avLst/>
          </a:prstGeom>
          <a:ln w="25400">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01474EA-BC43-BE41-8B47-FA1E1CD230EE}"/>
              </a:ext>
            </a:extLst>
          </p:cNvPr>
          <p:cNvCxnSpPr>
            <a:cxnSpLocks/>
          </p:cNvCxnSpPr>
          <p:nvPr/>
        </p:nvCxnSpPr>
        <p:spPr>
          <a:xfrm>
            <a:off x="11424592" y="1844824"/>
            <a:ext cx="0" cy="2231876"/>
          </a:xfrm>
          <a:prstGeom prst="straightConnector1">
            <a:avLst/>
          </a:prstGeom>
          <a:ln w="25400">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FD516DC-0D23-FEA1-1B70-6CC1BB273B76}"/>
              </a:ext>
            </a:extLst>
          </p:cNvPr>
          <p:cNvSpPr txBox="1"/>
          <p:nvPr/>
        </p:nvSpPr>
        <p:spPr>
          <a:xfrm>
            <a:off x="1077913" y="1520825"/>
            <a:ext cx="4686300" cy="253916"/>
          </a:xfrm>
          <a:prstGeom prst="rect">
            <a:avLst/>
          </a:prstGeom>
          <a:noFill/>
        </p:spPr>
        <p:txBody>
          <a:bodyPr wrap="square">
            <a:spAutoFit/>
          </a:bodyPr>
          <a:lstStyle/>
          <a:p>
            <a:r>
              <a:rPr lang="en-GB" sz="1050">
                <a:solidFill>
                  <a:schemeClr val="accent6">
                    <a:lumMod val="60000"/>
                    <a:lumOff val="40000"/>
                  </a:schemeClr>
                </a:solidFill>
                <a:latin typeface="DM Sans" pitchFamily="2" charset="77"/>
              </a:rPr>
              <a:t>Lines not to scale – for visual representation only</a:t>
            </a:r>
          </a:p>
        </p:txBody>
      </p:sp>
      <p:sp>
        <p:nvSpPr>
          <p:cNvPr id="17" name="TextBox 16">
            <a:extLst>
              <a:ext uri="{FF2B5EF4-FFF2-40B4-BE49-F238E27FC236}">
                <a16:creationId xmlns:a16="http://schemas.microsoft.com/office/drawing/2014/main" id="{E783AA1F-7D1C-7B46-A9A9-767B68C9409F}"/>
              </a:ext>
            </a:extLst>
          </p:cNvPr>
          <p:cNvSpPr txBox="1"/>
          <p:nvPr/>
        </p:nvSpPr>
        <p:spPr>
          <a:xfrm>
            <a:off x="9176368" y="6458292"/>
            <a:ext cx="2857294" cy="161583"/>
          </a:xfrm>
          <a:prstGeom prst="rect">
            <a:avLst/>
          </a:prstGeom>
          <a:noFill/>
        </p:spPr>
        <p:txBody>
          <a:bodyPr wrap="square" lIns="0" tIns="0" rIns="0" bIns="0">
            <a:spAutoFit/>
          </a:bodyPr>
          <a:lstStyle/>
          <a:p>
            <a:r>
              <a:rPr lang="en-GB" sz="1050" b="1" dirty="0">
                <a:solidFill>
                  <a:schemeClr val="accent5"/>
                </a:solidFill>
                <a:latin typeface="DM Sans" pitchFamily="2" charset="77"/>
              </a:rPr>
              <a:t>Source: </a:t>
            </a:r>
            <a:r>
              <a:rPr lang="en-GB" sz="1050" dirty="0">
                <a:solidFill>
                  <a:schemeClr val="accent5"/>
                </a:solidFill>
                <a:latin typeface="DM Sans" pitchFamily="2" charset="77"/>
              </a:rPr>
              <a:t>Institute for Healthcare Improvement  </a:t>
            </a:r>
          </a:p>
        </p:txBody>
      </p:sp>
    </p:spTree>
    <p:extLst>
      <p:ext uri="{BB962C8B-B14F-4D97-AF65-F5344CB8AC3E}">
        <p14:creationId xmlns:p14="http://schemas.microsoft.com/office/powerpoint/2010/main" val="47076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12" presetClass="entr" presetSubtype="8" fill="hold" grpId="0" nodeType="withEffect">
                                  <p:stCondLst>
                                    <p:cond delay="35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250"/>
                                        <p:tgtEl>
                                          <p:spTgt spid="15"/>
                                        </p:tgtEl>
                                        <p:attrNameLst>
                                          <p:attrName>ppt_x</p:attrName>
                                        </p:attrNameLst>
                                      </p:cBhvr>
                                      <p:tavLst>
                                        <p:tav tm="0">
                                          <p:val>
                                            <p:strVal val="#ppt_x-#ppt_w*1.125000"/>
                                          </p:val>
                                        </p:tav>
                                        <p:tav tm="100000">
                                          <p:val>
                                            <p:strVal val="#ppt_x"/>
                                          </p:val>
                                        </p:tav>
                                      </p:tavLst>
                                    </p:anim>
                                    <p:animEffect transition="in" filter="wipe(right)">
                                      <p:cBhvr>
                                        <p:cTn id="11" dur="250"/>
                                        <p:tgtEl>
                                          <p:spTgt spid="15"/>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4" fill="hold"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1500"/>
                                        <p:tgtEl>
                                          <p:spTgt spid="8"/>
                                        </p:tgtEl>
                                      </p:cBhvr>
                                    </p:animEffect>
                                  </p:childTnLst>
                                </p:cTn>
                              </p:par>
                              <p:par>
                                <p:cTn id="18" presetID="12" presetClass="entr" presetSubtype="8" fill="hold" grpId="0" nodeType="withEffect">
                                  <p:stCondLst>
                                    <p:cond delay="235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50"/>
                                        <p:tgtEl>
                                          <p:spTgt spid="16"/>
                                        </p:tgtEl>
                                        <p:attrNameLst>
                                          <p:attrName>ppt_x</p:attrName>
                                        </p:attrNameLst>
                                      </p:cBhvr>
                                      <p:tavLst>
                                        <p:tav tm="0">
                                          <p:val>
                                            <p:strVal val="#ppt_x-#ppt_w*1.125000"/>
                                          </p:val>
                                        </p:tav>
                                        <p:tav tm="100000">
                                          <p:val>
                                            <p:strVal val="#ppt_x"/>
                                          </p:val>
                                        </p:tav>
                                      </p:tavLst>
                                    </p:anim>
                                    <p:animEffect transition="in" filter="wipe(right)">
                                      <p:cBhvr>
                                        <p:cTn id="21" dur="250"/>
                                        <p:tgtEl>
                                          <p:spTgt spid="16"/>
                                        </p:tgtEl>
                                      </p:cBhvr>
                                    </p:animEffec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3000"/>
                            </p:stCondLst>
                            <p:childTnLst>
                              <p:par>
                                <p:cTn id="26" presetID="64" presetClass="path" presetSubtype="0" accel="50000" decel="50000" fill="hold" nodeType="afterEffect">
                                  <p:stCondLst>
                                    <p:cond delay="0"/>
                                  </p:stCondLst>
                                  <p:childTnLst>
                                    <p:animMotion origin="layout" path="M -1.25E-6 3.7037E-7 L -1.25E-6 -0.39838 " pathEditMode="relative" rAng="0" ptsTypes="AA">
                                      <p:cBhvr>
                                        <p:cTn id="27" dur="1500" fill="hold"/>
                                        <p:tgtEl>
                                          <p:spTgt spid="9"/>
                                        </p:tgtEl>
                                        <p:attrNameLst>
                                          <p:attrName>ppt_x</p:attrName>
                                          <p:attrName>ppt_y</p:attrName>
                                        </p:attrNameLst>
                                      </p:cBhvr>
                                      <p:rCtr x="0" y="-19931"/>
                                    </p:animMotion>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cTn>
                              </p:par>
                              <p:par>
                                <p:cTn id="31" presetID="42" presetClass="entr" presetSubtype="0" fill="hold" grpId="1" nodeType="withEffect">
                                  <p:stCondLst>
                                    <p:cond delay="10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250"/>
                                        <p:tgtEl>
                                          <p:spTgt spid="21"/>
                                        </p:tgtEl>
                                      </p:cBhvr>
                                    </p:animEffect>
                                    <p:anim calcmode="lin" valueType="num">
                                      <p:cBhvr>
                                        <p:cTn id="39" dur="250" fill="hold"/>
                                        <p:tgtEl>
                                          <p:spTgt spid="21"/>
                                        </p:tgtEl>
                                        <p:attrNameLst>
                                          <p:attrName>ppt_x</p:attrName>
                                        </p:attrNameLst>
                                      </p:cBhvr>
                                      <p:tavLst>
                                        <p:tav tm="0">
                                          <p:val>
                                            <p:strVal val="#ppt_x"/>
                                          </p:val>
                                        </p:tav>
                                        <p:tav tm="100000">
                                          <p:val>
                                            <p:strVal val="#ppt_x"/>
                                          </p:val>
                                        </p:tav>
                                      </p:tavLst>
                                    </p:anim>
                                    <p:anim calcmode="lin" valueType="num">
                                      <p:cBhvr>
                                        <p:cTn id="40" dur="25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10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250"/>
                                        <p:tgtEl>
                                          <p:spTgt spid="22"/>
                                        </p:tgtEl>
                                      </p:cBhvr>
                                    </p:animEffect>
                                    <p:anim calcmode="lin" valueType="num">
                                      <p:cBhvr>
                                        <p:cTn id="44" dur="250" fill="hold"/>
                                        <p:tgtEl>
                                          <p:spTgt spid="22"/>
                                        </p:tgtEl>
                                        <p:attrNameLst>
                                          <p:attrName>ppt_x</p:attrName>
                                        </p:attrNameLst>
                                      </p:cBhvr>
                                      <p:tavLst>
                                        <p:tav tm="0">
                                          <p:val>
                                            <p:strVal val="#ppt_x"/>
                                          </p:val>
                                        </p:tav>
                                        <p:tav tm="100000">
                                          <p:val>
                                            <p:strVal val="#ppt_x"/>
                                          </p:val>
                                        </p:tav>
                                      </p:tavLst>
                                    </p:anim>
                                    <p:anim calcmode="lin" valueType="num">
                                      <p:cBhvr>
                                        <p:cTn id="45" dur="25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2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250"/>
                                        <p:tgtEl>
                                          <p:spTgt spid="24"/>
                                        </p:tgtEl>
                                      </p:cBhvr>
                                    </p:animEffect>
                                    <p:anim calcmode="lin" valueType="num">
                                      <p:cBhvr>
                                        <p:cTn id="49" dur="250" fill="hold"/>
                                        <p:tgtEl>
                                          <p:spTgt spid="24"/>
                                        </p:tgtEl>
                                        <p:attrNameLst>
                                          <p:attrName>ppt_x</p:attrName>
                                        </p:attrNameLst>
                                      </p:cBhvr>
                                      <p:tavLst>
                                        <p:tav tm="0">
                                          <p:val>
                                            <p:strVal val="#ppt_x"/>
                                          </p:val>
                                        </p:tav>
                                        <p:tav tm="100000">
                                          <p:val>
                                            <p:strVal val="#ppt_x"/>
                                          </p:val>
                                        </p:tav>
                                      </p:tavLst>
                                    </p:anim>
                                    <p:anim calcmode="lin" valueType="num">
                                      <p:cBhvr>
                                        <p:cTn id="50" dur="25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30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250"/>
                                        <p:tgtEl>
                                          <p:spTgt spid="27"/>
                                        </p:tgtEl>
                                      </p:cBhvr>
                                    </p:animEffect>
                                    <p:anim calcmode="lin" valueType="num">
                                      <p:cBhvr>
                                        <p:cTn id="54" dur="250" fill="hold"/>
                                        <p:tgtEl>
                                          <p:spTgt spid="27"/>
                                        </p:tgtEl>
                                        <p:attrNameLst>
                                          <p:attrName>ppt_x</p:attrName>
                                        </p:attrNameLst>
                                      </p:cBhvr>
                                      <p:tavLst>
                                        <p:tav tm="0">
                                          <p:val>
                                            <p:strVal val="#ppt_x"/>
                                          </p:val>
                                        </p:tav>
                                        <p:tav tm="100000">
                                          <p:val>
                                            <p:strVal val="#ppt_x"/>
                                          </p:val>
                                        </p:tav>
                                      </p:tavLst>
                                    </p:anim>
                                    <p:anim calcmode="lin" valueType="num">
                                      <p:cBhvr>
                                        <p:cTn id="55" dur="2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0ADE-BB5C-FF95-224E-5DC9EEF2A6D5}"/>
              </a:ext>
            </a:extLst>
          </p:cNvPr>
          <p:cNvSpPr>
            <a:spLocks noGrp="1"/>
          </p:cNvSpPr>
          <p:nvPr>
            <p:ph type="title"/>
          </p:nvPr>
        </p:nvSpPr>
        <p:spPr/>
        <p:txBody>
          <a:bodyPr/>
          <a:lstStyle/>
          <a:p>
            <a:r>
              <a:rPr lang="en-US"/>
              <a:t>Funding Acknowledgement</a:t>
            </a:r>
          </a:p>
        </p:txBody>
      </p:sp>
      <p:sp>
        <p:nvSpPr>
          <p:cNvPr id="3" name="Content Placeholder 2">
            <a:extLst>
              <a:ext uri="{FF2B5EF4-FFF2-40B4-BE49-F238E27FC236}">
                <a16:creationId xmlns:a16="http://schemas.microsoft.com/office/drawing/2014/main" id="{0832F361-B423-F313-13D9-3C2A9FF1B081}"/>
              </a:ext>
            </a:extLst>
          </p:cNvPr>
          <p:cNvSpPr>
            <a:spLocks noGrp="1"/>
          </p:cNvSpPr>
          <p:nvPr>
            <p:ph idx="1"/>
          </p:nvPr>
        </p:nvSpPr>
        <p:spPr/>
        <p:txBody>
          <a:bodyPr/>
          <a:lstStyle/>
          <a:p>
            <a:r>
              <a:rPr lang="en-US" dirty="0"/>
              <a:t>The Quality Coach Development Programme was partially funded through Q Exchange by the Health Foundation and NHS England and NHS Improvement</a:t>
            </a:r>
          </a:p>
          <a:p>
            <a:endParaRPr lang="en-US" dirty="0"/>
          </a:p>
        </p:txBody>
      </p:sp>
      <p:sp>
        <p:nvSpPr>
          <p:cNvPr id="4" name="Content Placeholder 3">
            <a:extLst>
              <a:ext uri="{FF2B5EF4-FFF2-40B4-BE49-F238E27FC236}">
                <a16:creationId xmlns:a16="http://schemas.microsoft.com/office/drawing/2014/main" id="{902E05ED-AC4E-8BC3-CEA0-84B821CF4CB6}"/>
              </a:ext>
            </a:extLst>
          </p:cNvPr>
          <p:cNvSpPr>
            <a:spLocks noGrp="1"/>
          </p:cNvSpPr>
          <p:nvPr>
            <p:ph idx="10"/>
          </p:nvPr>
        </p:nvSpPr>
        <p:spPr/>
        <p:txBody>
          <a:bodyPr/>
          <a:lstStyle/>
          <a:p>
            <a:r>
              <a:rPr lang="en-US" dirty="0"/>
              <a:t>This slide deck and all associated materials of the Quality Coach Development </a:t>
            </a:r>
            <a:r>
              <a:rPr lang="en-US" dirty="0" err="1"/>
              <a:t>Programme</a:t>
            </a:r>
            <a:r>
              <a:rPr lang="en-US" dirty="0"/>
              <a:t> are available under the Creative Commons Attribution-</a:t>
            </a:r>
            <a:r>
              <a:rPr lang="en-US" dirty="0" err="1"/>
              <a:t>ShareAlike</a:t>
            </a:r>
            <a:r>
              <a:rPr lang="en-US" dirty="0"/>
              <a:t> </a:t>
            </a:r>
            <a:r>
              <a:rPr lang="en-US" dirty="0" err="1"/>
              <a:t>Licence</a:t>
            </a:r>
            <a:r>
              <a:rPr lang="en-US" dirty="0"/>
              <a:t> 4.0 </a:t>
            </a:r>
          </a:p>
          <a:p>
            <a:pPr lvl="1"/>
            <a:r>
              <a:rPr lang="en-US" dirty="0"/>
              <a:t>This </a:t>
            </a:r>
            <a:r>
              <a:rPr lang="en-US" dirty="0" err="1"/>
              <a:t>licence</a:t>
            </a:r>
            <a:r>
              <a:rPr lang="en-US" dirty="0"/>
              <a:t> permits others to remix, adapt, and build upon this piece of work even for commercial purposes, as long as you credit us and license any and all new creations under the identical terms. (CC-BY-SA)</a:t>
            </a:r>
          </a:p>
        </p:txBody>
      </p:sp>
      <p:sp>
        <p:nvSpPr>
          <p:cNvPr id="5" name="Content Placeholder 4">
            <a:extLst>
              <a:ext uri="{FF2B5EF4-FFF2-40B4-BE49-F238E27FC236}">
                <a16:creationId xmlns:a16="http://schemas.microsoft.com/office/drawing/2014/main" id="{B7146CB3-6137-2A00-9F6E-37ED88E78359}"/>
              </a:ext>
            </a:extLst>
          </p:cNvPr>
          <p:cNvSpPr>
            <a:spLocks noGrp="1"/>
          </p:cNvSpPr>
          <p:nvPr>
            <p:ph idx="11"/>
          </p:nvPr>
        </p:nvSpPr>
        <p:spPr/>
        <p:txBody>
          <a:bodyPr/>
          <a:lstStyle/>
          <a:p>
            <a:pPr lvl="1"/>
            <a:r>
              <a:rPr lang="en-US"/>
              <a:t>For additional information contact </a:t>
            </a:r>
          </a:p>
          <a:p>
            <a:pPr lvl="1"/>
            <a:r>
              <a:rPr lang="en-US"/>
              <a:t>clcht.continuous.improvement@nhs.net or the Q Community </a:t>
            </a:r>
          </a:p>
        </p:txBody>
      </p:sp>
    </p:spTree>
    <p:extLst>
      <p:ext uri="{BB962C8B-B14F-4D97-AF65-F5344CB8AC3E}">
        <p14:creationId xmlns:p14="http://schemas.microsoft.com/office/powerpoint/2010/main" val="83693321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9B22D2C6-F893-33C5-698C-3B2EEEF13835}"/>
              </a:ext>
            </a:extLst>
          </p:cNvPr>
          <p:cNvGrpSpPr/>
          <p:nvPr/>
        </p:nvGrpSpPr>
        <p:grpSpPr>
          <a:xfrm>
            <a:off x="5305653" y="2438636"/>
            <a:ext cx="2452254" cy="2452254"/>
            <a:chOff x="5299364" y="3691948"/>
            <a:chExt cx="2452254" cy="2452254"/>
          </a:xfrm>
        </p:grpSpPr>
        <p:sp>
          <p:nvSpPr>
            <p:cNvPr id="37" name="Oval 36">
              <a:extLst>
                <a:ext uri="{FF2B5EF4-FFF2-40B4-BE49-F238E27FC236}">
                  <a16:creationId xmlns:a16="http://schemas.microsoft.com/office/drawing/2014/main" id="{4959FF84-FAFD-770E-1443-A46C9EBEA82B}"/>
                </a:ext>
              </a:extLst>
            </p:cNvPr>
            <p:cNvSpPr/>
            <p:nvPr/>
          </p:nvSpPr>
          <p:spPr>
            <a:xfrm>
              <a:off x="5299364" y="3691948"/>
              <a:ext cx="2452254" cy="2452254"/>
            </a:xfrm>
            <a:prstGeom prst="ellipse">
              <a:avLst/>
            </a:prstGeom>
            <a:solidFill>
              <a:schemeClr val="bg1"/>
            </a:solid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38" name="Group 37">
              <a:extLst>
                <a:ext uri="{FF2B5EF4-FFF2-40B4-BE49-F238E27FC236}">
                  <a16:creationId xmlns:a16="http://schemas.microsoft.com/office/drawing/2014/main" id="{C2FE5BA0-D5C3-7C3C-9C7F-F94DC6E34AA2}"/>
                </a:ext>
              </a:extLst>
            </p:cNvPr>
            <p:cNvGrpSpPr/>
            <p:nvPr/>
          </p:nvGrpSpPr>
          <p:grpSpPr>
            <a:xfrm>
              <a:off x="7134200" y="3807282"/>
              <a:ext cx="277918" cy="269418"/>
              <a:chOff x="8125561" y="4011046"/>
              <a:chExt cx="621226" cy="602229"/>
            </a:xfrm>
          </p:grpSpPr>
          <p:cxnSp>
            <p:nvCxnSpPr>
              <p:cNvPr id="42" name="Straight Connector 41">
                <a:extLst>
                  <a:ext uri="{FF2B5EF4-FFF2-40B4-BE49-F238E27FC236}">
                    <a16:creationId xmlns:a16="http://schemas.microsoft.com/office/drawing/2014/main" id="{0F4A7457-2AD7-4EE7-E919-6BD20FD81E94}"/>
                  </a:ext>
                </a:extLst>
              </p:cNvPr>
              <p:cNvCxnSpPr>
                <a:cxnSpLocks/>
              </p:cNvCxnSpPr>
              <p:nvPr/>
            </p:nvCxnSpPr>
            <p:spPr>
              <a:xfrm>
                <a:off x="8125561" y="4603516"/>
                <a:ext cx="62122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46DA52D-DB4E-9C79-9CC8-60E469F77044}"/>
                  </a:ext>
                </a:extLst>
              </p:cNvPr>
              <p:cNvCxnSpPr>
                <a:cxnSpLocks/>
              </p:cNvCxnSpPr>
              <p:nvPr/>
            </p:nvCxnSpPr>
            <p:spPr>
              <a:xfrm>
                <a:off x="8720836" y="4011046"/>
                <a:ext cx="0" cy="602229"/>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5B9BDBEF-991A-3BD8-2D46-ED0C1DD145BC}"/>
                </a:ext>
              </a:extLst>
            </p:cNvPr>
            <p:cNvGrpSpPr/>
            <p:nvPr/>
          </p:nvGrpSpPr>
          <p:grpSpPr>
            <a:xfrm rot="10800000">
              <a:off x="5565915" y="5707227"/>
              <a:ext cx="277918" cy="269418"/>
              <a:chOff x="8125561" y="4011046"/>
              <a:chExt cx="621226" cy="602229"/>
            </a:xfrm>
          </p:grpSpPr>
          <p:cxnSp>
            <p:nvCxnSpPr>
              <p:cNvPr id="40" name="Straight Connector 39">
                <a:extLst>
                  <a:ext uri="{FF2B5EF4-FFF2-40B4-BE49-F238E27FC236}">
                    <a16:creationId xmlns:a16="http://schemas.microsoft.com/office/drawing/2014/main" id="{AB8A9382-88ED-0611-B879-72948F91ADC5}"/>
                  </a:ext>
                </a:extLst>
              </p:cNvPr>
              <p:cNvCxnSpPr>
                <a:cxnSpLocks/>
              </p:cNvCxnSpPr>
              <p:nvPr/>
            </p:nvCxnSpPr>
            <p:spPr>
              <a:xfrm>
                <a:off x="8125561" y="4603516"/>
                <a:ext cx="62122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7163DD7-45A8-AA98-B759-4F3D2114054C}"/>
                  </a:ext>
                </a:extLst>
              </p:cNvPr>
              <p:cNvCxnSpPr>
                <a:cxnSpLocks/>
              </p:cNvCxnSpPr>
              <p:nvPr/>
            </p:nvCxnSpPr>
            <p:spPr>
              <a:xfrm>
                <a:off x="8720836" y="4011046"/>
                <a:ext cx="0" cy="602229"/>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grpSp>
      <p:sp>
        <p:nvSpPr>
          <p:cNvPr id="45" name="Connector 44">
            <a:extLst>
              <a:ext uri="{FF2B5EF4-FFF2-40B4-BE49-F238E27FC236}">
                <a16:creationId xmlns:a16="http://schemas.microsoft.com/office/drawing/2014/main" id="{F8A3F073-F46D-49A3-67F4-5BC92DD17F93}"/>
              </a:ext>
            </a:extLst>
          </p:cNvPr>
          <p:cNvSpPr/>
          <p:nvPr/>
        </p:nvSpPr>
        <p:spPr>
          <a:xfrm>
            <a:off x="5198294" y="3582834"/>
            <a:ext cx="2670482" cy="267048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44" name="Rectangle 43">
            <a:extLst>
              <a:ext uri="{FF2B5EF4-FFF2-40B4-BE49-F238E27FC236}">
                <a16:creationId xmlns:a16="http://schemas.microsoft.com/office/drawing/2014/main" id="{BE4E465D-3C6A-FF35-1AB3-A85C2A2B9AC1}"/>
              </a:ext>
            </a:extLst>
          </p:cNvPr>
          <p:cNvSpPr/>
          <p:nvPr/>
        </p:nvSpPr>
        <p:spPr>
          <a:xfrm>
            <a:off x="4848225" y="1601940"/>
            <a:ext cx="3330575" cy="169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33" name="Group 32">
            <a:extLst>
              <a:ext uri="{FF2B5EF4-FFF2-40B4-BE49-F238E27FC236}">
                <a16:creationId xmlns:a16="http://schemas.microsoft.com/office/drawing/2014/main" id="{ADD99BEB-D063-A047-F8B8-DA0FC6A36EBE}"/>
              </a:ext>
            </a:extLst>
          </p:cNvPr>
          <p:cNvGrpSpPr/>
          <p:nvPr/>
        </p:nvGrpSpPr>
        <p:grpSpPr>
          <a:xfrm>
            <a:off x="5299364" y="3691948"/>
            <a:ext cx="2452254" cy="2452254"/>
            <a:chOff x="5299364" y="3691948"/>
            <a:chExt cx="2452254" cy="2452254"/>
          </a:xfrm>
        </p:grpSpPr>
        <p:sp>
          <p:nvSpPr>
            <p:cNvPr id="14" name="Oval 13">
              <a:extLst>
                <a:ext uri="{FF2B5EF4-FFF2-40B4-BE49-F238E27FC236}">
                  <a16:creationId xmlns:a16="http://schemas.microsoft.com/office/drawing/2014/main" id="{82EA8BB1-4E36-FFAD-B896-B7F83F364688}"/>
                </a:ext>
              </a:extLst>
            </p:cNvPr>
            <p:cNvSpPr/>
            <p:nvPr/>
          </p:nvSpPr>
          <p:spPr>
            <a:xfrm>
              <a:off x="5299364" y="3691948"/>
              <a:ext cx="2452254" cy="2452254"/>
            </a:xfrm>
            <a:prstGeom prst="ellipse">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29" name="Group 28">
              <a:extLst>
                <a:ext uri="{FF2B5EF4-FFF2-40B4-BE49-F238E27FC236}">
                  <a16:creationId xmlns:a16="http://schemas.microsoft.com/office/drawing/2014/main" id="{22B10285-BD40-F277-F1C8-6F458F892141}"/>
                </a:ext>
              </a:extLst>
            </p:cNvPr>
            <p:cNvGrpSpPr/>
            <p:nvPr/>
          </p:nvGrpSpPr>
          <p:grpSpPr>
            <a:xfrm>
              <a:off x="7134200" y="3807282"/>
              <a:ext cx="277918" cy="269418"/>
              <a:chOff x="8125561" y="4011046"/>
              <a:chExt cx="621226" cy="602229"/>
            </a:xfrm>
          </p:grpSpPr>
          <p:cxnSp>
            <p:nvCxnSpPr>
              <p:cNvPr id="24" name="Straight Connector 23">
                <a:extLst>
                  <a:ext uri="{FF2B5EF4-FFF2-40B4-BE49-F238E27FC236}">
                    <a16:creationId xmlns:a16="http://schemas.microsoft.com/office/drawing/2014/main" id="{42B89D5D-8615-8A40-7C22-1A95BB9ADE39}"/>
                  </a:ext>
                </a:extLst>
              </p:cNvPr>
              <p:cNvCxnSpPr>
                <a:cxnSpLocks/>
              </p:cNvCxnSpPr>
              <p:nvPr/>
            </p:nvCxnSpPr>
            <p:spPr>
              <a:xfrm>
                <a:off x="8125561" y="4603516"/>
                <a:ext cx="62122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33F0D4-71A7-33C2-AB62-0044D535FEBA}"/>
                  </a:ext>
                </a:extLst>
              </p:cNvPr>
              <p:cNvCxnSpPr>
                <a:cxnSpLocks/>
              </p:cNvCxnSpPr>
              <p:nvPr/>
            </p:nvCxnSpPr>
            <p:spPr>
              <a:xfrm>
                <a:off x="8720836" y="4011046"/>
                <a:ext cx="0" cy="602229"/>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3DC0EE3-AAD2-562F-0EB1-C22341B4B7B0}"/>
                </a:ext>
              </a:extLst>
            </p:cNvPr>
            <p:cNvGrpSpPr/>
            <p:nvPr/>
          </p:nvGrpSpPr>
          <p:grpSpPr>
            <a:xfrm rot="10800000">
              <a:off x="5565915" y="5707227"/>
              <a:ext cx="277918" cy="269418"/>
              <a:chOff x="8125561" y="4011046"/>
              <a:chExt cx="621226" cy="602229"/>
            </a:xfrm>
          </p:grpSpPr>
          <p:cxnSp>
            <p:nvCxnSpPr>
              <p:cNvPr id="31" name="Straight Connector 30">
                <a:extLst>
                  <a:ext uri="{FF2B5EF4-FFF2-40B4-BE49-F238E27FC236}">
                    <a16:creationId xmlns:a16="http://schemas.microsoft.com/office/drawing/2014/main" id="{B861156B-2BD7-0684-FE24-0E378B1CAD9B}"/>
                  </a:ext>
                </a:extLst>
              </p:cNvPr>
              <p:cNvCxnSpPr>
                <a:cxnSpLocks/>
              </p:cNvCxnSpPr>
              <p:nvPr/>
            </p:nvCxnSpPr>
            <p:spPr>
              <a:xfrm>
                <a:off x="8125561" y="4603516"/>
                <a:ext cx="62122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DF9271E-EF2F-8FDD-F1C7-CAF4BE724298}"/>
                  </a:ext>
                </a:extLst>
              </p:cNvPr>
              <p:cNvCxnSpPr>
                <a:cxnSpLocks/>
              </p:cNvCxnSpPr>
              <p:nvPr/>
            </p:nvCxnSpPr>
            <p:spPr>
              <a:xfrm>
                <a:off x="8720836" y="4011046"/>
                <a:ext cx="0" cy="602229"/>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7F67EE99-C5F1-4A71-0B4F-1A1376B10CF2}"/>
              </a:ext>
            </a:extLst>
          </p:cNvPr>
          <p:cNvSpPr>
            <a:spLocks noGrp="1"/>
          </p:cNvSpPr>
          <p:nvPr>
            <p:ph type="title"/>
          </p:nvPr>
        </p:nvSpPr>
        <p:spPr/>
        <p:txBody>
          <a:bodyPr/>
          <a:lstStyle/>
          <a:p>
            <a:r>
              <a:rPr lang="en-US"/>
              <a:t>The Model for Improvement</a:t>
            </a:r>
          </a:p>
        </p:txBody>
      </p:sp>
      <p:sp>
        <p:nvSpPr>
          <p:cNvPr id="3" name="Content Placeholder 2">
            <a:extLst>
              <a:ext uri="{FF2B5EF4-FFF2-40B4-BE49-F238E27FC236}">
                <a16:creationId xmlns:a16="http://schemas.microsoft.com/office/drawing/2014/main" id="{A4B4D7BA-1AAC-33F2-6A36-A2D2F5A616BA}"/>
              </a:ext>
            </a:extLst>
          </p:cNvPr>
          <p:cNvSpPr>
            <a:spLocks noGrp="1"/>
          </p:cNvSpPr>
          <p:nvPr>
            <p:ph idx="1"/>
          </p:nvPr>
        </p:nvSpPr>
        <p:spPr>
          <a:xfrm>
            <a:off x="1077913" y="1520825"/>
            <a:ext cx="10872787" cy="850900"/>
          </a:xfrm>
        </p:spPr>
        <p:txBody>
          <a:bodyPr/>
          <a:lstStyle/>
          <a:p>
            <a:pPr lvl="1"/>
            <a:r>
              <a:rPr lang="en-US"/>
              <a:t>Model for </a:t>
            </a:r>
            <a:br>
              <a:rPr lang="en-US"/>
            </a:br>
            <a:r>
              <a:rPr lang="en-US"/>
              <a:t>improvement</a:t>
            </a:r>
          </a:p>
        </p:txBody>
      </p:sp>
      <p:sp>
        <p:nvSpPr>
          <p:cNvPr id="4" name="Footer Placeholder 3">
            <a:extLst>
              <a:ext uri="{FF2B5EF4-FFF2-40B4-BE49-F238E27FC236}">
                <a16:creationId xmlns:a16="http://schemas.microsoft.com/office/drawing/2014/main" id="{F828F90A-6B1D-92BD-72F6-45341AC5112D}"/>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D8C1B81F-F950-EB34-A8E9-FD8CBE6DB2C0}"/>
              </a:ext>
            </a:extLst>
          </p:cNvPr>
          <p:cNvSpPr>
            <a:spLocks noGrp="1"/>
          </p:cNvSpPr>
          <p:nvPr>
            <p:ph type="sldNum" sz="quarter" idx="12"/>
          </p:nvPr>
        </p:nvSpPr>
        <p:spPr/>
        <p:txBody>
          <a:bodyPr/>
          <a:lstStyle/>
          <a:p>
            <a:fld id="{16C5AC08-0ACD-404A-9C9F-AB39E786C34A}" type="slidenum">
              <a:rPr lang="en-GB"/>
              <a:t>29</a:t>
            </a:fld>
            <a:endParaRPr lang="en-GB"/>
          </a:p>
        </p:txBody>
      </p:sp>
      <p:sp>
        <p:nvSpPr>
          <p:cNvPr id="6" name="Text Placeholder 5">
            <a:extLst>
              <a:ext uri="{FF2B5EF4-FFF2-40B4-BE49-F238E27FC236}">
                <a16:creationId xmlns:a16="http://schemas.microsoft.com/office/drawing/2014/main" id="{36548CD1-B9B5-8C19-0E03-6711B183093C}"/>
              </a:ext>
            </a:extLst>
          </p:cNvPr>
          <p:cNvSpPr>
            <a:spLocks noGrp="1"/>
          </p:cNvSpPr>
          <p:nvPr>
            <p:ph type="body" sz="quarter" idx="13"/>
          </p:nvPr>
        </p:nvSpPr>
        <p:spPr/>
        <p:txBody>
          <a:bodyPr/>
          <a:lstStyle/>
          <a:p>
            <a:r>
              <a:rPr lang="en-US"/>
              <a:t>The Model for Improvement</a:t>
            </a:r>
          </a:p>
        </p:txBody>
      </p:sp>
      <p:sp>
        <p:nvSpPr>
          <p:cNvPr id="7" name="TextBox 6">
            <a:extLst>
              <a:ext uri="{FF2B5EF4-FFF2-40B4-BE49-F238E27FC236}">
                <a16:creationId xmlns:a16="http://schemas.microsoft.com/office/drawing/2014/main" id="{3E5CC862-915E-C57E-E9A1-07D8517D21BD}"/>
              </a:ext>
            </a:extLst>
          </p:cNvPr>
          <p:cNvSpPr txBox="1"/>
          <p:nvPr/>
        </p:nvSpPr>
        <p:spPr>
          <a:xfrm>
            <a:off x="10192316" y="6458292"/>
            <a:ext cx="1885950" cy="161583"/>
          </a:xfrm>
          <a:prstGeom prst="rect">
            <a:avLst/>
          </a:prstGeom>
          <a:noFill/>
        </p:spPr>
        <p:txBody>
          <a:bodyPr wrap="square" lIns="0" tIns="0" rIns="0" bIns="0">
            <a:spAutoFit/>
          </a:bodyPr>
          <a:lstStyle/>
          <a:p>
            <a:r>
              <a:rPr lang="en-GB" sz="1050" b="1" dirty="0">
                <a:solidFill>
                  <a:schemeClr val="accent5"/>
                </a:solidFill>
                <a:latin typeface="DM Sans" pitchFamily="2" charset="77"/>
              </a:rPr>
              <a:t>Source: </a:t>
            </a:r>
            <a:r>
              <a:rPr lang="en-GB" sz="1050" dirty="0">
                <a:solidFill>
                  <a:schemeClr val="accent5"/>
                </a:solidFill>
                <a:latin typeface="DM Sans" pitchFamily="2" charset="77"/>
              </a:rPr>
              <a:t>Langley et al (2009) </a:t>
            </a:r>
          </a:p>
        </p:txBody>
      </p:sp>
      <p:grpSp>
        <p:nvGrpSpPr>
          <p:cNvPr id="12" name="Group 11">
            <a:extLst>
              <a:ext uri="{FF2B5EF4-FFF2-40B4-BE49-F238E27FC236}">
                <a16:creationId xmlns:a16="http://schemas.microsoft.com/office/drawing/2014/main" id="{1AD85BE5-C0B9-34AA-83AA-910D3CC16722}"/>
              </a:ext>
            </a:extLst>
          </p:cNvPr>
          <p:cNvGrpSpPr/>
          <p:nvPr/>
        </p:nvGrpSpPr>
        <p:grpSpPr>
          <a:xfrm>
            <a:off x="4848224" y="1520826"/>
            <a:ext cx="3330575" cy="1698624"/>
            <a:chOff x="4848224" y="1520826"/>
            <a:chExt cx="3330575" cy="1698624"/>
          </a:xfrm>
        </p:grpSpPr>
        <p:sp>
          <p:nvSpPr>
            <p:cNvPr id="8" name="Content Placeholder 8">
              <a:extLst>
                <a:ext uri="{FF2B5EF4-FFF2-40B4-BE49-F238E27FC236}">
                  <a16:creationId xmlns:a16="http://schemas.microsoft.com/office/drawing/2014/main" id="{3557EBF0-F33A-AB19-A3ED-7F23656CDC60}"/>
                </a:ext>
              </a:extLst>
            </p:cNvPr>
            <p:cNvSpPr txBox="1">
              <a:spLocks/>
            </p:cNvSpPr>
            <p:nvPr/>
          </p:nvSpPr>
          <p:spPr>
            <a:xfrm>
              <a:off x="4848224" y="1520826"/>
              <a:ext cx="3330575" cy="531195"/>
            </a:xfrm>
            <a:prstGeom prst="roundRect">
              <a:avLst>
                <a:gd name="adj" fmla="val 5721"/>
              </a:avLst>
            </a:prstGeom>
            <a:solidFill>
              <a:schemeClr val="accent4"/>
            </a:solid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solidFill>
                    <a:schemeClr val="bg1"/>
                  </a:solidFill>
                </a:rPr>
                <a:t>What are we trying to accomplish?</a:t>
              </a:r>
            </a:p>
          </p:txBody>
        </p:sp>
        <p:sp>
          <p:nvSpPr>
            <p:cNvPr id="9" name="Content Placeholder 8">
              <a:extLst>
                <a:ext uri="{FF2B5EF4-FFF2-40B4-BE49-F238E27FC236}">
                  <a16:creationId xmlns:a16="http://schemas.microsoft.com/office/drawing/2014/main" id="{4CEA860E-706D-C1CD-9DE9-207450B238E8}"/>
                </a:ext>
              </a:extLst>
            </p:cNvPr>
            <p:cNvSpPr txBox="1">
              <a:spLocks/>
            </p:cNvSpPr>
            <p:nvPr/>
          </p:nvSpPr>
          <p:spPr>
            <a:xfrm>
              <a:off x="4848224" y="2104540"/>
              <a:ext cx="3330575" cy="531195"/>
            </a:xfrm>
            <a:prstGeom prst="roundRect">
              <a:avLst>
                <a:gd name="adj" fmla="val 5721"/>
              </a:avLst>
            </a:prstGeom>
            <a:solidFill>
              <a:schemeClr val="accent4"/>
            </a:solid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solidFill>
                    <a:schemeClr val="bg1"/>
                  </a:solidFill>
                </a:rPr>
                <a:t>How will we know that a change is an improvement?</a:t>
              </a:r>
            </a:p>
          </p:txBody>
        </p:sp>
        <p:sp>
          <p:nvSpPr>
            <p:cNvPr id="10" name="Content Placeholder 8">
              <a:extLst>
                <a:ext uri="{FF2B5EF4-FFF2-40B4-BE49-F238E27FC236}">
                  <a16:creationId xmlns:a16="http://schemas.microsoft.com/office/drawing/2014/main" id="{63308941-D913-1978-B3C4-002A09ED3485}"/>
                </a:ext>
              </a:extLst>
            </p:cNvPr>
            <p:cNvSpPr txBox="1">
              <a:spLocks/>
            </p:cNvSpPr>
            <p:nvPr/>
          </p:nvSpPr>
          <p:spPr>
            <a:xfrm>
              <a:off x="4848224" y="2688255"/>
              <a:ext cx="3330575" cy="531195"/>
            </a:xfrm>
            <a:prstGeom prst="roundRect">
              <a:avLst>
                <a:gd name="adj" fmla="val 5721"/>
              </a:avLst>
            </a:prstGeom>
            <a:solidFill>
              <a:schemeClr val="accent4"/>
            </a:solid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dirty="0">
                  <a:solidFill>
                    <a:schemeClr val="bg1"/>
                  </a:solidFill>
                </a:rPr>
                <a:t>What change can we make that will result in improvement?</a:t>
              </a:r>
            </a:p>
          </p:txBody>
        </p:sp>
      </p:grpSp>
      <p:sp>
        <p:nvSpPr>
          <p:cNvPr id="16" name="Content Placeholder 8">
            <a:extLst>
              <a:ext uri="{FF2B5EF4-FFF2-40B4-BE49-F238E27FC236}">
                <a16:creationId xmlns:a16="http://schemas.microsoft.com/office/drawing/2014/main" id="{0438DC8D-FBC4-A895-BBFF-FC41EDF3834C}"/>
              </a:ext>
            </a:extLst>
          </p:cNvPr>
          <p:cNvSpPr txBox="1">
            <a:spLocks/>
          </p:cNvSpPr>
          <p:nvPr/>
        </p:nvSpPr>
        <p:spPr>
          <a:xfrm>
            <a:off x="5340927" y="4076700"/>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2"/>
                </a:solidFill>
              </a:rPr>
              <a:t>Act</a:t>
            </a:r>
          </a:p>
        </p:txBody>
      </p:sp>
      <p:sp>
        <p:nvSpPr>
          <p:cNvPr id="17" name="Content Placeholder 8">
            <a:extLst>
              <a:ext uri="{FF2B5EF4-FFF2-40B4-BE49-F238E27FC236}">
                <a16:creationId xmlns:a16="http://schemas.microsoft.com/office/drawing/2014/main" id="{D3C81AAD-9B6F-EFC8-C2F8-AF9EE7B1E355}"/>
              </a:ext>
            </a:extLst>
          </p:cNvPr>
          <p:cNvSpPr txBox="1">
            <a:spLocks/>
          </p:cNvSpPr>
          <p:nvPr/>
        </p:nvSpPr>
        <p:spPr>
          <a:xfrm>
            <a:off x="6505081" y="4076700"/>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2"/>
                </a:solidFill>
              </a:rPr>
              <a:t>Plan</a:t>
            </a:r>
          </a:p>
        </p:txBody>
      </p:sp>
      <p:sp>
        <p:nvSpPr>
          <p:cNvPr id="18" name="Content Placeholder 8">
            <a:extLst>
              <a:ext uri="{FF2B5EF4-FFF2-40B4-BE49-F238E27FC236}">
                <a16:creationId xmlns:a16="http://schemas.microsoft.com/office/drawing/2014/main" id="{5BCA3FF4-9E14-8F06-1F14-5C68B0610F15}"/>
              </a:ext>
            </a:extLst>
          </p:cNvPr>
          <p:cNvSpPr txBox="1">
            <a:spLocks/>
          </p:cNvSpPr>
          <p:nvPr/>
        </p:nvSpPr>
        <p:spPr>
          <a:xfrm>
            <a:off x="5340927" y="4941168"/>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2"/>
                </a:solidFill>
              </a:rPr>
              <a:t>Study</a:t>
            </a:r>
          </a:p>
        </p:txBody>
      </p:sp>
      <p:sp>
        <p:nvSpPr>
          <p:cNvPr id="19" name="Content Placeholder 8">
            <a:extLst>
              <a:ext uri="{FF2B5EF4-FFF2-40B4-BE49-F238E27FC236}">
                <a16:creationId xmlns:a16="http://schemas.microsoft.com/office/drawing/2014/main" id="{8CA661CC-1C04-3E16-1ECC-81627E0AFABE}"/>
              </a:ext>
            </a:extLst>
          </p:cNvPr>
          <p:cNvSpPr txBox="1">
            <a:spLocks/>
          </p:cNvSpPr>
          <p:nvPr/>
        </p:nvSpPr>
        <p:spPr>
          <a:xfrm>
            <a:off x="6505081" y="4941168"/>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2"/>
                </a:solidFill>
              </a:rPr>
              <a:t>Do</a:t>
            </a:r>
          </a:p>
        </p:txBody>
      </p:sp>
      <p:cxnSp>
        <p:nvCxnSpPr>
          <p:cNvPr id="21" name="Straight Connector 20">
            <a:extLst>
              <a:ext uri="{FF2B5EF4-FFF2-40B4-BE49-F238E27FC236}">
                <a16:creationId xmlns:a16="http://schemas.microsoft.com/office/drawing/2014/main" id="{0381923C-49CC-209A-B82D-9BFBA14E6295}"/>
              </a:ext>
            </a:extLst>
          </p:cNvPr>
          <p:cNvCxnSpPr>
            <a:stCxn id="18" idx="0"/>
            <a:endCxn id="19" idx="0"/>
          </p:cNvCxnSpPr>
          <p:nvPr/>
        </p:nvCxnSpPr>
        <p:spPr>
          <a:xfrm>
            <a:off x="5938405" y="4941168"/>
            <a:ext cx="116415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F2315A-4136-8F34-0458-8818521F73CC}"/>
              </a:ext>
            </a:extLst>
          </p:cNvPr>
          <p:cNvCxnSpPr>
            <a:cxnSpLocks/>
          </p:cNvCxnSpPr>
          <p:nvPr/>
        </p:nvCxnSpPr>
        <p:spPr>
          <a:xfrm rot="5400000">
            <a:off x="5954778" y="4918075"/>
            <a:ext cx="1164154"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1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withEffect">
                                  <p:stCondLst>
                                    <p:cond delay="0"/>
                                  </p:stCondLst>
                                  <p:childTnLst>
                                    <p:animRot by="10800000">
                                      <p:cBhvr>
                                        <p:cTn id="6" dur="3000" fill="hold"/>
                                        <p:tgtEl>
                                          <p:spTgt spid="33"/>
                                        </p:tgtEl>
                                        <p:attrNameLst>
                                          <p:attrName>r</p:attrName>
                                        </p:attrNameLst>
                                      </p:cBhvr>
                                    </p:animRot>
                                  </p:childTnLst>
                                </p:cTn>
                              </p:par>
                              <p:par>
                                <p:cTn id="7" presetID="8" presetClass="emph" presetSubtype="0" accel="50000" decel="50000" fill="hold" nodeType="withEffect">
                                  <p:stCondLst>
                                    <p:cond delay="0"/>
                                  </p:stCondLst>
                                  <p:childTnLst>
                                    <p:animRot by="13500000">
                                      <p:cBhvr>
                                        <p:cTn id="8" dur="3000" fill="hold"/>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4968-C8B1-A4F1-B3CB-8B1512209B44}"/>
              </a:ext>
            </a:extLst>
          </p:cNvPr>
          <p:cNvSpPr>
            <a:spLocks noGrp="1"/>
          </p:cNvSpPr>
          <p:nvPr>
            <p:ph type="title"/>
          </p:nvPr>
        </p:nvSpPr>
        <p:spPr/>
        <p:txBody>
          <a:bodyPr/>
          <a:lstStyle/>
          <a:p>
            <a:r>
              <a:rPr lang="en-US"/>
              <a:t>Other common methodologies used </a:t>
            </a:r>
            <a:br>
              <a:rPr lang="en-US"/>
            </a:br>
            <a:r>
              <a:rPr lang="en-US"/>
              <a:t>in healthcare</a:t>
            </a:r>
          </a:p>
        </p:txBody>
      </p:sp>
      <p:sp>
        <p:nvSpPr>
          <p:cNvPr id="10" name="Content Placeholder 9">
            <a:extLst>
              <a:ext uri="{FF2B5EF4-FFF2-40B4-BE49-F238E27FC236}">
                <a16:creationId xmlns:a16="http://schemas.microsoft.com/office/drawing/2014/main" id="{BF2AB2C0-62BE-EBEB-891C-AEE9224C0B30}"/>
              </a:ext>
            </a:extLst>
          </p:cNvPr>
          <p:cNvSpPr>
            <a:spLocks noGrp="1"/>
          </p:cNvSpPr>
          <p:nvPr>
            <p:ph idx="1"/>
          </p:nvPr>
        </p:nvSpPr>
        <p:spPr>
          <a:xfrm>
            <a:off x="1077914" y="2371725"/>
            <a:ext cx="3332162" cy="4168820"/>
          </a:xfrm>
        </p:spPr>
        <p:txBody>
          <a:bodyPr/>
          <a:lstStyle/>
          <a:p>
            <a:pPr lvl="2"/>
            <a:r>
              <a:rPr lang="en-US"/>
              <a:t>Lean</a:t>
            </a:r>
          </a:p>
          <a:p>
            <a:pPr lvl="2"/>
            <a:r>
              <a:rPr lang="en-US"/>
              <a:t>Six Sigma</a:t>
            </a:r>
          </a:p>
        </p:txBody>
      </p:sp>
      <p:sp>
        <p:nvSpPr>
          <p:cNvPr id="4" name="Footer Placeholder 3">
            <a:extLst>
              <a:ext uri="{FF2B5EF4-FFF2-40B4-BE49-F238E27FC236}">
                <a16:creationId xmlns:a16="http://schemas.microsoft.com/office/drawing/2014/main" id="{C710F4CF-075A-EECC-419C-3127FDACC705}"/>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B75FF1B0-4D0B-5F64-8A98-AD282AD74B91}"/>
              </a:ext>
            </a:extLst>
          </p:cNvPr>
          <p:cNvSpPr>
            <a:spLocks noGrp="1"/>
          </p:cNvSpPr>
          <p:nvPr>
            <p:ph type="sldNum" sz="quarter" idx="12"/>
          </p:nvPr>
        </p:nvSpPr>
        <p:spPr/>
        <p:txBody>
          <a:bodyPr/>
          <a:lstStyle/>
          <a:p>
            <a:fld id="{16C5AC08-0ACD-404A-9C9F-AB39E786C34A}" type="slidenum">
              <a:rPr lang="en-GB"/>
              <a:t>30</a:t>
            </a:fld>
            <a:endParaRPr lang="en-GB"/>
          </a:p>
        </p:txBody>
      </p:sp>
      <p:sp>
        <p:nvSpPr>
          <p:cNvPr id="11" name="Text Placeholder 10">
            <a:extLst>
              <a:ext uri="{FF2B5EF4-FFF2-40B4-BE49-F238E27FC236}">
                <a16:creationId xmlns:a16="http://schemas.microsoft.com/office/drawing/2014/main" id="{CA57436C-AB13-1E14-5411-051E6F72C3EE}"/>
              </a:ext>
            </a:extLst>
          </p:cNvPr>
          <p:cNvSpPr>
            <a:spLocks noGrp="1"/>
          </p:cNvSpPr>
          <p:nvPr>
            <p:ph type="body" sz="quarter" idx="13"/>
          </p:nvPr>
        </p:nvSpPr>
        <p:spPr/>
        <p:txBody>
          <a:bodyPr/>
          <a:lstStyle/>
          <a:p>
            <a:r>
              <a:rPr lang="en-US" dirty="0"/>
              <a:t>Other common methodologies used in healthcare</a:t>
            </a:r>
          </a:p>
        </p:txBody>
      </p:sp>
      <p:graphicFrame>
        <p:nvGraphicFramePr>
          <p:cNvPr id="13" name="Diagram 12">
            <a:extLst>
              <a:ext uri="{FF2B5EF4-FFF2-40B4-BE49-F238E27FC236}">
                <a16:creationId xmlns:a16="http://schemas.microsoft.com/office/drawing/2014/main" id="{E19C1BD3-3C5D-25E9-FBDF-178CD13967DB}"/>
              </a:ext>
            </a:extLst>
          </p:cNvPr>
          <p:cNvGraphicFramePr/>
          <p:nvPr>
            <p:extLst>
              <p:ext uri="{D42A27DB-BD31-4B8C-83A1-F6EECF244321}">
                <p14:modId xmlns:p14="http://schemas.microsoft.com/office/powerpoint/2010/main" val="974373056"/>
              </p:ext>
            </p:extLst>
          </p:nvPr>
        </p:nvGraphicFramePr>
        <p:xfrm>
          <a:off x="4848224" y="1520824"/>
          <a:ext cx="7102475" cy="5095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onnector 14">
            <a:extLst>
              <a:ext uri="{FF2B5EF4-FFF2-40B4-BE49-F238E27FC236}">
                <a16:creationId xmlns:a16="http://schemas.microsoft.com/office/drawing/2014/main" id="{22455FD4-A5C9-11DE-8C44-F4058E7274B5}"/>
              </a:ext>
            </a:extLst>
          </p:cNvPr>
          <p:cNvSpPr/>
          <p:nvPr/>
        </p:nvSpPr>
        <p:spPr>
          <a:xfrm>
            <a:off x="7348308" y="2967862"/>
            <a:ext cx="1862792" cy="1862792"/>
          </a:xfrm>
          <a:prstGeom prst="flowChartConnector">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spc="-20">
                <a:solidFill>
                  <a:schemeClr val="accent1"/>
                </a:solidFill>
                <a:latin typeface="DM Sans" pitchFamily="2" charset="77"/>
              </a:rPr>
              <a:t>Core principles of Lean</a:t>
            </a:r>
          </a:p>
        </p:txBody>
      </p:sp>
    </p:spTree>
    <p:extLst>
      <p:ext uri="{BB962C8B-B14F-4D97-AF65-F5344CB8AC3E}">
        <p14:creationId xmlns:p14="http://schemas.microsoft.com/office/powerpoint/2010/main" val="1854112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B0EB75B-E5F5-7CC8-E149-7AA2CF103CFB}"/>
              </a:ext>
            </a:extLst>
          </p:cNvPr>
          <p:cNvSpPr>
            <a:spLocks noGrp="1"/>
          </p:cNvSpPr>
          <p:nvPr>
            <p:ph type="title"/>
          </p:nvPr>
        </p:nvSpPr>
        <p:spPr/>
        <p:txBody>
          <a:bodyPr/>
          <a:lstStyle/>
          <a:p>
            <a:r>
              <a:rPr lang="en-US"/>
              <a:t>Toolbox</a:t>
            </a:r>
          </a:p>
        </p:txBody>
      </p:sp>
      <p:sp>
        <p:nvSpPr>
          <p:cNvPr id="4" name="Footer Placeholder 3">
            <a:extLst>
              <a:ext uri="{FF2B5EF4-FFF2-40B4-BE49-F238E27FC236}">
                <a16:creationId xmlns:a16="http://schemas.microsoft.com/office/drawing/2014/main" id="{5F0A2867-8C0C-8846-AD97-06F0F9F25E21}"/>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C9D0E230-D44A-C34C-0720-0B2B45381327}"/>
              </a:ext>
            </a:extLst>
          </p:cNvPr>
          <p:cNvSpPr>
            <a:spLocks noGrp="1"/>
          </p:cNvSpPr>
          <p:nvPr>
            <p:ph type="sldNum" sz="quarter" idx="12"/>
          </p:nvPr>
        </p:nvSpPr>
        <p:spPr/>
        <p:txBody>
          <a:bodyPr/>
          <a:lstStyle/>
          <a:p>
            <a:fld id="{16C5AC08-0ACD-404A-9C9F-AB39E786C34A}" type="slidenum">
              <a:rPr lang="en-GB"/>
              <a:t>31</a:t>
            </a:fld>
            <a:endParaRPr lang="en-GB"/>
          </a:p>
        </p:txBody>
      </p:sp>
      <p:sp>
        <p:nvSpPr>
          <p:cNvPr id="14" name="Text Placeholder 13">
            <a:extLst>
              <a:ext uri="{FF2B5EF4-FFF2-40B4-BE49-F238E27FC236}">
                <a16:creationId xmlns:a16="http://schemas.microsoft.com/office/drawing/2014/main" id="{79FD8231-686B-ADD4-CCFF-0BAA973F4DBC}"/>
              </a:ext>
            </a:extLst>
          </p:cNvPr>
          <p:cNvSpPr>
            <a:spLocks noGrp="1"/>
          </p:cNvSpPr>
          <p:nvPr>
            <p:ph type="body" sz="quarter" idx="13"/>
          </p:nvPr>
        </p:nvSpPr>
        <p:spPr/>
        <p:txBody>
          <a:bodyPr/>
          <a:lstStyle/>
          <a:p>
            <a:r>
              <a:rPr lang="en-US" dirty="0"/>
              <a:t>Toolbox</a:t>
            </a:r>
          </a:p>
        </p:txBody>
      </p:sp>
      <p:pic>
        <p:nvPicPr>
          <p:cNvPr id="20" name="Toolbox bottom">
            <a:extLst>
              <a:ext uri="{FF2B5EF4-FFF2-40B4-BE49-F238E27FC236}">
                <a16:creationId xmlns:a16="http://schemas.microsoft.com/office/drawing/2014/main" id="{49AAAA40-C859-224A-D023-B6CC146B929E}"/>
              </a:ext>
            </a:extLst>
          </p:cNvPr>
          <p:cNvPicPr>
            <a:picLocks noChangeAspect="1"/>
          </p:cNvPicPr>
          <p:nvPr/>
        </p:nvPicPr>
        <p:blipFill>
          <a:blip r:embed="rId3"/>
          <a:stretch>
            <a:fillRect/>
          </a:stretch>
        </p:blipFill>
        <p:spPr>
          <a:xfrm>
            <a:off x="3943350" y="1483829"/>
            <a:ext cx="4305300" cy="2235200"/>
          </a:xfrm>
          <a:prstGeom prst="rect">
            <a:avLst/>
          </a:prstGeom>
        </p:spPr>
      </p:pic>
      <p:sp>
        <p:nvSpPr>
          <p:cNvPr id="24" name="Blank">
            <a:extLst>
              <a:ext uri="{FF2B5EF4-FFF2-40B4-BE49-F238E27FC236}">
                <a16:creationId xmlns:a16="http://schemas.microsoft.com/office/drawing/2014/main" id="{BCC89945-292C-57C0-3923-6E04048BC8B4}"/>
              </a:ext>
            </a:extLst>
          </p:cNvPr>
          <p:cNvSpPr/>
          <p:nvPr/>
        </p:nvSpPr>
        <p:spPr>
          <a:xfrm>
            <a:off x="3604846" y="759929"/>
            <a:ext cx="5015279" cy="1841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23" name="Toolbox top">
            <a:extLst>
              <a:ext uri="{FF2B5EF4-FFF2-40B4-BE49-F238E27FC236}">
                <a16:creationId xmlns:a16="http://schemas.microsoft.com/office/drawing/2014/main" id="{94890A30-A849-C3DE-AADE-A91C1E1119C6}"/>
              </a:ext>
            </a:extLst>
          </p:cNvPr>
          <p:cNvPicPr>
            <a:picLocks noChangeAspect="1"/>
          </p:cNvPicPr>
          <p:nvPr/>
        </p:nvPicPr>
        <p:blipFill>
          <a:blip r:embed="rId4"/>
          <a:srcRect/>
          <a:stretch/>
        </p:blipFill>
        <p:spPr>
          <a:xfrm>
            <a:off x="3943350" y="902804"/>
            <a:ext cx="4305300" cy="2959100"/>
          </a:xfrm>
          <a:prstGeom prst="rect">
            <a:avLst/>
          </a:prstGeom>
        </p:spPr>
      </p:pic>
      <p:grpSp>
        <p:nvGrpSpPr>
          <p:cNvPr id="43" name="Sockets">
            <a:extLst>
              <a:ext uri="{FF2B5EF4-FFF2-40B4-BE49-F238E27FC236}">
                <a16:creationId xmlns:a16="http://schemas.microsoft.com/office/drawing/2014/main" id="{9AA7B051-0CA7-FC99-D9EC-BF6064EF3A10}"/>
              </a:ext>
            </a:extLst>
          </p:cNvPr>
          <p:cNvGrpSpPr/>
          <p:nvPr/>
        </p:nvGrpSpPr>
        <p:grpSpPr>
          <a:xfrm>
            <a:off x="4352925" y="2625701"/>
            <a:ext cx="3505527" cy="990600"/>
            <a:chOff x="4352925" y="3243722"/>
            <a:chExt cx="3505527" cy="990600"/>
          </a:xfrm>
        </p:grpSpPr>
        <p:pic>
          <p:nvPicPr>
            <p:cNvPr id="28" name="Picture 27">
              <a:extLst>
                <a:ext uri="{FF2B5EF4-FFF2-40B4-BE49-F238E27FC236}">
                  <a16:creationId xmlns:a16="http://schemas.microsoft.com/office/drawing/2014/main" id="{CC4E41D2-C72E-8B8F-888B-3E7AABF22AB8}"/>
                </a:ext>
              </a:extLst>
            </p:cNvPr>
            <p:cNvPicPr>
              <a:picLocks noChangeAspect="1"/>
            </p:cNvPicPr>
            <p:nvPr/>
          </p:nvPicPr>
          <p:blipFill>
            <a:blip r:embed="rId5"/>
            <a:srcRect/>
            <a:stretch/>
          </p:blipFill>
          <p:spPr>
            <a:xfrm>
              <a:off x="4352925" y="3243722"/>
              <a:ext cx="990600" cy="990600"/>
            </a:xfrm>
            <a:prstGeom prst="rect">
              <a:avLst/>
            </a:prstGeom>
          </p:spPr>
        </p:pic>
        <p:pic>
          <p:nvPicPr>
            <p:cNvPr id="29" name="Picture 28">
              <a:extLst>
                <a:ext uri="{FF2B5EF4-FFF2-40B4-BE49-F238E27FC236}">
                  <a16:creationId xmlns:a16="http://schemas.microsoft.com/office/drawing/2014/main" id="{CD283C9F-20B7-A12E-0019-8748A3ACEA06}"/>
                </a:ext>
              </a:extLst>
            </p:cNvPr>
            <p:cNvPicPr>
              <a:picLocks noChangeAspect="1"/>
            </p:cNvPicPr>
            <p:nvPr/>
          </p:nvPicPr>
          <p:blipFill>
            <a:blip r:embed="rId6"/>
            <a:srcRect/>
            <a:stretch/>
          </p:blipFill>
          <p:spPr>
            <a:xfrm>
              <a:off x="5580701" y="3485022"/>
              <a:ext cx="749300" cy="749300"/>
            </a:xfrm>
            <a:prstGeom prst="rect">
              <a:avLst/>
            </a:prstGeom>
          </p:spPr>
        </p:pic>
        <p:pic>
          <p:nvPicPr>
            <p:cNvPr id="30" name="Picture 29">
              <a:extLst>
                <a:ext uri="{FF2B5EF4-FFF2-40B4-BE49-F238E27FC236}">
                  <a16:creationId xmlns:a16="http://schemas.microsoft.com/office/drawing/2014/main" id="{68324E8C-0430-59F6-40EA-5D748EC20770}"/>
                </a:ext>
              </a:extLst>
            </p:cNvPr>
            <p:cNvPicPr>
              <a:picLocks noChangeAspect="1"/>
            </p:cNvPicPr>
            <p:nvPr/>
          </p:nvPicPr>
          <p:blipFill>
            <a:blip r:embed="rId7"/>
            <a:srcRect/>
            <a:stretch/>
          </p:blipFill>
          <p:spPr>
            <a:xfrm>
              <a:off x="6567177" y="3662822"/>
              <a:ext cx="571500" cy="571500"/>
            </a:xfrm>
            <a:prstGeom prst="rect">
              <a:avLst/>
            </a:prstGeom>
          </p:spPr>
        </p:pic>
        <p:pic>
          <p:nvPicPr>
            <p:cNvPr id="31" name="Picture 30">
              <a:extLst>
                <a:ext uri="{FF2B5EF4-FFF2-40B4-BE49-F238E27FC236}">
                  <a16:creationId xmlns:a16="http://schemas.microsoft.com/office/drawing/2014/main" id="{A047EC70-C73D-747E-4DF3-01F0AFE01434}"/>
                </a:ext>
              </a:extLst>
            </p:cNvPr>
            <p:cNvPicPr>
              <a:picLocks noChangeAspect="1"/>
            </p:cNvPicPr>
            <p:nvPr/>
          </p:nvPicPr>
          <p:blipFill>
            <a:blip r:embed="rId8"/>
            <a:srcRect/>
            <a:stretch/>
          </p:blipFill>
          <p:spPr>
            <a:xfrm>
              <a:off x="7375852" y="3751722"/>
              <a:ext cx="482600" cy="482600"/>
            </a:xfrm>
            <a:prstGeom prst="rect">
              <a:avLst/>
            </a:prstGeom>
          </p:spPr>
        </p:pic>
      </p:grpSp>
      <p:pic>
        <p:nvPicPr>
          <p:cNvPr id="33" name="Screwdriver">
            <a:extLst>
              <a:ext uri="{FF2B5EF4-FFF2-40B4-BE49-F238E27FC236}">
                <a16:creationId xmlns:a16="http://schemas.microsoft.com/office/drawing/2014/main" id="{3D2F3A5F-D353-DAE6-A089-D35C52FB7034}"/>
              </a:ext>
            </a:extLst>
          </p:cNvPr>
          <p:cNvPicPr>
            <a:picLocks noChangeAspect="1"/>
          </p:cNvPicPr>
          <p:nvPr/>
        </p:nvPicPr>
        <p:blipFill>
          <a:blip r:embed="rId9"/>
          <a:srcRect/>
          <a:stretch/>
        </p:blipFill>
        <p:spPr>
          <a:xfrm>
            <a:off x="5466223" y="2131529"/>
            <a:ext cx="2387600" cy="469900"/>
          </a:xfrm>
          <a:prstGeom prst="rect">
            <a:avLst/>
          </a:prstGeom>
        </p:spPr>
      </p:pic>
      <p:grpSp>
        <p:nvGrpSpPr>
          <p:cNvPr id="44" name="Spanners">
            <a:extLst>
              <a:ext uri="{FF2B5EF4-FFF2-40B4-BE49-F238E27FC236}">
                <a16:creationId xmlns:a16="http://schemas.microsoft.com/office/drawing/2014/main" id="{5B01846C-50CE-6FD0-C393-DE7E831F9320}"/>
              </a:ext>
            </a:extLst>
          </p:cNvPr>
          <p:cNvGrpSpPr/>
          <p:nvPr/>
        </p:nvGrpSpPr>
        <p:grpSpPr>
          <a:xfrm>
            <a:off x="4270879" y="4300054"/>
            <a:ext cx="1701800" cy="1393825"/>
            <a:chOff x="4270879" y="4918075"/>
            <a:chExt cx="1701800" cy="1393825"/>
          </a:xfrm>
        </p:grpSpPr>
        <p:pic>
          <p:nvPicPr>
            <p:cNvPr id="35" name="Picture 34">
              <a:extLst>
                <a:ext uri="{FF2B5EF4-FFF2-40B4-BE49-F238E27FC236}">
                  <a16:creationId xmlns:a16="http://schemas.microsoft.com/office/drawing/2014/main" id="{6658ECAB-35E0-E6ED-CF2B-8B25D50CC928}"/>
                </a:ext>
              </a:extLst>
            </p:cNvPr>
            <p:cNvPicPr>
              <a:picLocks noChangeAspect="1"/>
            </p:cNvPicPr>
            <p:nvPr/>
          </p:nvPicPr>
          <p:blipFill>
            <a:blip r:embed="rId10"/>
            <a:srcRect/>
            <a:stretch/>
          </p:blipFill>
          <p:spPr>
            <a:xfrm>
              <a:off x="4270879" y="4918075"/>
              <a:ext cx="1701800" cy="635000"/>
            </a:xfrm>
            <a:prstGeom prst="rect">
              <a:avLst/>
            </a:prstGeom>
          </p:spPr>
        </p:pic>
        <p:pic>
          <p:nvPicPr>
            <p:cNvPr id="39" name="Picture 38">
              <a:extLst>
                <a:ext uri="{FF2B5EF4-FFF2-40B4-BE49-F238E27FC236}">
                  <a16:creationId xmlns:a16="http://schemas.microsoft.com/office/drawing/2014/main" id="{BFC149A6-B8D9-C971-F498-9F8A4C24FFDC}"/>
                </a:ext>
              </a:extLst>
            </p:cNvPr>
            <p:cNvPicPr>
              <a:picLocks noChangeAspect="1"/>
            </p:cNvPicPr>
            <p:nvPr/>
          </p:nvPicPr>
          <p:blipFill>
            <a:blip r:embed="rId11"/>
            <a:srcRect/>
            <a:stretch/>
          </p:blipFill>
          <p:spPr>
            <a:xfrm>
              <a:off x="4410075" y="5765800"/>
              <a:ext cx="1447800" cy="546100"/>
            </a:xfrm>
            <a:prstGeom prst="rect">
              <a:avLst/>
            </a:prstGeom>
          </p:spPr>
        </p:pic>
      </p:grpSp>
      <p:pic>
        <p:nvPicPr>
          <p:cNvPr id="40" name="AKey">
            <a:extLst>
              <a:ext uri="{FF2B5EF4-FFF2-40B4-BE49-F238E27FC236}">
                <a16:creationId xmlns:a16="http://schemas.microsoft.com/office/drawing/2014/main" id="{652FBB6E-C376-7691-5804-3BA51145729F}"/>
              </a:ext>
            </a:extLst>
          </p:cNvPr>
          <p:cNvPicPr>
            <a:picLocks noChangeAspect="1"/>
          </p:cNvPicPr>
          <p:nvPr/>
        </p:nvPicPr>
        <p:blipFill>
          <a:blip r:embed="rId12"/>
          <a:stretch>
            <a:fillRect/>
          </a:stretch>
        </p:blipFill>
        <p:spPr>
          <a:xfrm>
            <a:off x="6355341" y="4300054"/>
            <a:ext cx="1549400" cy="457200"/>
          </a:xfrm>
          <a:prstGeom prst="rect">
            <a:avLst/>
          </a:prstGeom>
        </p:spPr>
      </p:pic>
      <p:pic>
        <p:nvPicPr>
          <p:cNvPr id="42" name="TKey">
            <a:extLst>
              <a:ext uri="{FF2B5EF4-FFF2-40B4-BE49-F238E27FC236}">
                <a16:creationId xmlns:a16="http://schemas.microsoft.com/office/drawing/2014/main" id="{16A84772-552E-8C97-CC38-6A47F4CDFD46}"/>
              </a:ext>
            </a:extLst>
          </p:cNvPr>
          <p:cNvPicPr>
            <a:picLocks noChangeAspect="1"/>
          </p:cNvPicPr>
          <p:nvPr/>
        </p:nvPicPr>
        <p:blipFill>
          <a:blip r:embed="rId13"/>
          <a:srcRect/>
          <a:stretch/>
        </p:blipFill>
        <p:spPr>
          <a:xfrm>
            <a:off x="6292850" y="4849151"/>
            <a:ext cx="1778000" cy="914399"/>
          </a:xfrm>
          <a:prstGeom prst="rect">
            <a:avLst/>
          </a:prstGeom>
        </p:spPr>
      </p:pic>
      <p:pic>
        <p:nvPicPr>
          <p:cNvPr id="27" name="Bar">
            <a:extLst>
              <a:ext uri="{FF2B5EF4-FFF2-40B4-BE49-F238E27FC236}">
                <a16:creationId xmlns:a16="http://schemas.microsoft.com/office/drawing/2014/main" id="{2441465F-ED59-9B4C-8AA2-3E2A59B8EF67}"/>
              </a:ext>
            </a:extLst>
          </p:cNvPr>
          <p:cNvPicPr>
            <a:picLocks noChangeAspect="1"/>
          </p:cNvPicPr>
          <p:nvPr/>
        </p:nvPicPr>
        <p:blipFill>
          <a:blip r:embed="rId14"/>
          <a:stretch>
            <a:fillRect/>
          </a:stretch>
        </p:blipFill>
        <p:spPr>
          <a:xfrm>
            <a:off x="3943350" y="1753704"/>
            <a:ext cx="4305300" cy="114300"/>
          </a:xfrm>
          <a:prstGeom prst="rect">
            <a:avLst/>
          </a:prstGeom>
        </p:spPr>
      </p:pic>
    </p:spTree>
    <p:extLst>
      <p:ext uri="{BB962C8B-B14F-4D97-AF65-F5344CB8AC3E}">
        <p14:creationId xmlns:p14="http://schemas.microsoft.com/office/powerpoint/2010/main" val="40841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fill="hold" nodeType="withEffect">
                                  <p:stCondLst>
                                    <p:cond delay="0"/>
                                  </p:stCondLst>
                                  <p:childTnLst>
                                    <p:animMotion origin="layout" path="M 0 -3.7037E-7 L 0 0.2912 " pathEditMode="relative" rAng="0" ptsTypes="AA">
                                      <p:cBhvr>
                                        <p:cTn id="6" dur="2000" fill="hold"/>
                                        <p:tgtEl>
                                          <p:spTgt spid="27"/>
                                        </p:tgtEl>
                                        <p:attrNameLst>
                                          <p:attrName>ppt_x</p:attrName>
                                          <p:attrName>ppt_y</p:attrName>
                                        </p:attrNameLst>
                                      </p:cBhvr>
                                      <p:rCtr x="0" y="14560"/>
                                    </p:animMotion>
                                  </p:childTnLst>
                                </p:cTn>
                              </p:par>
                              <p:par>
                                <p:cTn id="7" presetID="10" presetClass="exit" presetSubtype="0" fill="hold" nodeType="withEffect">
                                  <p:stCondLst>
                                    <p:cond delay="1500"/>
                                  </p:stCondLst>
                                  <p:childTnLst>
                                    <p:animEffect transition="out" filter="fade">
                                      <p:cBhvr>
                                        <p:cTn id="8" dur="500"/>
                                        <p:tgtEl>
                                          <p:spTgt spid="27"/>
                                        </p:tgtEl>
                                      </p:cBhvr>
                                    </p:animEffect>
                                    <p:set>
                                      <p:cBhvr>
                                        <p:cTn id="9" dur="1" fill="hold">
                                          <p:stCondLst>
                                            <p:cond delay="499"/>
                                          </p:stCondLst>
                                        </p:cTn>
                                        <p:tgtEl>
                                          <p:spTgt spid="27"/>
                                        </p:tgtEl>
                                        <p:attrNameLst>
                                          <p:attrName>style.visibility</p:attrName>
                                        </p:attrNameLst>
                                      </p:cBhvr>
                                      <p:to>
                                        <p:strVal val="hidden"/>
                                      </p:to>
                                    </p:set>
                                  </p:childTnLst>
                                </p:cTn>
                              </p:par>
                              <p:par>
                                <p:cTn id="10" presetID="42" presetClass="path" presetSubtype="0" accel="50000" decel="50000" fill="hold" nodeType="withEffect">
                                  <p:stCondLst>
                                    <p:cond delay="1800"/>
                                  </p:stCondLst>
                                  <p:childTnLst>
                                    <p:animMotion origin="layout" path="M 0 1.85185E-6 L 0 0.33194 " pathEditMode="relative" rAng="0" ptsTypes="AA">
                                      <p:cBhvr>
                                        <p:cTn id="11" dur="2000" fill="hold"/>
                                        <p:tgtEl>
                                          <p:spTgt spid="20"/>
                                        </p:tgtEl>
                                        <p:attrNameLst>
                                          <p:attrName>ppt_x</p:attrName>
                                          <p:attrName>ppt_y</p:attrName>
                                        </p:attrNameLst>
                                      </p:cBhvr>
                                      <p:rCtr x="0" y="16597"/>
                                    </p:animMotion>
                                  </p:childTnLst>
                                </p:cTn>
                              </p:par>
                              <p:par>
                                <p:cTn id="12" presetID="22" presetClass="entr" presetSubtype="1" fill="hold" nodeType="withEffect">
                                  <p:stCondLst>
                                    <p:cond delay="830"/>
                                  </p:stCondLst>
                                  <p:childTnLst>
                                    <p:set>
                                      <p:cBhvr>
                                        <p:cTn id="13" dur="1" fill="hold">
                                          <p:stCondLst>
                                            <p:cond delay="0"/>
                                          </p:stCondLst>
                                        </p:cTn>
                                        <p:tgtEl>
                                          <p:spTgt spid="33"/>
                                        </p:tgtEl>
                                        <p:attrNameLst>
                                          <p:attrName>style.visibility</p:attrName>
                                        </p:attrNameLst>
                                      </p:cBhvr>
                                      <p:to>
                                        <p:strVal val="visible"/>
                                      </p:to>
                                    </p:set>
                                    <p:animEffect transition="in" filter="wipe(up)">
                                      <p:cBhvr>
                                        <p:cTn id="14" dur="250"/>
                                        <p:tgtEl>
                                          <p:spTgt spid="33"/>
                                        </p:tgtEl>
                                      </p:cBhvr>
                                    </p:animEffect>
                                  </p:childTnLst>
                                </p:cTn>
                              </p:par>
                              <p:par>
                                <p:cTn id="15" presetID="22" presetClass="entr" presetSubtype="1" fill="hold" nodeType="withEffect">
                                  <p:stCondLst>
                                    <p:cond delay="120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800"/>
                                        <p:tgtEl>
                                          <p:spTgt spid="43"/>
                                        </p:tgtEl>
                                      </p:cBhvr>
                                    </p:animEffect>
                                  </p:childTnLst>
                                </p:cTn>
                              </p:par>
                              <p:par>
                                <p:cTn id="18" presetID="22" presetClass="entr" presetSubtype="1" fill="hold" nodeType="withEffect">
                                  <p:stCondLst>
                                    <p:cond delay="2600"/>
                                  </p:stCondLst>
                                  <p:childTnLst>
                                    <p:set>
                                      <p:cBhvr>
                                        <p:cTn id="19" dur="1" fill="hold">
                                          <p:stCondLst>
                                            <p:cond delay="0"/>
                                          </p:stCondLst>
                                        </p:cTn>
                                        <p:tgtEl>
                                          <p:spTgt spid="44"/>
                                        </p:tgtEl>
                                        <p:attrNameLst>
                                          <p:attrName>style.visibility</p:attrName>
                                        </p:attrNameLst>
                                      </p:cBhvr>
                                      <p:to>
                                        <p:strVal val="visible"/>
                                      </p:to>
                                    </p:set>
                                    <p:animEffect transition="in" filter="wipe(up)">
                                      <p:cBhvr>
                                        <p:cTn id="20" dur="650"/>
                                        <p:tgtEl>
                                          <p:spTgt spid="44"/>
                                        </p:tgtEl>
                                      </p:cBhvr>
                                    </p:animEffect>
                                  </p:childTnLst>
                                </p:cTn>
                              </p:par>
                              <p:par>
                                <p:cTn id="21" presetID="22" presetClass="entr" presetSubtype="1" fill="hold" nodeType="withEffect">
                                  <p:stCondLst>
                                    <p:cond delay="2600"/>
                                  </p:stCondLst>
                                  <p:childTnLst>
                                    <p:set>
                                      <p:cBhvr>
                                        <p:cTn id="22" dur="1" fill="hold">
                                          <p:stCondLst>
                                            <p:cond delay="0"/>
                                          </p:stCondLst>
                                        </p:cTn>
                                        <p:tgtEl>
                                          <p:spTgt spid="40"/>
                                        </p:tgtEl>
                                        <p:attrNameLst>
                                          <p:attrName>style.visibility</p:attrName>
                                        </p:attrNameLst>
                                      </p:cBhvr>
                                      <p:to>
                                        <p:strVal val="visible"/>
                                      </p:to>
                                    </p:set>
                                    <p:animEffect transition="in" filter="wipe(up)">
                                      <p:cBhvr>
                                        <p:cTn id="23" dur="200"/>
                                        <p:tgtEl>
                                          <p:spTgt spid="40"/>
                                        </p:tgtEl>
                                      </p:cBhvr>
                                    </p:animEffect>
                                  </p:childTnLst>
                                </p:cTn>
                              </p:par>
                              <p:par>
                                <p:cTn id="24" presetID="22" presetClass="entr" presetSubtype="1" fill="hold" nodeType="withEffect">
                                  <p:stCondLst>
                                    <p:cond delay="2900"/>
                                  </p:stCondLst>
                                  <p:childTnLst>
                                    <p:set>
                                      <p:cBhvr>
                                        <p:cTn id="25" dur="1" fill="hold">
                                          <p:stCondLst>
                                            <p:cond delay="0"/>
                                          </p:stCondLst>
                                        </p:cTn>
                                        <p:tgtEl>
                                          <p:spTgt spid="42"/>
                                        </p:tgtEl>
                                        <p:attrNameLst>
                                          <p:attrName>style.visibility</p:attrName>
                                        </p:attrNameLst>
                                      </p:cBhvr>
                                      <p:to>
                                        <p:strVal val="visible"/>
                                      </p:to>
                                    </p:set>
                                    <p:animEffect transition="in" filter="wipe(up)">
                                      <p:cBhvr>
                                        <p:cTn id="26" dur="4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nector 7">
            <a:extLst>
              <a:ext uri="{FF2B5EF4-FFF2-40B4-BE49-F238E27FC236}">
                <a16:creationId xmlns:a16="http://schemas.microsoft.com/office/drawing/2014/main" id="{2A58F648-8FF2-2700-5FB5-04F0C10F3777}"/>
              </a:ext>
            </a:extLst>
          </p:cNvPr>
          <p:cNvSpPr/>
          <p:nvPr/>
        </p:nvSpPr>
        <p:spPr>
          <a:xfrm>
            <a:off x="3079830" y="3049849"/>
            <a:ext cx="2660489" cy="2660489"/>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78380734-B0C7-6C84-F7B9-796A2E6A7A77}"/>
              </a:ext>
            </a:extLst>
          </p:cNvPr>
          <p:cNvSpPr>
            <a:spLocks noGrp="1"/>
          </p:cNvSpPr>
          <p:nvPr>
            <p:ph type="title"/>
          </p:nvPr>
        </p:nvSpPr>
        <p:spPr/>
        <p:txBody>
          <a:bodyPr/>
          <a:lstStyle/>
          <a:p>
            <a:r>
              <a:rPr lang="en-US"/>
              <a:t>Comfort break</a:t>
            </a:r>
          </a:p>
        </p:txBody>
      </p:sp>
      <p:sp>
        <p:nvSpPr>
          <p:cNvPr id="4" name="Footer Placeholder 3">
            <a:extLst>
              <a:ext uri="{FF2B5EF4-FFF2-40B4-BE49-F238E27FC236}">
                <a16:creationId xmlns:a16="http://schemas.microsoft.com/office/drawing/2014/main" id="{BF33CC15-48E3-50BE-BC3E-9A13E631D429}"/>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59FD6175-4EC2-9D40-95CE-7443000D32A9}"/>
              </a:ext>
            </a:extLst>
          </p:cNvPr>
          <p:cNvSpPr>
            <a:spLocks noGrp="1"/>
          </p:cNvSpPr>
          <p:nvPr>
            <p:ph type="sldNum" sz="quarter" idx="12"/>
          </p:nvPr>
        </p:nvSpPr>
        <p:spPr/>
        <p:txBody>
          <a:bodyPr/>
          <a:lstStyle/>
          <a:p>
            <a:fld id="{16C5AC08-0ACD-404A-9C9F-AB39E786C34A}" type="slidenum">
              <a:rPr lang="en-GB"/>
              <a:pPr/>
              <a:t>32</a:t>
            </a:fld>
            <a:endParaRPr lang="en-GB"/>
          </a:p>
        </p:txBody>
      </p:sp>
      <p:pic>
        <p:nvPicPr>
          <p:cNvPr id="6" name="Stretch">
            <a:extLst>
              <a:ext uri="{FF2B5EF4-FFF2-40B4-BE49-F238E27FC236}">
                <a16:creationId xmlns:a16="http://schemas.microsoft.com/office/drawing/2014/main" id="{ABAAD122-8CC1-5E7F-4E1E-DA94B415B56D}"/>
              </a:ext>
            </a:extLst>
          </p:cNvPr>
          <p:cNvPicPr>
            <a:picLocks noChangeAspect="1"/>
          </p:cNvPicPr>
          <p:nvPr/>
        </p:nvPicPr>
        <p:blipFill>
          <a:blip r:embed="rId3"/>
          <a:srcRect/>
          <a:stretch/>
        </p:blipFill>
        <p:spPr>
          <a:xfrm>
            <a:off x="1638201" y="1543049"/>
            <a:ext cx="6420048" cy="5071154"/>
          </a:xfrm>
          <a:prstGeom prst="rect">
            <a:avLst/>
          </a:prstGeom>
        </p:spPr>
      </p:pic>
      <p:sp>
        <p:nvSpPr>
          <p:cNvPr id="2" name="Blue circle">
            <a:extLst>
              <a:ext uri="{FF2B5EF4-FFF2-40B4-BE49-F238E27FC236}">
                <a16:creationId xmlns:a16="http://schemas.microsoft.com/office/drawing/2014/main" id="{7B868109-EE68-40CF-E7F9-C004D327C13E}"/>
              </a:ext>
            </a:extLst>
          </p:cNvPr>
          <p:cNvSpPr/>
          <p:nvPr/>
        </p:nvSpPr>
        <p:spPr>
          <a:xfrm>
            <a:off x="11255844" y="5924730"/>
            <a:ext cx="1284364" cy="128436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Orange circle">
            <a:extLst>
              <a:ext uri="{FF2B5EF4-FFF2-40B4-BE49-F238E27FC236}">
                <a16:creationId xmlns:a16="http://schemas.microsoft.com/office/drawing/2014/main" id="{4B32A827-9C70-6F26-815D-AEBEAEEEF48C}"/>
              </a:ext>
            </a:extLst>
          </p:cNvPr>
          <p:cNvSpPr/>
          <p:nvPr/>
        </p:nvSpPr>
        <p:spPr>
          <a:xfrm>
            <a:off x="5043990" y="288758"/>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128949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30000" fill="hold"/>
                                        <p:tgtEl>
                                          <p:spTgt spid="8"/>
                                        </p:tgtEl>
                                      </p:cBhvr>
                                      <p:by x="120000" y="120000"/>
                                    </p:animScale>
                                  </p:childTnLst>
                                </p:cTn>
                              </p:par>
                              <p:par>
                                <p:cTn id="7" presetID="31" presetClass="path" presetSubtype="0" repeatCount="indefinite" fill="hold" grpId="1" nodeType="withEffect">
                                  <p:stCondLst>
                                    <p:cond delay="0"/>
                                  </p:stCondLst>
                                  <p:childTnLst>
                                    <p:animMotion origin="layout" path="M 0 0 C 0.002 -0.003 0.012 -0.034 0.037 -0.032 C 0.075 -0.029 0.09 -0.007 0.125 -0.029 C 0.147 -0.042 0.173 -0.075 0.192 -0.074 C 0.235 -0.073 0.244 -0.039 0.244 -0.008 C 0.245 0.036 0.189 0.073 0.121 0.077 C 0.052 0.08 -0.005 0.033 0 0 Z" pathEditMode="relative" ptsTypes="">
                                      <p:cBhvr>
                                        <p:cTn id="8" dur="300000" fill="hold"/>
                                        <p:tgtEl>
                                          <p:spTgt spid="8"/>
                                        </p:tgtEl>
                                        <p:attrNameLst>
                                          <p:attrName>ppt_x</p:attrName>
                                          <p:attrName>ppt_y</p:attrName>
                                        </p:attrNameLst>
                                      </p:cBhvr>
                                    </p:animMotion>
                                  </p:childTnLst>
                                </p:cTn>
                              </p:par>
                              <p:par>
                                <p:cTn id="9" presetID="26" presetClass="path" presetSubtype="0" repeatCount="indefinite" fill="hold" grpId="1" nodeType="withEffect">
                                  <p:stCondLst>
                                    <p:cond delay="0"/>
                                  </p:stCondLst>
                                  <p:childTnLst>
                                    <p:animMotion origin="layout" path="M 0.00026 0.00023 C 0.08008 -0.12107 0.10143 -0.31297 0.04675 -0.42685 C -0.01614 -0.56297 -0.11263 -0.50255 -0.16536 -0.4588 L -0.23411 -0.39167 C -0.28919 -0.3456 -0.38594 -0.28959 -0.45807 -0.44352 C -0.50443 -0.53982 -0.49127 -0.74885 -0.41159 -0.86922 C -0.3293 -0.99005 -0.21185 -0.97755 -0.16588 -0.87917 C -0.09258 -0.72616 -0.14219 -0.56482 -0.17539 -0.4801 L -0.22435 -0.37107 C -0.25989 -0.28357 -0.30885 -0.12639 -0.24518 0.00949 C -0.19062 0.1243 -0.08138 0.1199 0.00026 0.00023 Z " pathEditMode="fixed" rAng="13800000" ptsTypes="AAAAAAAAAAA">
                                      <p:cBhvr>
                                        <p:cTn id="10" dur="215000" fill="hold"/>
                                        <p:tgtEl>
                                          <p:spTgt spid="2"/>
                                        </p:tgtEl>
                                        <p:attrNameLst>
                                          <p:attrName>ppt_x</p:attrName>
                                          <p:attrName>ppt_y</p:attrName>
                                        </p:attrNameLst>
                                      </p:cBhvr>
                                      <p:rCtr x="-20573" y="-43495"/>
                                    </p:animMotion>
                                  </p:childTnLst>
                                </p:cTn>
                              </p:par>
                              <p:par>
                                <p:cTn id="11" presetID="6" presetClass="emph" presetSubtype="0" repeatCount="indefinite" autoRev="1" fill="hold" grpId="0" nodeType="withEffect">
                                  <p:stCondLst>
                                    <p:cond delay="0"/>
                                  </p:stCondLst>
                                  <p:childTnLst>
                                    <p:animScale>
                                      <p:cBhvr>
                                        <p:cTn id="12" dur="47000" fill="hold"/>
                                        <p:tgtEl>
                                          <p:spTgt spid="2"/>
                                        </p:tgtEl>
                                      </p:cBhvr>
                                      <p:by x="80000" y="80000"/>
                                    </p:animScale>
                                  </p:childTnLst>
                                </p:cTn>
                              </p:par>
                              <p:par>
                                <p:cTn id="13" presetID="0" presetClass="path" presetSubtype="0" repeatCount="indefinite" fill="hold" grpId="1" nodeType="withEffect">
                                  <p:stCondLst>
                                    <p:cond delay="0"/>
                                  </p:stCondLst>
                                  <p:childTnLst>
                                    <p:animMotion origin="layout" path="M 4.79167E-6 2.59259E-6 C -0.01954 0.14097 0.14843 0.84051 0.21354 0.95208 C 0.27851 1.06342 0.3707 0.80926 0.39049 0.66921 C 0.40989 0.52916 0.39505 0.22315 0.33177 0.11088 C 0.26783 -0.00209 0.01979 -0.14028 4.79167E-6 2.59259E-6 Z " pathEditMode="relative" rAng="3900000" ptsTypes="AAAAA">
                                      <p:cBhvr>
                                        <p:cTn id="14" dur="200000" fill="hold"/>
                                        <p:tgtEl>
                                          <p:spTgt spid="7"/>
                                        </p:tgtEl>
                                        <p:attrNameLst>
                                          <p:attrName>ppt_x</p:attrName>
                                          <p:attrName>ppt_y</p:attrName>
                                        </p:attrNameLst>
                                      </p:cBhvr>
                                      <p:rCtr x="23138" y="39282"/>
                                    </p:animMotion>
                                  </p:childTnLst>
                                </p:cTn>
                              </p:par>
                              <p:par>
                                <p:cTn id="15" presetID="6" presetClass="emph" presetSubtype="0" repeatCount="indefinite" autoRev="1" fill="hold" grpId="0" nodeType="withEffect">
                                  <p:stCondLst>
                                    <p:cond delay="0"/>
                                  </p:stCondLst>
                                  <p:childTnLst>
                                    <p:animScale>
                                      <p:cBhvr>
                                        <p:cTn id="16" dur="90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animBg="1"/>
      <p:bldP spid="2" grpId="1" animBg="1"/>
      <p:bldP spid="7" grpId="0" animBg="1"/>
      <p:bldP spid="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33CC15-48E3-50BE-BC3E-9A13E631D429}"/>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59FD6175-4EC2-9D40-95CE-7443000D32A9}"/>
              </a:ext>
            </a:extLst>
          </p:cNvPr>
          <p:cNvSpPr>
            <a:spLocks noGrp="1"/>
          </p:cNvSpPr>
          <p:nvPr>
            <p:ph type="sldNum" sz="quarter" idx="12"/>
          </p:nvPr>
        </p:nvSpPr>
        <p:spPr/>
        <p:txBody>
          <a:bodyPr/>
          <a:lstStyle/>
          <a:p>
            <a:fld id="{16C5AC08-0ACD-404A-9C9F-AB39E786C34A}" type="slidenum">
              <a:rPr lang="en-GB"/>
              <a:pPr/>
              <a:t>33</a:t>
            </a:fld>
            <a:endParaRPr lang="en-GB"/>
          </a:p>
        </p:txBody>
      </p:sp>
      <p:pic>
        <p:nvPicPr>
          <p:cNvPr id="8" name="C">
            <a:extLst>
              <a:ext uri="{FF2B5EF4-FFF2-40B4-BE49-F238E27FC236}">
                <a16:creationId xmlns:a16="http://schemas.microsoft.com/office/drawing/2014/main" id="{6DA86C30-A52E-C14C-6346-B618A85282E1}"/>
              </a:ext>
            </a:extLst>
          </p:cNvPr>
          <p:cNvPicPr>
            <a:picLocks/>
          </p:cNvPicPr>
          <p:nvPr/>
        </p:nvPicPr>
        <p:blipFill>
          <a:blip r:embed="rId3"/>
          <a:srcRect/>
          <a:stretch/>
        </p:blipFill>
        <p:spPr>
          <a:xfrm>
            <a:off x="6611459" y="-1818349"/>
            <a:ext cx="10206569" cy="10206569"/>
          </a:xfrm>
          <a:prstGeom prst="rect">
            <a:avLst/>
          </a:prstGeom>
        </p:spPr>
      </p:pic>
      <p:pic>
        <p:nvPicPr>
          <p:cNvPr id="9" name="Q">
            <a:extLst>
              <a:ext uri="{FF2B5EF4-FFF2-40B4-BE49-F238E27FC236}">
                <a16:creationId xmlns:a16="http://schemas.microsoft.com/office/drawing/2014/main" id="{A8E22160-16A0-716F-DE09-09321A30A32E}"/>
              </a:ext>
            </a:extLst>
          </p:cNvPr>
          <p:cNvPicPr>
            <a:picLocks noChangeAspect="1"/>
          </p:cNvPicPr>
          <p:nvPr/>
        </p:nvPicPr>
        <p:blipFill>
          <a:blip r:embed="rId4"/>
          <a:stretch>
            <a:fillRect/>
          </a:stretch>
        </p:blipFill>
        <p:spPr>
          <a:xfrm>
            <a:off x="-491694" y="-1893207"/>
            <a:ext cx="10462314" cy="10462314"/>
          </a:xfrm>
          <a:prstGeom prst="rect">
            <a:avLst/>
          </a:prstGeom>
        </p:spPr>
      </p:pic>
      <p:pic>
        <p:nvPicPr>
          <p:cNvPr id="10" name="Tail">
            <a:extLst>
              <a:ext uri="{FF2B5EF4-FFF2-40B4-BE49-F238E27FC236}">
                <a16:creationId xmlns:a16="http://schemas.microsoft.com/office/drawing/2014/main" id="{5F1678A2-8A04-B7CF-5691-78375B1E57C6}"/>
              </a:ext>
            </a:extLst>
          </p:cNvPr>
          <p:cNvPicPr>
            <a:picLocks noChangeAspect="1"/>
          </p:cNvPicPr>
          <p:nvPr/>
        </p:nvPicPr>
        <p:blipFill>
          <a:blip r:embed="rId5"/>
          <a:stretch>
            <a:fillRect/>
          </a:stretch>
        </p:blipFill>
        <p:spPr>
          <a:xfrm>
            <a:off x="4858592" y="3430242"/>
            <a:ext cx="6889817" cy="5103568"/>
          </a:xfrm>
          <a:prstGeom prst="rect">
            <a:avLst/>
          </a:prstGeom>
        </p:spPr>
      </p:pic>
      <p:sp>
        <p:nvSpPr>
          <p:cNvPr id="13" name="Content Placeholder 2">
            <a:extLst>
              <a:ext uri="{FF2B5EF4-FFF2-40B4-BE49-F238E27FC236}">
                <a16:creationId xmlns:a16="http://schemas.microsoft.com/office/drawing/2014/main" id="{13717F0F-14B0-C0A6-F709-DAE134DAD361}"/>
              </a:ext>
            </a:extLst>
          </p:cNvPr>
          <p:cNvSpPr txBox="1">
            <a:spLocks/>
          </p:cNvSpPr>
          <p:nvPr/>
        </p:nvSpPr>
        <p:spPr>
          <a:xfrm>
            <a:off x="1077914" y="127000"/>
            <a:ext cx="7100886" cy="1250950"/>
          </a:xfrm>
          <a:prstGeom prst="rect">
            <a:avLst/>
          </a:prstGeom>
        </p:spPr>
        <p:txBody>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lnSpc>
                <a:spcPts val="12200"/>
              </a:lnSpc>
              <a:spcBef>
                <a:spcPts val="0"/>
              </a:spcBef>
            </a:pPr>
            <a:r>
              <a:rPr lang="en-US" sz="5400" spc="-100">
                <a:solidFill>
                  <a:schemeClr val="accent1"/>
                </a:solidFill>
              </a:rPr>
              <a:t>Who wants to be a…</a:t>
            </a:r>
          </a:p>
        </p:txBody>
      </p:sp>
      <p:sp>
        <p:nvSpPr>
          <p:cNvPr id="14" name="Content Placeholder 2">
            <a:extLst>
              <a:ext uri="{FF2B5EF4-FFF2-40B4-BE49-F238E27FC236}">
                <a16:creationId xmlns:a16="http://schemas.microsoft.com/office/drawing/2014/main" id="{C5FE8EB2-A6E3-5C66-E5A7-B946606A3976}"/>
              </a:ext>
            </a:extLst>
          </p:cNvPr>
          <p:cNvSpPr txBox="1">
            <a:spLocks/>
          </p:cNvSpPr>
          <p:nvPr/>
        </p:nvSpPr>
        <p:spPr>
          <a:xfrm>
            <a:off x="1077914" y="2097956"/>
            <a:ext cx="5214936" cy="1698625"/>
          </a:xfrm>
          <a:prstGeom prst="rect">
            <a:avLst/>
          </a:prstGeom>
        </p:spPr>
        <p:txBody>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lnSpc>
                <a:spcPts val="12200"/>
              </a:lnSpc>
              <a:spcBef>
                <a:spcPts val="0"/>
              </a:spcBef>
            </a:pPr>
            <a:r>
              <a:rPr lang="en-US" sz="14400" i="1">
                <a:solidFill>
                  <a:schemeClr val="bg1"/>
                </a:solidFill>
                <a:latin typeface="Petrona" pitchFamily="2" charset="77"/>
              </a:rPr>
              <a:t>Coach</a:t>
            </a:r>
          </a:p>
        </p:txBody>
      </p:sp>
      <p:sp>
        <p:nvSpPr>
          <p:cNvPr id="15" name="Content Placeholder 2">
            <a:extLst>
              <a:ext uri="{FF2B5EF4-FFF2-40B4-BE49-F238E27FC236}">
                <a16:creationId xmlns:a16="http://schemas.microsoft.com/office/drawing/2014/main" id="{F97324CF-D0FE-9E17-13FA-CEAD5B153AC1}"/>
              </a:ext>
            </a:extLst>
          </p:cNvPr>
          <p:cNvSpPr txBox="1">
            <a:spLocks/>
          </p:cNvSpPr>
          <p:nvPr/>
        </p:nvSpPr>
        <p:spPr>
          <a:xfrm>
            <a:off x="1077913" y="3664819"/>
            <a:ext cx="3985793" cy="1698625"/>
          </a:xfrm>
          <a:prstGeom prst="rect">
            <a:avLst/>
          </a:prstGeom>
        </p:spPr>
        <p:txBody>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lnSpc>
                <a:spcPts val="12200"/>
              </a:lnSpc>
              <a:spcBef>
                <a:spcPts val="0"/>
              </a:spcBef>
            </a:pPr>
            <a:r>
              <a:rPr lang="en-US" sz="14400" i="1">
                <a:solidFill>
                  <a:schemeClr val="bg1"/>
                </a:solidFill>
                <a:latin typeface="Petrona" pitchFamily="2" charset="77"/>
              </a:rPr>
              <a:t>With</a:t>
            </a:r>
          </a:p>
        </p:txBody>
      </p:sp>
      <p:sp>
        <p:nvSpPr>
          <p:cNvPr id="16" name="Content Placeholder 2">
            <a:extLst>
              <a:ext uri="{FF2B5EF4-FFF2-40B4-BE49-F238E27FC236}">
                <a16:creationId xmlns:a16="http://schemas.microsoft.com/office/drawing/2014/main" id="{03DB1664-638C-D2B9-2787-D485085508E5}"/>
              </a:ext>
            </a:extLst>
          </p:cNvPr>
          <p:cNvSpPr txBox="1">
            <a:spLocks/>
          </p:cNvSpPr>
          <p:nvPr/>
        </p:nvSpPr>
        <p:spPr>
          <a:xfrm>
            <a:off x="5094947" y="3661943"/>
            <a:ext cx="13538200" cy="1698625"/>
          </a:xfrm>
          <a:prstGeom prst="rect">
            <a:avLst/>
          </a:prstGeom>
        </p:spPr>
        <p:txBody>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lnSpc>
                <a:spcPts val="12200"/>
              </a:lnSpc>
              <a:spcBef>
                <a:spcPts val="0"/>
              </a:spcBef>
            </a:pPr>
            <a:r>
              <a:rPr lang="en-US" sz="14400" i="1">
                <a:solidFill>
                  <a:schemeClr val="bg1"/>
                </a:solidFill>
                <a:latin typeface="Petrona" pitchFamily="2" charset="77"/>
              </a:rPr>
              <a:t>Flair</a:t>
            </a:r>
          </a:p>
        </p:txBody>
      </p:sp>
    </p:spTree>
    <p:extLst>
      <p:ext uri="{BB962C8B-B14F-4D97-AF65-F5344CB8AC3E}">
        <p14:creationId xmlns:p14="http://schemas.microsoft.com/office/powerpoint/2010/main" val="329776423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750"/>
                                        <p:tgtEl>
                                          <p:spTgt spid="9"/>
                                        </p:tgtEl>
                                      </p:cBhvr>
                                    </p:animEffect>
                                  </p:childTnLst>
                                </p:cTn>
                              </p:par>
                              <p:par>
                                <p:cTn id="8" presetID="21" presetClass="entr" presetSubtype="1" fill="hold" nodeType="withEffect">
                                  <p:stCondLst>
                                    <p:cond delay="10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900"/>
                                        <p:tgtEl>
                                          <p:spTgt spid="8"/>
                                        </p:tgtEl>
                                      </p:cBhvr>
                                    </p:animEffect>
                                  </p:childTnLst>
                                </p:cTn>
                              </p:par>
                              <p:par>
                                <p:cTn id="11" presetID="22" presetClass="entr" presetSubtype="8" fill="hold" nodeType="withEffect">
                                  <p:stCondLst>
                                    <p:cond delay="35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1" presetClass="exit" presetSubtype="1" fill="hold" nodeType="withEffect">
                                  <p:stCondLst>
                                    <p:cond delay="750"/>
                                  </p:stCondLst>
                                  <p:childTnLst>
                                    <p:animEffect transition="out" filter="wheel(1)">
                                      <p:cBhvr>
                                        <p:cTn id="15" dur="1250"/>
                                        <p:tgtEl>
                                          <p:spTgt spid="8"/>
                                        </p:tgtEl>
                                      </p:cBhvr>
                                    </p:animEffect>
                                    <p:set>
                                      <p:cBhvr>
                                        <p:cTn id="16" dur="1" fill="hold">
                                          <p:stCondLst>
                                            <p:cond delay="1249"/>
                                          </p:stCondLst>
                                        </p:cTn>
                                        <p:tgtEl>
                                          <p:spTgt spid="8"/>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9"/>
                                        </p:tgtEl>
                                      </p:cBhvr>
                                    </p:animEffect>
                                    <p:set>
                                      <p:cBhvr>
                                        <p:cTn id="19" dur="1" fill="hold">
                                          <p:stCondLst>
                                            <p:cond delay="1599"/>
                                          </p:stCondLst>
                                        </p:cTn>
                                        <p:tgtEl>
                                          <p:spTgt spid="9"/>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2" presetClass="exit" presetSubtype="8" accel="50000" fill="hold" nodeType="withEffect">
                                  <p:stCondLst>
                                    <p:cond delay="500"/>
                                  </p:stCondLst>
                                  <p:childTnLst>
                                    <p:anim calcmode="lin" valueType="num">
                                      <p:cBhvr additive="base">
                                        <p:cTn id="24" dur="3000"/>
                                        <p:tgtEl>
                                          <p:spTgt spid="10"/>
                                        </p:tgtEl>
                                        <p:attrNameLst>
                                          <p:attrName>ppt_x</p:attrName>
                                        </p:attrNameLst>
                                      </p:cBhvr>
                                      <p:tavLst>
                                        <p:tav tm="0">
                                          <p:val>
                                            <p:strVal val="ppt_x"/>
                                          </p:val>
                                        </p:tav>
                                        <p:tav tm="100000">
                                          <p:val>
                                            <p:strVal val="0-ppt_w/2"/>
                                          </p:val>
                                        </p:tav>
                                      </p:tavLst>
                                    </p:anim>
                                    <p:anim calcmode="lin" valueType="num">
                                      <p:cBhvr additive="base">
                                        <p:cTn id="25" dur="3000"/>
                                        <p:tgtEl>
                                          <p:spTgt spid="10"/>
                                        </p:tgtEl>
                                        <p:attrNameLst>
                                          <p:attrName>ppt_y</p:attrName>
                                        </p:attrNameLst>
                                      </p:cBhvr>
                                      <p:tavLst>
                                        <p:tav tm="0">
                                          <p:val>
                                            <p:strVal val="ppt_y"/>
                                          </p:val>
                                        </p:tav>
                                        <p:tav tm="100000">
                                          <p:val>
                                            <p:strVal val="ppt_y"/>
                                          </p:val>
                                        </p:tav>
                                      </p:tavLst>
                                    </p:anim>
                                    <p:set>
                                      <p:cBhvr>
                                        <p:cTn id="26" dur="1" fill="hold">
                                          <p:stCondLst>
                                            <p:cond delay="2999"/>
                                          </p:stCondLst>
                                        </p:cTn>
                                        <p:tgtEl>
                                          <p:spTgt spid="10"/>
                                        </p:tgtEl>
                                        <p:attrNameLst>
                                          <p:attrName>style.visibility</p:attrName>
                                        </p:attrNameLst>
                                      </p:cBhvr>
                                      <p:to>
                                        <p:strVal val="hidden"/>
                                      </p:to>
                                    </p:set>
                                  </p:childTnLst>
                                </p:cTn>
                              </p:par>
                              <p:par>
                                <p:cTn id="27" presetID="2" presetClass="exit" presetSubtype="8" accel="50000" fill="hold" nodeType="withEffect">
                                  <p:stCondLst>
                                    <p:cond delay="500"/>
                                  </p:stCondLst>
                                  <p:childTnLst>
                                    <p:anim calcmode="lin" valueType="num">
                                      <p:cBhvr additive="base">
                                        <p:cTn id="28" dur="3000"/>
                                        <p:tgtEl>
                                          <p:spTgt spid="9"/>
                                        </p:tgtEl>
                                        <p:attrNameLst>
                                          <p:attrName>ppt_x</p:attrName>
                                        </p:attrNameLst>
                                      </p:cBhvr>
                                      <p:tavLst>
                                        <p:tav tm="0">
                                          <p:val>
                                            <p:strVal val="ppt_x"/>
                                          </p:val>
                                        </p:tav>
                                        <p:tav tm="100000">
                                          <p:val>
                                            <p:strVal val="0-ppt_w/2"/>
                                          </p:val>
                                        </p:tav>
                                      </p:tavLst>
                                    </p:anim>
                                    <p:anim calcmode="lin" valueType="num">
                                      <p:cBhvr additive="base">
                                        <p:cTn id="29" dur="3000"/>
                                        <p:tgtEl>
                                          <p:spTgt spid="9"/>
                                        </p:tgtEl>
                                        <p:attrNameLst>
                                          <p:attrName>ppt_y</p:attrName>
                                        </p:attrNameLst>
                                      </p:cBhvr>
                                      <p:tavLst>
                                        <p:tav tm="0">
                                          <p:val>
                                            <p:strVal val="ppt_y"/>
                                          </p:val>
                                        </p:tav>
                                        <p:tav tm="100000">
                                          <p:val>
                                            <p:strVal val="ppt_y"/>
                                          </p:val>
                                        </p:tav>
                                      </p:tavLst>
                                    </p:anim>
                                    <p:set>
                                      <p:cBhvr>
                                        <p:cTn id="30" dur="1" fill="hold">
                                          <p:stCondLst>
                                            <p:cond delay="2999"/>
                                          </p:stCondLst>
                                        </p:cTn>
                                        <p:tgtEl>
                                          <p:spTgt spid="9"/>
                                        </p:tgtEl>
                                        <p:attrNameLst>
                                          <p:attrName>style.visibility</p:attrName>
                                        </p:attrNameLst>
                                      </p:cBhvr>
                                      <p:to>
                                        <p:strVal val="hidden"/>
                                      </p:to>
                                    </p:set>
                                  </p:childTnLst>
                                </p:cTn>
                              </p:par>
                              <p:par>
                                <p:cTn id="31" presetID="2" presetClass="exit" presetSubtype="8" accel="50000" fill="hold" nodeType="withEffect">
                                  <p:stCondLst>
                                    <p:cond delay="500"/>
                                  </p:stCondLst>
                                  <p:childTnLst>
                                    <p:anim calcmode="lin" valueType="num">
                                      <p:cBhvr additive="base">
                                        <p:cTn id="32" dur="3000"/>
                                        <p:tgtEl>
                                          <p:spTgt spid="8"/>
                                        </p:tgtEl>
                                        <p:attrNameLst>
                                          <p:attrName>ppt_x</p:attrName>
                                        </p:attrNameLst>
                                      </p:cBhvr>
                                      <p:tavLst>
                                        <p:tav tm="0">
                                          <p:val>
                                            <p:strVal val="ppt_x"/>
                                          </p:val>
                                        </p:tav>
                                        <p:tav tm="100000">
                                          <p:val>
                                            <p:strVal val="0-ppt_w/2"/>
                                          </p:val>
                                        </p:tav>
                                      </p:tavLst>
                                    </p:anim>
                                    <p:anim calcmode="lin" valueType="num">
                                      <p:cBhvr additive="base">
                                        <p:cTn id="33" dur="3000"/>
                                        <p:tgtEl>
                                          <p:spTgt spid="8"/>
                                        </p:tgtEl>
                                        <p:attrNameLst>
                                          <p:attrName>ppt_y</p:attrName>
                                        </p:attrNameLst>
                                      </p:cBhvr>
                                      <p:tavLst>
                                        <p:tav tm="0">
                                          <p:val>
                                            <p:strVal val="ppt_y"/>
                                          </p:val>
                                        </p:tav>
                                        <p:tav tm="100000">
                                          <p:val>
                                            <p:strVal val="ppt_y"/>
                                          </p:val>
                                        </p:tav>
                                      </p:tavLst>
                                    </p:anim>
                                    <p:set>
                                      <p:cBhvr>
                                        <p:cTn id="34" dur="1" fill="hold">
                                          <p:stCondLst>
                                            <p:cond delay="2999"/>
                                          </p:stCondLst>
                                        </p:cTn>
                                        <p:tgtEl>
                                          <p:spTgt spid="8"/>
                                        </p:tgtEl>
                                        <p:attrNameLst>
                                          <p:attrName>style.visibility</p:attrName>
                                        </p:attrNameLst>
                                      </p:cBhvr>
                                      <p:to>
                                        <p:strVal val="hidden"/>
                                      </p:to>
                                    </p:set>
                                  </p:childTnLst>
                                </p:cTn>
                              </p:par>
                              <p:par>
                                <p:cTn id="35" presetID="2" presetClass="entr" presetSubtype="2" decel="50000" fill="hold" grpId="0" nodeType="withEffect">
                                  <p:stCondLst>
                                    <p:cond delay="80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2000" fill="hold"/>
                                        <p:tgtEl>
                                          <p:spTgt spid="13"/>
                                        </p:tgtEl>
                                        <p:attrNameLst>
                                          <p:attrName>ppt_x</p:attrName>
                                        </p:attrNameLst>
                                      </p:cBhvr>
                                      <p:tavLst>
                                        <p:tav tm="0">
                                          <p:val>
                                            <p:strVal val="1+#ppt_w/2"/>
                                          </p:val>
                                        </p:tav>
                                        <p:tav tm="100000">
                                          <p:val>
                                            <p:strVal val="#ppt_x"/>
                                          </p:val>
                                        </p:tav>
                                      </p:tavLst>
                                    </p:anim>
                                    <p:anim calcmode="lin" valueType="num">
                                      <p:cBhvr additive="base">
                                        <p:cTn id="38" dur="2000" fill="hold"/>
                                        <p:tgtEl>
                                          <p:spTgt spid="13"/>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1" presetClass="entr" presetSubtype="0" fill="hold" grpId="0" nodeType="afterEffect">
                                  <p:stCondLst>
                                    <p:cond delay="200"/>
                                  </p:stCondLst>
                                  <p:childTnLst>
                                    <p:set>
                                      <p:cBhvr>
                                        <p:cTn id="41" dur="1" fill="hold">
                                          <p:stCondLst>
                                            <p:cond delay="0"/>
                                          </p:stCondLst>
                                        </p:cTn>
                                        <p:tgtEl>
                                          <p:spTgt spid="14"/>
                                        </p:tgtEl>
                                        <p:attrNameLst>
                                          <p:attrName>style.visibility</p:attrName>
                                        </p:attrNameLst>
                                      </p:cBhvr>
                                      <p:to>
                                        <p:strVal val="visible"/>
                                      </p:to>
                                    </p:set>
                                  </p:childTnLst>
                                </p:cTn>
                              </p:par>
                            </p:childTnLst>
                          </p:cTn>
                        </p:par>
                        <p:par>
                          <p:cTn id="42" fill="hold">
                            <p:stCondLst>
                              <p:cond delay="3700"/>
                            </p:stCondLst>
                            <p:childTnLst>
                              <p:par>
                                <p:cTn id="43" presetID="1" presetClass="entr" presetSubtype="0" fill="hold" grpId="0" nodeType="afterEffect">
                                  <p:stCondLst>
                                    <p:cond delay="200"/>
                                  </p:stCondLst>
                                  <p:childTnLst>
                                    <p:set>
                                      <p:cBhvr>
                                        <p:cTn id="44" dur="1" fill="hold">
                                          <p:stCondLst>
                                            <p:cond delay="0"/>
                                          </p:stCondLst>
                                        </p:cTn>
                                        <p:tgtEl>
                                          <p:spTgt spid="15"/>
                                        </p:tgtEl>
                                        <p:attrNameLst>
                                          <p:attrName>style.visibility</p:attrName>
                                        </p:attrNameLst>
                                      </p:cBhvr>
                                      <p:to>
                                        <p:strVal val="visible"/>
                                      </p:to>
                                    </p:set>
                                  </p:childTnLst>
                                </p:cTn>
                              </p:par>
                            </p:childTnLst>
                          </p:cTn>
                        </p:par>
                        <p:par>
                          <p:cTn id="45" fill="hold">
                            <p:stCondLst>
                              <p:cond delay="3900"/>
                            </p:stCondLst>
                            <p:childTnLst>
                              <p:par>
                                <p:cTn id="46" presetID="1" presetClass="entr" presetSubtype="0" fill="hold" grpId="0" nodeType="afterEffect">
                                  <p:stCondLst>
                                    <p:cond delay="200"/>
                                  </p:stCondLst>
                                  <p:iterate type="wd">
                                    <p:tmAbs val="500"/>
                                  </p:iterate>
                                  <p:childTnLst>
                                    <p:set>
                                      <p:cBhvr>
                                        <p:cTn id="47" dur="1" fill="hold">
                                          <p:stCondLst>
                                            <p:cond delay="0"/>
                                          </p:stCondLst>
                                        </p:cTn>
                                        <p:tgtEl>
                                          <p:spTgt spid="16"/>
                                        </p:tgtEl>
                                        <p:attrNameLst>
                                          <p:attrName>style.visibility</p:attrName>
                                        </p:attrNameLst>
                                      </p:cBhvr>
                                      <p:to>
                                        <p:strVal val="visible"/>
                                      </p:to>
                                    </p:set>
                                  </p:childTnLst>
                                </p:cTn>
                              </p:par>
                            </p:childTnLst>
                          </p:cTn>
                        </p:par>
                        <p:par>
                          <p:cTn id="48" fill="hold">
                            <p:stCondLst>
                              <p:cond delay="4100"/>
                            </p:stCondLst>
                            <p:childTnLst>
                              <p:par>
                                <p:cTn id="49" presetID="47" presetClass="exit" presetSubtype="0" fill="hold" grpId="1" nodeType="afterEffect">
                                  <p:stCondLst>
                                    <p:cond delay="2000"/>
                                  </p:stCondLst>
                                  <p:childTnLst>
                                    <p:animEffect transition="out" filter="fade">
                                      <p:cBhvr>
                                        <p:cTn id="50" dur="250"/>
                                        <p:tgtEl>
                                          <p:spTgt spid="13"/>
                                        </p:tgtEl>
                                      </p:cBhvr>
                                    </p:animEffect>
                                    <p:anim calcmode="lin" valueType="num">
                                      <p:cBhvr>
                                        <p:cTn id="51" dur="250"/>
                                        <p:tgtEl>
                                          <p:spTgt spid="13"/>
                                        </p:tgtEl>
                                        <p:attrNameLst>
                                          <p:attrName>ppt_x</p:attrName>
                                        </p:attrNameLst>
                                      </p:cBhvr>
                                      <p:tavLst>
                                        <p:tav tm="0">
                                          <p:val>
                                            <p:strVal val="ppt_x"/>
                                          </p:val>
                                        </p:tav>
                                        <p:tav tm="100000">
                                          <p:val>
                                            <p:strVal val="ppt_x"/>
                                          </p:val>
                                        </p:tav>
                                      </p:tavLst>
                                    </p:anim>
                                    <p:anim calcmode="lin" valueType="num">
                                      <p:cBhvr>
                                        <p:cTn id="52" dur="250"/>
                                        <p:tgtEl>
                                          <p:spTgt spid="13"/>
                                        </p:tgtEl>
                                        <p:attrNameLst>
                                          <p:attrName>ppt_y</p:attrName>
                                        </p:attrNameLst>
                                      </p:cBhvr>
                                      <p:tavLst>
                                        <p:tav tm="0">
                                          <p:val>
                                            <p:strVal val="ppt_y"/>
                                          </p:val>
                                        </p:tav>
                                        <p:tav tm="100000">
                                          <p:val>
                                            <p:strVal val="ppt_y-.1"/>
                                          </p:val>
                                        </p:tav>
                                      </p:tavLst>
                                    </p:anim>
                                    <p:set>
                                      <p:cBhvr>
                                        <p:cTn id="53" dur="1" fill="hold">
                                          <p:stCondLst>
                                            <p:cond delay="249"/>
                                          </p:stCondLst>
                                        </p:cTn>
                                        <p:tgtEl>
                                          <p:spTgt spid="13"/>
                                        </p:tgtEl>
                                        <p:attrNameLst>
                                          <p:attrName>style.visibility</p:attrName>
                                        </p:attrNameLst>
                                      </p:cBhvr>
                                      <p:to>
                                        <p:strVal val="hidden"/>
                                      </p:to>
                                    </p:set>
                                  </p:childTnLst>
                                </p:cTn>
                              </p:par>
                              <p:par>
                                <p:cTn id="54" presetID="47" presetClass="exit" presetSubtype="0" fill="hold" grpId="1" nodeType="withEffect">
                                  <p:stCondLst>
                                    <p:cond delay="2000"/>
                                  </p:stCondLst>
                                  <p:childTnLst>
                                    <p:animEffect transition="out" filter="fade">
                                      <p:cBhvr>
                                        <p:cTn id="55" dur="250"/>
                                        <p:tgtEl>
                                          <p:spTgt spid="14"/>
                                        </p:tgtEl>
                                      </p:cBhvr>
                                    </p:animEffect>
                                    <p:anim calcmode="lin" valueType="num">
                                      <p:cBhvr>
                                        <p:cTn id="56" dur="250"/>
                                        <p:tgtEl>
                                          <p:spTgt spid="14"/>
                                        </p:tgtEl>
                                        <p:attrNameLst>
                                          <p:attrName>ppt_x</p:attrName>
                                        </p:attrNameLst>
                                      </p:cBhvr>
                                      <p:tavLst>
                                        <p:tav tm="0">
                                          <p:val>
                                            <p:strVal val="ppt_x"/>
                                          </p:val>
                                        </p:tav>
                                        <p:tav tm="100000">
                                          <p:val>
                                            <p:strVal val="ppt_x"/>
                                          </p:val>
                                        </p:tav>
                                      </p:tavLst>
                                    </p:anim>
                                    <p:anim calcmode="lin" valueType="num">
                                      <p:cBhvr>
                                        <p:cTn id="57" dur="250"/>
                                        <p:tgtEl>
                                          <p:spTgt spid="14"/>
                                        </p:tgtEl>
                                        <p:attrNameLst>
                                          <p:attrName>ppt_y</p:attrName>
                                        </p:attrNameLst>
                                      </p:cBhvr>
                                      <p:tavLst>
                                        <p:tav tm="0">
                                          <p:val>
                                            <p:strVal val="ppt_y"/>
                                          </p:val>
                                        </p:tav>
                                        <p:tav tm="100000">
                                          <p:val>
                                            <p:strVal val="ppt_y-.1"/>
                                          </p:val>
                                        </p:tav>
                                      </p:tavLst>
                                    </p:anim>
                                    <p:set>
                                      <p:cBhvr>
                                        <p:cTn id="58" dur="1" fill="hold">
                                          <p:stCondLst>
                                            <p:cond delay="249"/>
                                          </p:stCondLst>
                                        </p:cTn>
                                        <p:tgtEl>
                                          <p:spTgt spid="14"/>
                                        </p:tgtEl>
                                        <p:attrNameLst>
                                          <p:attrName>style.visibility</p:attrName>
                                        </p:attrNameLst>
                                      </p:cBhvr>
                                      <p:to>
                                        <p:strVal val="hidden"/>
                                      </p:to>
                                    </p:set>
                                  </p:childTnLst>
                                </p:cTn>
                              </p:par>
                              <p:par>
                                <p:cTn id="59" presetID="47" presetClass="exit" presetSubtype="0" fill="hold" grpId="1" nodeType="withEffect">
                                  <p:stCondLst>
                                    <p:cond delay="2000"/>
                                  </p:stCondLst>
                                  <p:childTnLst>
                                    <p:animEffect transition="out" filter="fade">
                                      <p:cBhvr>
                                        <p:cTn id="60" dur="250"/>
                                        <p:tgtEl>
                                          <p:spTgt spid="15"/>
                                        </p:tgtEl>
                                      </p:cBhvr>
                                    </p:animEffect>
                                    <p:anim calcmode="lin" valueType="num">
                                      <p:cBhvr>
                                        <p:cTn id="61" dur="250"/>
                                        <p:tgtEl>
                                          <p:spTgt spid="15"/>
                                        </p:tgtEl>
                                        <p:attrNameLst>
                                          <p:attrName>ppt_x</p:attrName>
                                        </p:attrNameLst>
                                      </p:cBhvr>
                                      <p:tavLst>
                                        <p:tav tm="0">
                                          <p:val>
                                            <p:strVal val="ppt_x"/>
                                          </p:val>
                                        </p:tav>
                                        <p:tav tm="100000">
                                          <p:val>
                                            <p:strVal val="ppt_x"/>
                                          </p:val>
                                        </p:tav>
                                      </p:tavLst>
                                    </p:anim>
                                    <p:anim calcmode="lin" valueType="num">
                                      <p:cBhvr>
                                        <p:cTn id="62" dur="250"/>
                                        <p:tgtEl>
                                          <p:spTgt spid="15"/>
                                        </p:tgtEl>
                                        <p:attrNameLst>
                                          <p:attrName>ppt_y</p:attrName>
                                        </p:attrNameLst>
                                      </p:cBhvr>
                                      <p:tavLst>
                                        <p:tav tm="0">
                                          <p:val>
                                            <p:strVal val="ppt_y"/>
                                          </p:val>
                                        </p:tav>
                                        <p:tav tm="100000">
                                          <p:val>
                                            <p:strVal val="ppt_y-.1"/>
                                          </p:val>
                                        </p:tav>
                                      </p:tavLst>
                                    </p:anim>
                                    <p:set>
                                      <p:cBhvr>
                                        <p:cTn id="63" dur="1" fill="hold">
                                          <p:stCondLst>
                                            <p:cond delay="249"/>
                                          </p:stCondLst>
                                        </p:cTn>
                                        <p:tgtEl>
                                          <p:spTgt spid="15"/>
                                        </p:tgtEl>
                                        <p:attrNameLst>
                                          <p:attrName>style.visibility</p:attrName>
                                        </p:attrNameLst>
                                      </p:cBhvr>
                                      <p:to>
                                        <p:strVal val="hidden"/>
                                      </p:to>
                                    </p:set>
                                  </p:childTnLst>
                                </p:cTn>
                              </p:par>
                              <p:par>
                                <p:cTn id="64" presetID="47" presetClass="exit" presetSubtype="0" fill="hold" grpId="1" nodeType="withEffect">
                                  <p:stCondLst>
                                    <p:cond delay="2000"/>
                                  </p:stCondLst>
                                  <p:iterate type="wd">
                                    <p:tmPct val="0"/>
                                  </p:iterate>
                                  <p:childTnLst>
                                    <p:animEffect transition="out" filter="fade">
                                      <p:cBhvr>
                                        <p:cTn id="65" dur="250"/>
                                        <p:tgtEl>
                                          <p:spTgt spid="16"/>
                                        </p:tgtEl>
                                      </p:cBhvr>
                                    </p:animEffect>
                                    <p:anim calcmode="lin" valueType="num">
                                      <p:cBhvr>
                                        <p:cTn id="66" dur="250"/>
                                        <p:tgtEl>
                                          <p:spTgt spid="16"/>
                                        </p:tgtEl>
                                        <p:attrNameLst>
                                          <p:attrName>ppt_x</p:attrName>
                                        </p:attrNameLst>
                                      </p:cBhvr>
                                      <p:tavLst>
                                        <p:tav tm="0">
                                          <p:val>
                                            <p:strVal val="ppt_x"/>
                                          </p:val>
                                        </p:tav>
                                        <p:tav tm="100000">
                                          <p:val>
                                            <p:strVal val="ppt_x"/>
                                          </p:val>
                                        </p:tav>
                                      </p:tavLst>
                                    </p:anim>
                                    <p:anim calcmode="lin" valueType="num">
                                      <p:cBhvr>
                                        <p:cTn id="67" dur="250"/>
                                        <p:tgtEl>
                                          <p:spTgt spid="16"/>
                                        </p:tgtEl>
                                        <p:attrNameLst>
                                          <p:attrName>ppt_y</p:attrName>
                                        </p:attrNameLst>
                                      </p:cBhvr>
                                      <p:tavLst>
                                        <p:tav tm="0">
                                          <p:val>
                                            <p:strVal val="ppt_y"/>
                                          </p:val>
                                        </p:tav>
                                        <p:tav tm="100000">
                                          <p:val>
                                            <p:strVal val="ppt_y-.1"/>
                                          </p:val>
                                        </p:tav>
                                      </p:tavLst>
                                    </p:anim>
                                    <p:set>
                                      <p:cBhvr>
                                        <p:cTn id="68" dur="1" fill="hold">
                                          <p:stCondLst>
                                            <p:cond delay="2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34</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5"/>
          <a:stretch>
            <a:fillRect/>
          </a:stretch>
        </p:blipFill>
        <p:spPr>
          <a:xfrm>
            <a:off x="5407025" y="1240267"/>
            <a:ext cx="1327150" cy="983074"/>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rot="10800000">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6"/>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3200">
                <a:solidFill>
                  <a:schemeClr val="bg1"/>
                </a:solidFill>
                <a:latin typeface="DM Sans" pitchFamily="2" charset="77"/>
              </a:rPr>
              <a:t>QI stands for …</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7">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Quality Improvement</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A Quite Interesting TV show</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All things quality</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Questioning and Investigation</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spTree>
    <p:extLst>
      <p:ext uri="{BB962C8B-B14F-4D97-AF65-F5344CB8AC3E}">
        <p14:creationId xmlns:p14="http://schemas.microsoft.com/office/powerpoint/2010/main" val="121743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750"/>
                                        <p:tgtEl>
                                          <p:spTgt spid="15"/>
                                        </p:tgtEl>
                                      </p:cBhvr>
                                    </p:animEffect>
                                  </p:childTnLst>
                                </p:cTn>
                              </p:par>
                              <p:par>
                                <p:cTn id="8" presetID="21" presetClass="entr" presetSubtype="1" fill="hold"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900"/>
                                        <p:tgtEl>
                                          <p:spTgt spid="14"/>
                                        </p:tgtEl>
                                      </p:cBhvr>
                                    </p:animEffect>
                                  </p:childTnLst>
                                </p:cTn>
                              </p:par>
                              <p:par>
                                <p:cTn id="11" presetID="22" presetClass="entr" presetSubtype="8" fill="hold" nodeType="withEffect">
                                  <p:stCondLst>
                                    <p:cond delay="80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1" presetClass="entr" presetSubtype="0" fill="hold" nodeType="withEffect">
                                  <p:stCondLst>
                                    <p:cond delay="115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nodeType="withEffect">
                                  <p:stCondLst>
                                    <p:cond delay="1200"/>
                                  </p:stCondLst>
                                  <p:childTnLst>
                                    <p:set>
                                      <p:cBhvr>
                                        <p:cTn id="17" dur="1" fill="hold">
                                          <p:stCondLst>
                                            <p:cond delay="0"/>
                                          </p:stCondLst>
                                        </p:cTn>
                                        <p:tgtEl>
                                          <p:spTgt spid="13"/>
                                        </p:tgtEl>
                                        <p:attrNameLst>
                                          <p:attrName>style.visibility</p:attrName>
                                        </p:attrNameLst>
                                      </p:cBhvr>
                                      <p:to>
                                        <p:strVal val="visible"/>
                                      </p:to>
                                    </p:set>
                                  </p:childTnLst>
                                </p:cTn>
                              </p:par>
                              <p:par>
                                <p:cTn id="18" presetID="8" presetClass="emph" presetSubtype="0" accel="50000" decel="50000" fill="hold" nodeType="withEffect">
                                  <p:stCondLst>
                                    <p:cond delay="1200"/>
                                  </p:stCondLst>
                                  <p:childTnLst>
                                    <p:animRot by="-10800000">
                                      <p:cBhvr>
                                        <p:cTn id="19" dur="1000" fill="hold"/>
                                        <p:tgtEl>
                                          <p:spTgt spid="13"/>
                                        </p:tgtEl>
                                        <p:attrNameLst>
                                          <p:attrName>r</p:attrName>
                                        </p:attrNameLst>
                                      </p:cBhvr>
                                    </p:animRot>
                                  </p:childTnLst>
                                </p:cTn>
                              </p:par>
                            </p:childTnLst>
                          </p:cTn>
                        </p:par>
                        <p:par>
                          <p:cTn id="20" fill="hold">
                            <p:stCondLst>
                              <p:cond delay="2200"/>
                            </p:stCondLst>
                            <p:childTnLst>
                              <p:par>
                                <p:cTn id="21" presetID="2" presetClass="entr" presetSubtype="2" accel="50000" decel="5000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00" fill="hold"/>
                                        <p:tgtEl>
                                          <p:spTgt spid="34"/>
                                        </p:tgtEl>
                                        <p:attrNameLst>
                                          <p:attrName>ppt_x</p:attrName>
                                        </p:attrNameLst>
                                      </p:cBhvr>
                                      <p:tavLst>
                                        <p:tav tm="0">
                                          <p:val>
                                            <p:strVal val="1+#ppt_w/2"/>
                                          </p:val>
                                        </p:tav>
                                        <p:tav tm="100000">
                                          <p:val>
                                            <p:strVal val="#ppt_x"/>
                                          </p:val>
                                        </p:tav>
                                      </p:tavLst>
                                    </p:anim>
                                    <p:anim calcmode="lin" valueType="num">
                                      <p:cBhvr additive="base">
                                        <p:cTn id="24" dur="100" fill="hold"/>
                                        <p:tgtEl>
                                          <p:spTgt spid="34"/>
                                        </p:tgtEl>
                                        <p:attrNameLst>
                                          <p:attrName>ppt_y</p:attrName>
                                        </p:attrNameLst>
                                      </p:cBhvr>
                                      <p:tavLst>
                                        <p:tav tm="0">
                                          <p:val>
                                            <p:strVal val="#ppt_y"/>
                                          </p:val>
                                        </p:tav>
                                        <p:tav tm="100000">
                                          <p:val>
                                            <p:strVal val="#ppt_y"/>
                                          </p:val>
                                        </p:tav>
                                      </p:tavLst>
                                    </p:anim>
                                  </p:childTnLst>
                                </p:cTn>
                              </p:par>
                            </p:childTnLst>
                          </p:cTn>
                        </p:par>
                        <p:par>
                          <p:cTn id="25" fill="hold">
                            <p:stCondLst>
                              <p:cond delay="2300"/>
                            </p:stCondLst>
                            <p:childTnLst>
                              <p:par>
                                <p:cTn id="26" presetID="2" presetClass="entr" presetSubtype="2" accel="50000" decel="5000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100" fill="hold"/>
                                        <p:tgtEl>
                                          <p:spTgt spid="35"/>
                                        </p:tgtEl>
                                        <p:attrNameLst>
                                          <p:attrName>ppt_x</p:attrName>
                                        </p:attrNameLst>
                                      </p:cBhvr>
                                      <p:tavLst>
                                        <p:tav tm="0">
                                          <p:val>
                                            <p:strVal val="1+#ppt_w/2"/>
                                          </p:val>
                                        </p:tav>
                                        <p:tav tm="100000">
                                          <p:val>
                                            <p:strVal val="#ppt_x"/>
                                          </p:val>
                                        </p:tav>
                                      </p:tavLst>
                                    </p:anim>
                                    <p:anim calcmode="lin" valueType="num">
                                      <p:cBhvr additive="base">
                                        <p:cTn id="29" dur="100" fill="hold"/>
                                        <p:tgtEl>
                                          <p:spTgt spid="35"/>
                                        </p:tgtEl>
                                        <p:attrNameLst>
                                          <p:attrName>ppt_y</p:attrName>
                                        </p:attrNameLst>
                                      </p:cBhvr>
                                      <p:tavLst>
                                        <p:tav tm="0">
                                          <p:val>
                                            <p:strVal val="#ppt_y"/>
                                          </p:val>
                                        </p:tav>
                                        <p:tav tm="100000">
                                          <p:val>
                                            <p:strVal val="#ppt_y"/>
                                          </p:val>
                                        </p:tav>
                                      </p:tavLst>
                                    </p:anim>
                                  </p:childTnLst>
                                </p:cTn>
                              </p:par>
                            </p:childTnLst>
                          </p:cTn>
                        </p:par>
                        <p:par>
                          <p:cTn id="30" fill="hold">
                            <p:stCondLst>
                              <p:cond delay="2400"/>
                            </p:stCondLst>
                            <p:childTnLst>
                              <p:par>
                                <p:cTn id="31" presetID="2" presetClass="entr" presetSubtype="2" accel="50000" decel="50000"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100" fill="hold"/>
                                        <p:tgtEl>
                                          <p:spTgt spid="36"/>
                                        </p:tgtEl>
                                        <p:attrNameLst>
                                          <p:attrName>ppt_x</p:attrName>
                                        </p:attrNameLst>
                                      </p:cBhvr>
                                      <p:tavLst>
                                        <p:tav tm="0">
                                          <p:val>
                                            <p:strVal val="1+#ppt_w/2"/>
                                          </p:val>
                                        </p:tav>
                                        <p:tav tm="100000">
                                          <p:val>
                                            <p:strVal val="#ppt_x"/>
                                          </p:val>
                                        </p:tav>
                                      </p:tavLst>
                                    </p:anim>
                                    <p:anim calcmode="lin" valueType="num">
                                      <p:cBhvr additive="base">
                                        <p:cTn id="34" dur="100" fill="hold"/>
                                        <p:tgtEl>
                                          <p:spTgt spid="36"/>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 presetClass="entr" presetSubtype="2" accel="50000" decel="5000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100" fill="hold"/>
                                        <p:tgtEl>
                                          <p:spTgt spid="37"/>
                                        </p:tgtEl>
                                        <p:attrNameLst>
                                          <p:attrName>ppt_x</p:attrName>
                                        </p:attrNameLst>
                                      </p:cBhvr>
                                      <p:tavLst>
                                        <p:tav tm="0">
                                          <p:val>
                                            <p:strVal val="1+#ppt_w/2"/>
                                          </p:val>
                                        </p:tav>
                                        <p:tav tm="100000">
                                          <p:val>
                                            <p:strVal val="#ppt_x"/>
                                          </p:val>
                                        </p:tav>
                                      </p:tavLst>
                                    </p:anim>
                                    <p:anim calcmode="lin" valueType="num">
                                      <p:cBhvr additive="base">
                                        <p:cTn id="39" dur="100" fill="hold"/>
                                        <p:tgtEl>
                                          <p:spTgt spid="37"/>
                                        </p:tgtEl>
                                        <p:attrNameLst>
                                          <p:attrName>ppt_y</p:attrName>
                                        </p:attrNameLst>
                                      </p:cBhvr>
                                      <p:tavLst>
                                        <p:tav tm="0">
                                          <p:val>
                                            <p:strVal val="#ppt_y"/>
                                          </p:val>
                                        </p:tav>
                                        <p:tav tm="100000">
                                          <p:val>
                                            <p:strVal val="#ppt_y"/>
                                          </p:val>
                                        </p:tav>
                                      </p:tavLst>
                                    </p:anim>
                                  </p:childTnLst>
                                </p:cTn>
                              </p:par>
                            </p:childTnLst>
                          </p:cTn>
                        </p:par>
                        <p:par>
                          <p:cTn id="40" fill="hold">
                            <p:stCondLst>
                              <p:cond delay="2600"/>
                            </p:stCondLst>
                            <p:childTnLst>
                              <p:par>
                                <p:cTn id="41" presetID="2" presetClass="entr" presetSubtype="2" accel="50000" decel="50000"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100" fill="hold"/>
                                        <p:tgtEl>
                                          <p:spTgt spid="38"/>
                                        </p:tgtEl>
                                        <p:attrNameLst>
                                          <p:attrName>ppt_x</p:attrName>
                                        </p:attrNameLst>
                                      </p:cBhvr>
                                      <p:tavLst>
                                        <p:tav tm="0">
                                          <p:val>
                                            <p:strVal val="1+#ppt_w/2"/>
                                          </p:val>
                                        </p:tav>
                                        <p:tav tm="100000">
                                          <p:val>
                                            <p:strVal val="#ppt_x"/>
                                          </p:val>
                                        </p:tav>
                                      </p:tavLst>
                                    </p:anim>
                                    <p:anim calcmode="lin" valueType="num">
                                      <p:cBhvr additive="base">
                                        <p:cTn id="44" dur="100" fill="hold"/>
                                        <p:tgtEl>
                                          <p:spTgt spid="38"/>
                                        </p:tgtEl>
                                        <p:attrNameLst>
                                          <p:attrName>ppt_y</p:attrName>
                                        </p:attrNameLst>
                                      </p:cBhvr>
                                      <p:tavLst>
                                        <p:tav tm="0">
                                          <p:val>
                                            <p:strVal val="#ppt_y"/>
                                          </p:val>
                                        </p:tav>
                                        <p:tav tm="100000">
                                          <p:val>
                                            <p:strVal val="#ppt_y"/>
                                          </p:val>
                                        </p:tav>
                                      </p:tavLst>
                                    </p:anim>
                                  </p:childTnLst>
                                </p:cTn>
                              </p:par>
                            </p:childTnLst>
                          </p:cTn>
                        </p:par>
                        <p:par>
                          <p:cTn id="45" fill="hold">
                            <p:stCondLst>
                              <p:cond delay="2700"/>
                            </p:stCondLst>
                            <p:childTnLst>
                              <p:par>
                                <p:cTn id="46" presetID="2" presetClass="entr" presetSubtype="2" accel="50000" decel="5000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100" fill="hold"/>
                                        <p:tgtEl>
                                          <p:spTgt spid="39"/>
                                        </p:tgtEl>
                                        <p:attrNameLst>
                                          <p:attrName>ppt_x</p:attrName>
                                        </p:attrNameLst>
                                      </p:cBhvr>
                                      <p:tavLst>
                                        <p:tav tm="0">
                                          <p:val>
                                            <p:strVal val="1+#ppt_w/2"/>
                                          </p:val>
                                        </p:tav>
                                        <p:tav tm="100000">
                                          <p:val>
                                            <p:strVal val="#ppt_x"/>
                                          </p:val>
                                        </p:tav>
                                      </p:tavLst>
                                    </p:anim>
                                    <p:anim calcmode="lin" valueType="num">
                                      <p:cBhvr additive="base">
                                        <p:cTn id="49" dur="1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2800"/>
                            </p:stCondLst>
                            <p:childTnLst>
                              <p:par>
                                <p:cTn id="51" presetID="2" presetClass="entr" presetSubtype="2" accel="50000" decel="50000" fill="hold" grpId="0" nodeType="after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100" fill="hold"/>
                                        <p:tgtEl>
                                          <p:spTgt spid="40"/>
                                        </p:tgtEl>
                                        <p:attrNameLst>
                                          <p:attrName>ppt_x</p:attrName>
                                        </p:attrNameLst>
                                      </p:cBhvr>
                                      <p:tavLst>
                                        <p:tav tm="0">
                                          <p:val>
                                            <p:strVal val="1+#ppt_w/2"/>
                                          </p:val>
                                        </p:tav>
                                        <p:tav tm="100000">
                                          <p:val>
                                            <p:strVal val="#ppt_x"/>
                                          </p:val>
                                        </p:tav>
                                      </p:tavLst>
                                    </p:anim>
                                    <p:anim calcmode="lin" valueType="num">
                                      <p:cBhvr additive="base">
                                        <p:cTn id="54" dur="100" fill="hold"/>
                                        <p:tgtEl>
                                          <p:spTgt spid="40"/>
                                        </p:tgtEl>
                                        <p:attrNameLst>
                                          <p:attrName>ppt_y</p:attrName>
                                        </p:attrNameLst>
                                      </p:cBhvr>
                                      <p:tavLst>
                                        <p:tav tm="0">
                                          <p:val>
                                            <p:strVal val="#ppt_y"/>
                                          </p:val>
                                        </p:tav>
                                        <p:tav tm="100000">
                                          <p:val>
                                            <p:strVal val="#ppt_y"/>
                                          </p:val>
                                        </p:tav>
                                      </p:tavLst>
                                    </p:anim>
                                  </p:childTnLst>
                                </p:cTn>
                              </p:par>
                            </p:childTnLst>
                          </p:cTn>
                        </p:par>
                        <p:par>
                          <p:cTn id="55" fill="hold">
                            <p:stCondLst>
                              <p:cond delay="2900"/>
                            </p:stCondLst>
                            <p:childTnLst>
                              <p:par>
                                <p:cTn id="56" presetID="2" presetClass="entr" presetSubtype="2" accel="50000" decel="50000" fill="hold" grpId="0" nodeType="afterEffect">
                                  <p:stCondLst>
                                    <p:cond delay="0"/>
                                  </p:stCondLst>
                                  <p:childTnLst>
                                    <p:set>
                                      <p:cBhvr>
                                        <p:cTn id="57" dur="1" fill="hold">
                                          <p:stCondLst>
                                            <p:cond delay="0"/>
                                          </p:stCondLst>
                                        </p:cTn>
                                        <p:tgtEl>
                                          <p:spTgt spid="41"/>
                                        </p:tgtEl>
                                        <p:attrNameLst>
                                          <p:attrName>style.visibility</p:attrName>
                                        </p:attrNameLst>
                                      </p:cBhvr>
                                      <p:to>
                                        <p:strVal val="visible"/>
                                      </p:to>
                                    </p:set>
                                    <p:anim calcmode="lin" valueType="num">
                                      <p:cBhvr additive="base">
                                        <p:cTn id="58" dur="100" fill="hold"/>
                                        <p:tgtEl>
                                          <p:spTgt spid="41"/>
                                        </p:tgtEl>
                                        <p:attrNameLst>
                                          <p:attrName>ppt_x</p:attrName>
                                        </p:attrNameLst>
                                      </p:cBhvr>
                                      <p:tavLst>
                                        <p:tav tm="0">
                                          <p:val>
                                            <p:strVal val="1+#ppt_w/2"/>
                                          </p:val>
                                        </p:tav>
                                        <p:tav tm="100000">
                                          <p:val>
                                            <p:strVal val="#ppt_x"/>
                                          </p:val>
                                        </p:tav>
                                      </p:tavLst>
                                    </p:anim>
                                    <p:anim calcmode="lin" valueType="num">
                                      <p:cBhvr additive="base">
                                        <p:cTn id="59" dur="100" fill="hold"/>
                                        <p:tgtEl>
                                          <p:spTgt spid="41"/>
                                        </p:tgtEl>
                                        <p:attrNameLst>
                                          <p:attrName>ppt_y</p:attrName>
                                        </p:attrNameLst>
                                      </p:cBhvr>
                                      <p:tavLst>
                                        <p:tav tm="0">
                                          <p:val>
                                            <p:strVal val="#ppt_y"/>
                                          </p:val>
                                        </p:tav>
                                        <p:tav tm="100000">
                                          <p:val>
                                            <p:strVal val="#ppt_y"/>
                                          </p:val>
                                        </p:tav>
                                      </p:tavLst>
                                    </p:anim>
                                  </p:childTnLst>
                                </p:cTn>
                              </p:par>
                            </p:childTnLst>
                          </p:cTn>
                        </p:par>
                        <p:par>
                          <p:cTn id="60" fill="hold">
                            <p:stCondLst>
                              <p:cond delay="3000"/>
                            </p:stCondLst>
                            <p:childTnLst>
                              <p:par>
                                <p:cTn id="61" presetID="1" presetClass="emph" presetSubtype="2" fill="hold" nodeType="afterEffect">
                                  <p:stCondLst>
                                    <p:cond delay="0"/>
                                  </p:stCondLst>
                                  <p:childTnLst>
                                    <p:animClr clrSpc="rgb" dir="cw">
                                      <p:cBhvr>
                                        <p:cTn id="62" dur="1000" fill="hold"/>
                                        <p:tgtEl>
                                          <p:spTgt spid="34"/>
                                        </p:tgtEl>
                                        <p:attrNameLst>
                                          <p:attrName>fillcolor</p:attrName>
                                        </p:attrNameLst>
                                      </p:cBhvr>
                                      <p:to>
                                        <a:schemeClr val="accent2"/>
                                      </p:to>
                                    </p:animClr>
                                    <p:set>
                                      <p:cBhvr>
                                        <p:cTn id="63" dur="1000" fill="hold"/>
                                        <p:tgtEl>
                                          <p:spTgt spid="34"/>
                                        </p:tgtEl>
                                        <p:attrNameLst>
                                          <p:attrName>fill.type</p:attrName>
                                        </p:attrNameLst>
                                      </p:cBhvr>
                                      <p:to>
                                        <p:strVal val="solid"/>
                                      </p:to>
                                    </p:set>
                                    <p:set>
                                      <p:cBhvr>
                                        <p:cTn id="64" dur="1000" fill="hold"/>
                                        <p:tgtEl>
                                          <p:spTgt spid="34"/>
                                        </p:tgtEl>
                                        <p:attrNameLst>
                                          <p:attrName>fill.on</p:attrName>
                                        </p:attrNameLst>
                                      </p:cBhvr>
                                      <p:to>
                                        <p:strVal val="true"/>
                                      </p:to>
                                    </p:set>
                                  </p:childTnLst>
                                </p:cTn>
                              </p:par>
                            </p:childTnLst>
                          </p:cTn>
                        </p:par>
                        <p:par>
                          <p:cTn id="65" fill="hold">
                            <p:stCondLst>
                              <p:cond delay="4000"/>
                            </p:stCondLst>
                            <p:childTnLst>
                              <p:par>
                                <p:cTn id="66" presetID="22" presetClass="entr" presetSubtype="8"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childTnLst>
                          </p:cTn>
                        </p:par>
                        <p:par>
                          <p:cTn id="69" fill="hold">
                            <p:stCondLst>
                              <p:cond delay="4500"/>
                            </p:stCondLst>
                            <p:childTnLst>
                              <p:par>
                                <p:cTn id="70" presetID="42" presetClass="entr" presetSubtype="0" fill="hold" nodeType="afterEffect">
                                  <p:stCondLst>
                                    <p:cond delay="50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250"/>
                                        <p:tgtEl>
                                          <p:spTgt spid="33"/>
                                        </p:tgtEl>
                                      </p:cBhvr>
                                    </p:animEffect>
                                    <p:anim calcmode="lin" valueType="num">
                                      <p:cBhvr>
                                        <p:cTn id="73" dur="250" fill="hold"/>
                                        <p:tgtEl>
                                          <p:spTgt spid="33"/>
                                        </p:tgtEl>
                                        <p:attrNameLst>
                                          <p:attrName>ppt_x</p:attrName>
                                        </p:attrNameLst>
                                      </p:cBhvr>
                                      <p:tavLst>
                                        <p:tav tm="0">
                                          <p:val>
                                            <p:strVal val="#ppt_x"/>
                                          </p:val>
                                        </p:tav>
                                        <p:tav tm="100000">
                                          <p:val>
                                            <p:strVal val="#ppt_x"/>
                                          </p:val>
                                        </p:tav>
                                      </p:tavLst>
                                    </p:anim>
                                    <p:anim calcmode="lin" valueType="num">
                                      <p:cBhvr>
                                        <p:cTn id="74" dur="250" fill="hold"/>
                                        <p:tgtEl>
                                          <p:spTgt spid="33"/>
                                        </p:tgtEl>
                                        <p:attrNameLst>
                                          <p:attrName>ppt_y</p:attrName>
                                        </p:attrNameLst>
                                      </p:cBhvr>
                                      <p:tavLst>
                                        <p:tav tm="0">
                                          <p:val>
                                            <p:strVal val="#ppt_y+.1"/>
                                          </p:val>
                                        </p:tav>
                                        <p:tav tm="100000">
                                          <p:val>
                                            <p:strVal val="#ppt_y"/>
                                          </p:val>
                                        </p:tav>
                                      </p:tavLst>
                                    </p:anim>
                                  </p:childTnLst>
                                </p:cTn>
                              </p:par>
                            </p:childTnLst>
                          </p:cTn>
                        </p:par>
                        <p:par>
                          <p:cTn id="75" fill="hold">
                            <p:stCondLst>
                              <p:cond delay="5250"/>
                            </p:stCondLst>
                            <p:childTnLst>
                              <p:par>
                                <p:cTn id="76" presetID="42" presetClass="entr" presetSubtype="0" fill="hold" nodeType="after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250"/>
                                        <p:tgtEl>
                                          <p:spTgt spid="30"/>
                                        </p:tgtEl>
                                      </p:cBhvr>
                                    </p:animEffect>
                                    <p:anim calcmode="lin" valueType="num">
                                      <p:cBhvr>
                                        <p:cTn id="79" dur="250" fill="hold"/>
                                        <p:tgtEl>
                                          <p:spTgt spid="30"/>
                                        </p:tgtEl>
                                        <p:attrNameLst>
                                          <p:attrName>ppt_x</p:attrName>
                                        </p:attrNameLst>
                                      </p:cBhvr>
                                      <p:tavLst>
                                        <p:tav tm="0">
                                          <p:val>
                                            <p:strVal val="#ppt_x"/>
                                          </p:val>
                                        </p:tav>
                                        <p:tav tm="100000">
                                          <p:val>
                                            <p:strVal val="#ppt_x"/>
                                          </p:val>
                                        </p:tav>
                                      </p:tavLst>
                                    </p:anim>
                                    <p:anim calcmode="lin" valueType="num">
                                      <p:cBhvr>
                                        <p:cTn id="80" dur="250" fill="hold"/>
                                        <p:tgtEl>
                                          <p:spTgt spid="30"/>
                                        </p:tgtEl>
                                        <p:attrNameLst>
                                          <p:attrName>ppt_y</p:attrName>
                                        </p:attrNameLst>
                                      </p:cBhvr>
                                      <p:tavLst>
                                        <p:tav tm="0">
                                          <p:val>
                                            <p:strVal val="#ppt_y+.1"/>
                                          </p:val>
                                        </p:tav>
                                        <p:tav tm="100000">
                                          <p:val>
                                            <p:strVal val="#ppt_y"/>
                                          </p:val>
                                        </p:tav>
                                      </p:tavLst>
                                    </p:anim>
                                  </p:childTnLst>
                                </p:cTn>
                              </p:par>
                            </p:childTnLst>
                          </p:cTn>
                        </p:par>
                        <p:par>
                          <p:cTn id="81" fill="hold">
                            <p:stCondLst>
                              <p:cond delay="5500"/>
                            </p:stCondLst>
                            <p:childTnLst>
                              <p:par>
                                <p:cTn id="82" presetID="42" presetClass="entr" presetSubtype="0" fill="hold"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250"/>
                                        <p:tgtEl>
                                          <p:spTgt spid="32"/>
                                        </p:tgtEl>
                                      </p:cBhvr>
                                    </p:animEffect>
                                    <p:anim calcmode="lin" valueType="num">
                                      <p:cBhvr>
                                        <p:cTn id="85" dur="250" fill="hold"/>
                                        <p:tgtEl>
                                          <p:spTgt spid="32"/>
                                        </p:tgtEl>
                                        <p:attrNameLst>
                                          <p:attrName>ppt_x</p:attrName>
                                        </p:attrNameLst>
                                      </p:cBhvr>
                                      <p:tavLst>
                                        <p:tav tm="0">
                                          <p:val>
                                            <p:strVal val="#ppt_x"/>
                                          </p:val>
                                        </p:tav>
                                        <p:tav tm="100000">
                                          <p:val>
                                            <p:strVal val="#ppt_x"/>
                                          </p:val>
                                        </p:tav>
                                      </p:tavLst>
                                    </p:anim>
                                    <p:anim calcmode="lin" valueType="num">
                                      <p:cBhvr>
                                        <p:cTn id="86" dur="250" fill="hold"/>
                                        <p:tgtEl>
                                          <p:spTgt spid="32"/>
                                        </p:tgtEl>
                                        <p:attrNameLst>
                                          <p:attrName>ppt_y</p:attrName>
                                        </p:attrNameLst>
                                      </p:cBhvr>
                                      <p:tavLst>
                                        <p:tav tm="0">
                                          <p:val>
                                            <p:strVal val="#ppt_y+.1"/>
                                          </p:val>
                                        </p:tav>
                                        <p:tav tm="100000">
                                          <p:val>
                                            <p:strVal val="#ppt_y"/>
                                          </p:val>
                                        </p:tav>
                                      </p:tavLst>
                                    </p:anim>
                                  </p:childTnLst>
                                </p:cTn>
                              </p:par>
                            </p:childTnLst>
                          </p:cTn>
                        </p:par>
                        <p:par>
                          <p:cTn id="87" fill="hold">
                            <p:stCondLst>
                              <p:cond delay="5750"/>
                            </p:stCondLst>
                            <p:childTnLst>
                              <p:par>
                                <p:cTn id="88" presetID="42" presetClass="entr" presetSubtype="0" fill="hold" nodeType="after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250"/>
                                        <p:tgtEl>
                                          <p:spTgt spid="31"/>
                                        </p:tgtEl>
                                      </p:cBhvr>
                                    </p:animEffect>
                                    <p:anim calcmode="lin" valueType="num">
                                      <p:cBhvr>
                                        <p:cTn id="91" dur="250" fill="hold"/>
                                        <p:tgtEl>
                                          <p:spTgt spid="31"/>
                                        </p:tgtEl>
                                        <p:attrNameLst>
                                          <p:attrName>ppt_x</p:attrName>
                                        </p:attrNameLst>
                                      </p:cBhvr>
                                      <p:tavLst>
                                        <p:tav tm="0">
                                          <p:val>
                                            <p:strVal val="#ppt_x"/>
                                          </p:val>
                                        </p:tav>
                                        <p:tav tm="100000">
                                          <p:val>
                                            <p:strVal val="#ppt_x"/>
                                          </p:val>
                                        </p:tav>
                                      </p:tavLst>
                                    </p:anim>
                                    <p:anim calcmode="lin" valueType="num">
                                      <p:cBhvr>
                                        <p:cTn id="92" dur="2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35</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5"/>
          <a:stretch>
            <a:fillRect/>
          </a:stretch>
        </p:blipFill>
        <p:spPr>
          <a:xfrm>
            <a:off x="5407025" y="1240267"/>
            <a:ext cx="1327150" cy="983074"/>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6"/>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3200">
                <a:solidFill>
                  <a:schemeClr val="bg1"/>
                </a:solidFill>
                <a:latin typeface="DM Sans" pitchFamily="2" charset="77"/>
              </a:rPr>
              <a:t>QI stands for …</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7">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Quality Improvement</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A Quite Interesting TV show</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All things quality</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Questioning and Investigation</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2"/>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grpSp>
        <p:nvGrpSpPr>
          <p:cNvPr id="2" name="D">
            <a:extLst>
              <a:ext uri="{FF2B5EF4-FFF2-40B4-BE49-F238E27FC236}">
                <a16:creationId xmlns:a16="http://schemas.microsoft.com/office/drawing/2014/main" id="{C7CE04CE-31D4-4CA9-3545-C717C558E617}"/>
              </a:ext>
            </a:extLst>
          </p:cNvPr>
          <p:cNvGrpSpPr/>
          <p:nvPr/>
        </p:nvGrpSpPr>
        <p:grpSpPr>
          <a:xfrm>
            <a:off x="5636585" y="5158591"/>
            <a:ext cx="4428165" cy="624979"/>
            <a:chOff x="5636585" y="5157192"/>
            <a:chExt cx="4428165" cy="624979"/>
          </a:xfrm>
        </p:grpSpPr>
        <p:sp>
          <p:nvSpPr>
            <p:cNvPr id="3" name="TextBox 2">
              <a:extLst>
                <a:ext uri="{FF2B5EF4-FFF2-40B4-BE49-F238E27FC236}">
                  <a16:creationId xmlns:a16="http://schemas.microsoft.com/office/drawing/2014/main" id="{A330300A-C8D5-9CAA-3E03-3A6980476464}"/>
                </a:ext>
              </a:extLst>
            </p:cNvPr>
            <p:cNvSpPr txBox="1"/>
            <p:nvPr/>
          </p:nvSpPr>
          <p:spPr>
            <a:xfrm>
              <a:off x="5636585" y="5157192"/>
              <a:ext cx="4428165" cy="624979"/>
            </a:xfrm>
            <a:prstGeom prst="roundRect">
              <a:avLst>
                <a:gd name="adj" fmla="val 50000"/>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Quality Improvement</a:t>
              </a:r>
            </a:p>
          </p:txBody>
        </p:sp>
        <p:sp>
          <p:nvSpPr>
            <p:cNvPr id="6" name="TextBox 5">
              <a:extLst>
                <a:ext uri="{FF2B5EF4-FFF2-40B4-BE49-F238E27FC236}">
                  <a16:creationId xmlns:a16="http://schemas.microsoft.com/office/drawing/2014/main" id="{C871A1EF-75A0-99CF-773B-FFE550B9DBF4}"/>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spTree>
    <p:extLst>
      <p:ext uri="{BB962C8B-B14F-4D97-AF65-F5344CB8AC3E}">
        <p14:creationId xmlns:p14="http://schemas.microsoft.com/office/powerpoint/2010/main" val="2716814289"/>
      </p:ext>
    </p:extLst>
  </p:cSld>
  <p:clrMapOvr>
    <a:masterClrMapping/>
  </p:clrMapOvr>
  <mc:AlternateContent xmlns:mc="http://schemas.openxmlformats.org/markup-compatibility/2006" xmlns:p14="http://schemas.microsoft.com/office/powerpoint/2010/main">
    <mc:Choice Requires="p14">
      <p:transition spd="slow" p14:dur="2000" advClick="0" advTm="4500"/>
    </mc:Choice>
    <mc:Fallback xmlns="">
      <p:transition spd="slow" advClick="0" advTm="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par>
                          <p:cTn id="11" fill="hold">
                            <p:stCondLst>
                              <p:cond delay="500"/>
                            </p:stCondLst>
                            <p:childTnLst>
                              <p:par>
                                <p:cTn id="12" presetID="47" presetClass="exit" presetSubtype="0" fill="hold" grpId="0" nodeType="afterEffect">
                                  <p:stCondLst>
                                    <p:cond delay="3000"/>
                                  </p:stCondLst>
                                  <p:childTnLst>
                                    <p:animEffect transition="out" filter="fade">
                                      <p:cBhvr>
                                        <p:cTn id="13" dur="250"/>
                                        <p:tgtEl>
                                          <p:spTgt spid="20"/>
                                        </p:tgtEl>
                                      </p:cBhvr>
                                    </p:animEffect>
                                    <p:anim calcmode="lin" valueType="num">
                                      <p:cBhvr>
                                        <p:cTn id="14" dur="250"/>
                                        <p:tgtEl>
                                          <p:spTgt spid="20"/>
                                        </p:tgtEl>
                                        <p:attrNameLst>
                                          <p:attrName>ppt_x</p:attrName>
                                        </p:attrNameLst>
                                      </p:cBhvr>
                                      <p:tavLst>
                                        <p:tav tm="0">
                                          <p:val>
                                            <p:strVal val="ppt_x"/>
                                          </p:val>
                                        </p:tav>
                                        <p:tav tm="100000">
                                          <p:val>
                                            <p:strVal val="ppt_x"/>
                                          </p:val>
                                        </p:tav>
                                      </p:tavLst>
                                    </p:anim>
                                    <p:anim calcmode="lin" valueType="num">
                                      <p:cBhvr>
                                        <p:cTn id="15" dur="250"/>
                                        <p:tgtEl>
                                          <p:spTgt spid="20"/>
                                        </p:tgtEl>
                                        <p:attrNameLst>
                                          <p:attrName>ppt_y</p:attrName>
                                        </p:attrNameLst>
                                      </p:cBhvr>
                                      <p:tavLst>
                                        <p:tav tm="0">
                                          <p:val>
                                            <p:strVal val="ppt_y"/>
                                          </p:val>
                                        </p:tav>
                                        <p:tav tm="100000">
                                          <p:val>
                                            <p:strVal val="ppt_y-.1"/>
                                          </p:val>
                                        </p:tav>
                                      </p:tavLst>
                                    </p:anim>
                                    <p:set>
                                      <p:cBhvr>
                                        <p:cTn id="16" dur="1" fill="hold">
                                          <p:stCondLst>
                                            <p:cond delay="249"/>
                                          </p:stCondLst>
                                        </p:cTn>
                                        <p:tgtEl>
                                          <p:spTgt spid="20"/>
                                        </p:tgtEl>
                                        <p:attrNameLst>
                                          <p:attrName>style.visibility</p:attrName>
                                        </p:attrNameLst>
                                      </p:cBhvr>
                                      <p:to>
                                        <p:strVal val="hidden"/>
                                      </p:to>
                                    </p:set>
                                  </p:childTnLst>
                                </p:cTn>
                              </p:par>
                            </p:childTnLst>
                          </p:cTn>
                        </p:par>
                        <p:par>
                          <p:cTn id="17" fill="hold">
                            <p:stCondLst>
                              <p:cond delay="3750"/>
                            </p:stCondLst>
                            <p:childTnLst>
                              <p:par>
                                <p:cTn id="18" presetID="47" presetClass="exit" presetSubtype="0" fill="hold" nodeType="afterEffect">
                                  <p:stCondLst>
                                    <p:cond delay="0"/>
                                  </p:stCondLst>
                                  <p:childTnLst>
                                    <p:animEffect transition="out" filter="fade">
                                      <p:cBhvr>
                                        <p:cTn id="19" dur="250"/>
                                        <p:tgtEl>
                                          <p:spTgt spid="33"/>
                                        </p:tgtEl>
                                      </p:cBhvr>
                                    </p:animEffect>
                                    <p:anim calcmode="lin" valueType="num">
                                      <p:cBhvr>
                                        <p:cTn id="20" dur="250"/>
                                        <p:tgtEl>
                                          <p:spTgt spid="33"/>
                                        </p:tgtEl>
                                        <p:attrNameLst>
                                          <p:attrName>ppt_x</p:attrName>
                                        </p:attrNameLst>
                                      </p:cBhvr>
                                      <p:tavLst>
                                        <p:tav tm="0">
                                          <p:val>
                                            <p:strVal val="ppt_x"/>
                                          </p:val>
                                        </p:tav>
                                        <p:tav tm="100000">
                                          <p:val>
                                            <p:strVal val="ppt_x"/>
                                          </p:val>
                                        </p:tav>
                                      </p:tavLst>
                                    </p:anim>
                                    <p:anim calcmode="lin" valueType="num">
                                      <p:cBhvr>
                                        <p:cTn id="21" dur="250"/>
                                        <p:tgtEl>
                                          <p:spTgt spid="33"/>
                                        </p:tgtEl>
                                        <p:attrNameLst>
                                          <p:attrName>ppt_y</p:attrName>
                                        </p:attrNameLst>
                                      </p:cBhvr>
                                      <p:tavLst>
                                        <p:tav tm="0">
                                          <p:val>
                                            <p:strVal val="ppt_y"/>
                                          </p:val>
                                        </p:tav>
                                        <p:tav tm="100000">
                                          <p:val>
                                            <p:strVal val="ppt_y-.1"/>
                                          </p:val>
                                        </p:tav>
                                      </p:tavLst>
                                    </p:anim>
                                    <p:set>
                                      <p:cBhvr>
                                        <p:cTn id="22" dur="1" fill="hold">
                                          <p:stCondLst>
                                            <p:cond delay="249"/>
                                          </p:stCondLst>
                                        </p:cTn>
                                        <p:tgtEl>
                                          <p:spTgt spid="33"/>
                                        </p:tgtEl>
                                        <p:attrNameLst>
                                          <p:attrName>style.visibility</p:attrName>
                                        </p:attrNameLst>
                                      </p:cBhvr>
                                      <p:to>
                                        <p:strVal val="hidden"/>
                                      </p:to>
                                    </p:set>
                                  </p:childTnLst>
                                </p:cTn>
                              </p:par>
                              <p:par>
                                <p:cTn id="23" presetID="47" presetClass="exit" presetSubtype="0" fill="hold" nodeType="withEffect">
                                  <p:stCondLst>
                                    <p:cond delay="0"/>
                                  </p:stCondLst>
                                  <p:childTnLst>
                                    <p:animEffect transition="out" filter="fade">
                                      <p:cBhvr>
                                        <p:cTn id="24" dur="250"/>
                                        <p:tgtEl>
                                          <p:spTgt spid="30"/>
                                        </p:tgtEl>
                                      </p:cBhvr>
                                    </p:animEffect>
                                    <p:anim calcmode="lin" valueType="num">
                                      <p:cBhvr>
                                        <p:cTn id="25" dur="250"/>
                                        <p:tgtEl>
                                          <p:spTgt spid="30"/>
                                        </p:tgtEl>
                                        <p:attrNameLst>
                                          <p:attrName>ppt_x</p:attrName>
                                        </p:attrNameLst>
                                      </p:cBhvr>
                                      <p:tavLst>
                                        <p:tav tm="0">
                                          <p:val>
                                            <p:strVal val="ppt_x"/>
                                          </p:val>
                                        </p:tav>
                                        <p:tav tm="100000">
                                          <p:val>
                                            <p:strVal val="ppt_x"/>
                                          </p:val>
                                        </p:tav>
                                      </p:tavLst>
                                    </p:anim>
                                    <p:anim calcmode="lin" valueType="num">
                                      <p:cBhvr>
                                        <p:cTn id="26" dur="250"/>
                                        <p:tgtEl>
                                          <p:spTgt spid="30"/>
                                        </p:tgtEl>
                                        <p:attrNameLst>
                                          <p:attrName>ppt_y</p:attrName>
                                        </p:attrNameLst>
                                      </p:cBhvr>
                                      <p:tavLst>
                                        <p:tav tm="0">
                                          <p:val>
                                            <p:strVal val="ppt_y"/>
                                          </p:val>
                                        </p:tav>
                                        <p:tav tm="100000">
                                          <p:val>
                                            <p:strVal val="ppt_y-.1"/>
                                          </p:val>
                                        </p:tav>
                                      </p:tavLst>
                                    </p:anim>
                                    <p:set>
                                      <p:cBhvr>
                                        <p:cTn id="27" dur="1" fill="hold">
                                          <p:stCondLst>
                                            <p:cond delay="249"/>
                                          </p:stCondLst>
                                        </p:cTn>
                                        <p:tgtEl>
                                          <p:spTgt spid="30"/>
                                        </p:tgtEl>
                                        <p:attrNameLst>
                                          <p:attrName>style.visibility</p:attrName>
                                        </p:attrNameLst>
                                      </p:cBhvr>
                                      <p:to>
                                        <p:strVal val="hidden"/>
                                      </p:to>
                                    </p:set>
                                  </p:childTnLst>
                                </p:cTn>
                              </p:par>
                              <p:par>
                                <p:cTn id="28" presetID="47" presetClass="exit" presetSubtype="0" fill="hold" nodeType="withEffect">
                                  <p:stCondLst>
                                    <p:cond delay="0"/>
                                  </p:stCondLst>
                                  <p:childTnLst>
                                    <p:animEffect transition="out" filter="fade">
                                      <p:cBhvr>
                                        <p:cTn id="29" dur="250"/>
                                        <p:tgtEl>
                                          <p:spTgt spid="32"/>
                                        </p:tgtEl>
                                      </p:cBhvr>
                                    </p:animEffect>
                                    <p:anim calcmode="lin" valueType="num">
                                      <p:cBhvr>
                                        <p:cTn id="30" dur="250"/>
                                        <p:tgtEl>
                                          <p:spTgt spid="32"/>
                                        </p:tgtEl>
                                        <p:attrNameLst>
                                          <p:attrName>ppt_x</p:attrName>
                                        </p:attrNameLst>
                                      </p:cBhvr>
                                      <p:tavLst>
                                        <p:tav tm="0">
                                          <p:val>
                                            <p:strVal val="ppt_x"/>
                                          </p:val>
                                        </p:tav>
                                        <p:tav tm="100000">
                                          <p:val>
                                            <p:strVal val="ppt_x"/>
                                          </p:val>
                                        </p:tav>
                                      </p:tavLst>
                                    </p:anim>
                                    <p:anim calcmode="lin" valueType="num">
                                      <p:cBhvr>
                                        <p:cTn id="31" dur="250"/>
                                        <p:tgtEl>
                                          <p:spTgt spid="32"/>
                                        </p:tgtEl>
                                        <p:attrNameLst>
                                          <p:attrName>ppt_y</p:attrName>
                                        </p:attrNameLst>
                                      </p:cBhvr>
                                      <p:tavLst>
                                        <p:tav tm="0">
                                          <p:val>
                                            <p:strVal val="ppt_y"/>
                                          </p:val>
                                        </p:tav>
                                        <p:tav tm="100000">
                                          <p:val>
                                            <p:strVal val="ppt_y-.1"/>
                                          </p:val>
                                        </p:tav>
                                      </p:tavLst>
                                    </p:anim>
                                    <p:set>
                                      <p:cBhvr>
                                        <p:cTn id="32" dur="1" fill="hold">
                                          <p:stCondLst>
                                            <p:cond delay="249"/>
                                          </p:stCondLst>
                                        </p:cTn>
                                        <p:tgtEl>
                                          <p:spTgt spid="32"/>
                                        </p:tgtEl>
                                        <p:attrNameLst>
                                          <p:attrName>style.visibility</p:attrName>
                                        </p:attrNameLst>
                                      </p:cBhvr>
                                      <p:to>
                                        <p:strVal val="hidden"/>
                                      </p:to>
                                    </p:set>
                                  </p:childTnLst>
                                </p:cTn>
                              </p:par>
                              <p:par>
                                <p:cTn id="33" presetID="47" presetClass="exit" presetSubtype="0" fill="hold" nodeType="withEffect">
                                  <p:stCondLst>
                                    <p:cond delay="0"/>
                                  </p:stCondLst>
                                  <p:childTnLst>
                                    <p:animEffect transition="out" filter="fade">
                                      <p:cBhvr>
                                        <p:cTn id="34" dur="250"/>
                                        <p:tgtEl>
                                          <p:spTgt spid="2"/>
                                        </p:tgtEl>
                                      </p:cBhvr>
                                    </p:animEffect>
                                    <p:anim calcmode="lin" valueType="num">
                                      <p:cBhvr>
                                        <p:cTn id="35" dur="250"/>
                                        <p:tgtEl>
                                          <p:spTgt spid="2"/>
                                        </p:tgtEl>
                                        <p:attrNameLst>
                                          <p:attrName>ppt_x</p:attrName>
                                        </p:attrNameLst>
                                      </p:cBhvr>
                                      <p:tavLst>
                                        <p:tav tm="0">
                                          <p:val>
                                            <p:strVal val="ppt_x"/>
                                          </p:val>
                                        </p:tav>
                                        <p:tav tm="100000">
                                          <p:val>
                                            <p:strVal val="ppt_x"/>
                                          </p:val>
                                        </p:tav>
                                      </p:tavLst>
                                    </p:anim>
                                    <p:anim calcmode="lin" valueType="num">
                                      <p:cBhvr>
                                        <p:cTn id="36" dur="250"/>
                                        <p:tgtEl>
                                          <p:spTgt spid="2"/>
                                        </p:tgtEl>
                                        <p:attrNameLst>
                                          <p:attrName>ppt_y</p:attrName>
                                        </p:attrNameLst>
                                      </p:cBhvr>
                                      <p:tavLst>
                                        <p:tav tm="0">
                                          <p:val>
                                            <p:strVal val="ppt_y"/>
                                          </p:val>
                                        </p:tav>
                                        <p:tav tm="100000">
                                          <p:val>
                                            <p:strVal val="ppt_y-.1"/>
                                          </p:val>
                                        </p:tav>
                                      </p:tavLst>
                                    </p:anim>
                                    <p:set>
                                      <p:cBhvr>
                                        <p:cTn id="37" dur="1" fill="hold">
                                          <p:stCondLst>
                                            <p:cond delay="249"/>
                                          </p:stCondLst>
                                        </p:cTn>
                                        <p:tgtEl>
                                          <p:spTgt spid="2"/>
                                        </p:tgtEl>
                                        <p:attrNameLst>
                                          <p:attrName>style.visibility</p:attrName>
                                        </p:attrNameLst>
                                      </p:cBhvr>
                                      <p:to>
                                        <p:strVal val="hidden"/>
                                      </p:to>
                                    </p:set>
                                  </p:childTnLst>
                                </p:cTn>
                              </p:par>
                              <p:par>
                                <p:cTn id="38" presetID="1" presetClass="emph" presetSubtype="2" fill="hold" nodeType="withEffect">
                                  <p:stCondLst>
                                    <p:cond delay="0"/>
                                  </p:stCondLst>
                                  <p:childTnLst>
                                    <p:animClr clrSpc="rgb" dir="cw">
                                      <p:cBhvr>
                                        <p:cTn id="39" dur="500" fill="hold"/>
                                        <p:tgtEl>
                                          <p:spTgt spid="34"/>
                                        </p:tgtEl>
                                        <p:attrNameLst>
                                          <p:attrName>fillcolor</p:attrName>
                                        </p:attrNameLst>
                                      </p:cBhvr>
                                      <p:to>
                                        <a:srgbClr val="1A2F39"/>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36</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2" name="Picture 1">
            <a:extLst>
              <a:ext uri="{FF2B5EF4-FFF2-40B4-BE49-F238E27FC236}">
                <a16:creationId xmlns:a16="http://schemas.microsoft.com/office/drawing/2014/main" id="{EC5BF3D7-54B4-C5F0-B277-C81A12D3B1F5}"/>
              </a:ext>
            </a:extLst>
          </p:cNvPr>
          <p:cNvPicPr>
            <a:picLocks noChangeAspect="1"/>
          </p:cNvPicPr>
          <p:nvPr/>
        </p:nvPicPr>
        <p:blipFill>
          <a:blip r:embed="rId5"/>
          <a:stretch>
            <a:fillRect/>
          </a:stretch>
        </p:blipFill>
        <p:spPr>
          <a:xfrm rot="10800000">
            <a:off x="-2730295" y="-3100830"/>
            <a:ext cx="13263716" cy="1305966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6"/>
          <a:stretch>
            <a:fillRect/>
          </a:stretch>
        </p:blipFill>
        <p:spPr>
          <a:xfrm>
            <a:off x="5407025" y="1240267"/>
            <a:ext cx="1327150" cy="983074"/>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7"/>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2400">
                <a:solidFill>
                  <a:schemeClr val="bg1"/>
                </a:solidFill>
                <a:latin typeface="DM Sans" pitchFamily="2" charset="77"/>
              </a:rPr>
              <a:t>Which analytical rule was developed by philosopher Vilfredo Pareto, and inspired by the growth of peas in his garden?</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8">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60/40</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30/70</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80/20</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50/50</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spTree>
    <p:extLst>
      <p:ext uri="{BB962C8B-B14F-4D97-AF65-F5344CB8AC3E}">
        <p14:creationId xmlns:p14="http://schemas.microsoft.com/office/powerpoint/2010/main" val="84785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withEffect">
                                  <p:stCondLst>
                                    <p:cond delay="0"/>
                                  </p:stCondLst>
                                  <p:childTnLst>
                                    <p:animRot by="-21600000">
                                      <p:cBhvr>
                                        <p:cTn id="6" dur="1000" fill="hold"/>
                                        <p:tgtEl>
                                          <p:spTgt spid="13"/>
                                        </p:tgtEl>
                                        <p:attrNameLst>
                                          <p:attrName>r</p:attrName>
                                        </p:attrNameLst>
                                      </p:cBhvr>
                                    </p:animRot>
                                  </p:childTnLst>
                                </p:cTn>
                              </p:par>
                              <p:par>
                                <p:cTn id="7" presetID="8" presetClass="emph" presetSubtype="0" fill="hold" nodeType="withEffect">
                                  <p:stCondLst>
                                    <p:cond delay="0"/>
                                  </p:stCondLst>
                                  <p:childTnLst>
                                    <p:animRot by="-43200000">
                                      <p:cBhvr>
                                        <p:cTn id="8" dur="1000" fill="hold"/>
                                        <p:tgtEl>
                                          <p:spTgt spid="2"/>
                                        </p:tgtEl>
                                        <p:attrNameLst>
                                          <p:attrName>r</p:attrName>
                                        </p:attrNameLst>
                                      </p:cBhvr>
                                    </p:animRot>
                                  </p:childTnLst>
                                </p:cTn>
                              </p:par>
                              <p:par>
                                <p:cTn id="9" presetID="1" presetClass="emph" presetSubtype="2" fill="hold" nodeType="withEffect">
                                  <p:stCondLst>
                                    <p:cond delay="0"/>
                                  </p:stCondLst>
                                  <p:childTnLst>
                                    <p:animClr clrSpc="rgb" dir="cw">
                                      <p:cBhvr>
                                        <p:cTn id="10" dur="1000" fill="hold"/>
                                        <p:tgtEl>
                                          <p:spTgt spid="35"/>
                                        </p:tgtEl>
                                        <p:attrNameLst>
                                          <p:attrName>fillcolor</p:attrName>
                                        </p:attrNameLst>
                                      </p:cBhvr>
                                      <p:to>
                                        <a:schemeClr val="accent2"/>
                                      </p:to>
                                    </p:animClr>
                                    <p:set>
                                      <p:cBhvr>
                                        <p:cTn id="11" dur="1000" fill="hold"/>
                                        <p:tgtEl>
                                          <p:spTgt spid="35"/>
                                        </p:tgtEl>
                                        <p:attrNameLst>
                                          <p:attrName>fill.type</p:attrName>
                                        </p:attrNameLst>
                                      </p:cBhvr>
                                      <p:to>
                                        <p:strVal val="solid"/>
                                      </p:to>
                                    </p:set>
                                    <p:set>
                                      <p:cBhvr>
                                        <p:cTn id="12" dur="1000" fill="hold"/>
                                        <p:tgtEl>
                                          <p:spTgt spid="35"/>
                                        </p:tgtEl>
                                        <p:attrNameLst>
                                          <p:attrName>fill.on</p:attrName>
                                        </p:attrNameLst>
                                      </p:cBhvr>
                                      <p:to>
                                        <p:strVal val="true"/>
                                      </p:to>
                                    </p:se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1500"/>
                            </p:stCondLst>
                            <p:childTnLst>
                              <p:par>
                                <p:cTn id="18" presetID="42" presetClass="entr" presetSubtype="0" fill="hold" nodeType="afterEffect">
                                  <p:stCondLst>
                                    <p:cond delay="50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250"/>
                                        <p:tgtEl>
                                          <p:spTgt spid="33"/>
                                        </p:tgtEl>
                                      </p:cBhvr>
                                    </p:animEffect>
                                    <p:anim calcmode="lin" valueType="num">
                                      <p:cBhvr>
                                        <p:cTn id="21" dur="250" fill="hold"/>
                                        <p:tgtEl>
                                          <p:spTgt spid="33"/>
                                        </p:tgtEl>
                                        <p:attrNameLst>
                                          <p:attrName>ppt_x</p:attrName>
                                        </p:attrNameLst>
                                      </p:cBhvr>
                                      <p:tavLst>
                                        <p:tav tm="0">
                                          <p:val>
                                            <p:strVal val="#ppt_x"/>
                                          </p:val>
                                        </p:tav>
                                        <p:tav tm="100000">
                                          <p:val>
                                            <p:strVal val="#ppt_x"/>
                                          </p:val>
                                        </p:tav>
                                      </p:tavLst>
                                    </p:anim>
                                    <p:anim calcmode="lin" valueType="num">
                                      <p:cBhvr>
                                        <p:cTn id="22" dur="250" fill="hold"/>
                                        <p:tgtEl>
                                          <p:spTgt spid="33"/>
                                        </p:tgtEl>
                                        <p:attrNameLst>
                                          <p:attrName>ppt_y</p:attrName>
                                        </p:attrNameLst>
                                      </p:cBhvr>
                                      <p:tavLst>
                                        <p:tav tm="0">
                                          <p:val>
                                            <p:strVal val="#ppt_y+.1"/>
                                          </p:val>
                                        </p:tav>
                                        <p:tav tm="100000">
                                          <p:val>
                                            <p:strVal val="#ppt_y"/>
                                          </p:val>
                                        </p:tav>
                                      </p:tavLst>
                                    </p:anim>
                                  </p:childTnLst>
                                </p:cTn>
                              </p:par>
                            </p:childTnLst>
                          </p:cTn>
                        </p:par>
                        <p:par>
                          <p:cTn id="23" fill="hold">
                            <p:stCondLst>
                              <p:cond delay="2250"/>
                            </p:stCondLst>
                            <p:childTnLst>
                              <p:par>
                                <p:cTn id="24" presetID="42"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250"/>
                                        <p:tgtEl>
                                          <p:spTgt spid="30"/>
                                        </p:tgtEl>
                                      </p:cBhvr>
                                    </p:animEffect>
                                    <p:anim calcmode="lin" valueType="num">
                                      <p:cBhvr>
                                        <p:cTn id="27" dur="250" fill="hold"/>
                                        <p:tgtEl>
                                          <p:spTgt spid="30"/>
                                        </p:tgtEl>
                                        <p:attrNameLst>
                                          <p:attrName>ppt_x</p:attrName>
                                        </p:attrNameLst>
                                      </p:cBhvr>
                                      <p:tavLst>
                                        <p:tav tm="0">
                                          <p:val>
                                            <p:strVal val="#ppt_x"/>
                                          </p:val>
                                        </p:tav>
                                        <p:tav tm="100000">
                                          <p:val>
                                            <p:strVal val="#ppt_x"/>
                                          </p:val>
                                        </p:tav>
                                      </p:tavLst>
                                    </p:anim>
                                    <p:anim calcmode="lin" valueType="num">
                                      <p:cBhvr>
                                        <p:cTn id="28" dur="250" fill="hold"/>
                                        <p:tgtEl>
                                          <p:spTgt spid="30"/>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anim calcmode="lin" valueType="num">
                                      <p:cBhvr>
                                        <p:cTn id="33" dur="250" fill="hold"/>
                                        <p:tgtEl>
                                          <p:spTgt spid="32"/>
                                        </p:tgtEl>
                                        <p:attrNameLst>
                                          <p:attrName>ppt_x</p:attrName>
                                        </p:attrNameLst>
                                      </p:cBhvr>
                                      <p:tavLst>
                                        <p:tav tm="0">
                                          <p:val>
                                            <p:strVal val="#ppt_x"/>
                                          </p:val>
                                        </p:tav>
                                        <p:tav tm="100000">
                                          <p:val>
                                            <p:strVal val="#ppt_x"/>
                                          </p:val>
                                        </p:tav>
                                      </p:tavLst>
                                    </p:anim>
                                    <p:anim calcmode="lin" valueType="num">
                                      <p:cBhvr>
                                        <p:cTn id="34" dur="250" fill="hold"/>
                                        <p:tgtEl>
                                          <p:spTgt spid="32"/>
                                        </p:tgtEl>
                                        <p:attrNameLst>
                                          <p:attrName>ppt_y</p:attrName>
                                        </p:attrNameLst>
                                      </p:cBhvr>
                                      <p:tavLst>
                                        <p:tav tm="0">
                                          <p:val>
                                            <p:strVal val="#ppt_y+.1"/>
                                          </p:val>
                                        </p:tav>
                                        <p:tav tm="100000">
                                          <p:val>
                                            <p:strVal val="#ppt_y"/>
                                          </p:val>
                                        </p:tav>
                                      </p:tavLst>
                                    </p:anim>
                                  </p:childTnLst>
                                </p:cTn>
                              </p:par>
                            </p:childTnLst>
                          </p:cTn>
                        </p:par>
                        <p:par>
                          <p:cTn id="35" fill="hold">
                            <p:stCondLst>
                              <p:cond delay="2750"/>
                            </p:stCondLst>
                            <p:childTnLst>
                              <p:par>
                                <p:cTn id="36" presetID="42"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250"/>
                                        <p:tgtEl>
                                          <p:spTgt spid="31"/>
                                        </p:tgtEl>
                                      </p:cBhvr>
                                    </p:animEffect>
                                    <p:anim calcmode="lin" valueType="num">
                                      <p:cBhvr>
                                        <p:cTn id="39" dur="250" fill="hold"/>
                                        <p:tgtEl>
                                          <p:spTgt spid="31"/>
                                        </p:tgtEl>
                                        <p:attrNameLst>
                                          <p:attrName>ppt_x</p:attrName>
                                        </p:attrNameLst>
                                      </p:cBhvr>
                                      <p:tavLst>
                                        <p:tav tm="0">
                                          <p:val>
                                            <p:strVal val="#ppt_x"/>
                                          </p:val>
                                        </p:tav>
                                        <p:tav tm="100000">
                                          <p:val>
                                            <p:strVal val="#ppt_x"/>
                                          </p:val>
                                        </p:tav>
                                      </p:tavLst>
                                    </p:anim>
                                    <p:anim calcmode="lin" valueType="num">
                                      <p:cBhvr>
                                        <p:cTn id="40" dur="2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37</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5"/>
          <a:stretch>
            <a:fillRect/>
          </a:stretch>
        </p:blipFill>
        <p:spPr>
          <a:xfrm>
            <a:off x="5407025" y="1240267"/>
            <a:ext cx="1327150" cy="983074"/>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6"/>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2400">
                <a:solidFill>
                  <a:schemeClr val="bg1"/>
                </a:solidFill>
                <a:latin typeface="DM Sans" pitchFamily="2" charset="77"/>
              </a:rPr>
              <a:t>Which analytical rule was developed by philosopher Vilfredo Pareto, and inspired by the growth of peas in his garden?</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7">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60/40</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30/70</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80/20</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50/50</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grpSp>
        <p:nvGrpSpPr>
          <p:cNvPr id="2" name="D">
            <a:extLst>
              <a:ext uri="{FF2B5EF4-FFF2-40B4-BE49-F238E27FC236}">
                <a16:creationId xmlns:a16="http://schemas.microsoft.com/office/drawing/2014/main" id="{C7CE04CE-31D4-4CA9-3545-C717C558E617}"/>
              </a:ext>
            </a:extLst>
          </p:cNvPr>
          <p:cNvGrpSpPr/>
          <p:nvPr/>
        </p:nvGrpSpPr>
        <p:grpSpPr>
          <a:xfrm>
            <a:off x="5636585" y="4293096"/>
            <a:ext cx="4428165" cy="624979"/>
            <a:chOff x="5636585" y="5157192"/>
            <a:chExt cx="4428165" cy="624979"/>
          </a:xfrm>
        </p:grpSpPr>
        <p:sp>
          <p:nvSpPr>
            <p:cNvPr id="3" name="TextBox 2">
              <a:extLst>
                <a:ext uri="{FF2B5EF4-FFF2-40B4-BE49-F238E27FC236}">
                  <a16:creationId xmlns:a16="http://schemas.microsoft.com/office/drawing/2014/main" id="{A330300A-C8D5-9CAA-3E03-3A6980476464}"/>
                </a:ext>
              </a:extLst>
            </p:cNvPr>
            <p:cNvSpPr txBox="1"/>
            <p:nvPr/>
          </p:nvSpPr>
          <p:spPr>
            <a:xfrm>
              <a:off x="5636585" y="5157192"/>
              <a:ext cx="4428165" cy="624979"/>
            </a:xfrm>
            <a:prstGeom prst="roundRect">
              <a:avLst>
                <a:gd name="adj" fmla="val 50000"/>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80/20</a:t>
              </a:r>
            </a:p>
          </p:txBody>
        </p:sp>
        <p:sp>
          <p:nvSpPr>
            <p:cNvPr id="6" name="TextBox 5">
              <a:extLst>
                <a:ext uri="{FF2B5EF4-FFF2-40B4-BE49-F238E27FC236}">
                  <a16:creationId xmlns:a16="http://schemas.microsoft.com/office/drawing/2014/main" id="{C871A1EF-75A0-99CF-773B-FFE550B9DBF4}"/>
                </a:ext>
              </a:extLst>
            </p:cNvPr>
            <p:cNvSpPr txBox="1"/>
            <p:nvPr/>
          </p:nvSpPr>
          <p:spPr>
            <a:xfrm>
              <a:off x="5859925" y="535858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sp>
        <p:nvSpPr>
          <p:cNvPr id="8" name="TextBox 7">
            <a:extLst>
              <a:ext uri="{FF2B5EF4-FFF2-40B4-BE49-F238E27FC236}">
                <a16:creationId xmlns:a16="http://schemas.microsoft.com/office/drawing/2014/main" id="{7465AE3A-07A4-88E0-3111-599E3DDFB992}"/>
              </a:ext>
            </a:extLst>
          </p:cNvPr>
          <p:cNvSpPr txBox="1"/>
          <p:nvPr/>
        </p:nvSpPr>
        <p:spPr>
          <a:xfrm>
            <a:off x="11037729" y="5147667"/>
            <a:ext cx="912972" cy="223933"/>
          </a:xfrm>
          <a:prstGeom prst="roundRect">
            <a:avLst>
              <a:gd name="adj" fmla="val 50000"/>
            </a:avLst>
          </a:prstGeom>
          <a:solidFill>
            <a:schemeClr val="accent2"/>
          </a:solidFill>
        </p:spPr>
        <p:txBody>
          <a:bodyPr wrap="square" lIns="0" tIns="0" rIns="0" bIns="0" rtlCol="0">
            <a:noAutofit/>
          </a:bodyPr>
          <a:lstStyle/>
          <a:p>
            <a:pPr algn="ctr"/>
            <a:r>
              <a:rPr lang="en-US" sz="1200" b="1">
                <a:solidFill>
                  <a:schemeClr val="bg1"/>
                </a:solidFill>
                <a:latin typeface="DM Sans" pitchFamily="2" charset="77"/>
              </a:rPr>
              <a:t>£5,000</a:t>
            </a:r>
          </a:p>
        </p:txBody>
      </p:sp>
    </p:spTree>
    <p:extLst>
      <p:ext uri="{BB962C8B-B14F-4D97-AF65-F5344CB8AC3E}">
        <p14:creationId xmlns:p14="http://schemas.microsoft.com/office/powerpoint/2010/main" val="2906898427"/>
      </p:ext>
    </p:extLst>
  </p:cSld>
  <p:clrMapOvr>
    <a:masterClrMapping/>
  </p:clrMapOvr>
  <mc:AlternateContent xmlns:mc="http://schemas.openxmlformats.org/markup-compatibility/2006" xmlns:p14="http://schemas.microsoft.com/office/powerpoint/2010/main">
    <mc:Choice Requires="p14">
      <p:transition spd="slow" p14:dur="2000" advClick="0" advTm="4500"/>
    </mc:Choice>
    <mc:Fallback xmlns="">
      <p:transition spd="slow" advClick="0" advTm="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7" presetClass="exit" presetSubtype="0" fill="hold" grpId="0" nodeType="afterEffect">
                                  <p:stCondLst>
                                    <p:cond delay="3000"/>
                                  </p:stCondLst>
                                  <p:childTnLst>
                                    <p:animEffect transition="out" filter="fade">
                                      <p:cBhvr>
                                        <p:cTn id="10" dur="250"/>
                                        <p:tgtEl>
                                          <p:spTgt spid="20"/>
                                        </p:tgtEl>
                                      </p:cBhvr>
                                    </p:animEffect>
                                    <p:anim calcmode="lin" valueType="num">
                                      <p:cBhvr>
                                        <p:cTn id="11" dur="250"/>
                                        <p:tgtEl>
                                          <p:spTgt spid="20"/>
                                        </p:tgtEl>
                                        <p:attrNameLst>
                                          <p:attrName>ppt_x</p:attrName>
                                        </p:attrNameLst>
                                      </p:cBhvr>
                                      <p:tavLst>
                                        <p:tav tm="0">
                                          <p:val>
                                            <p:strVal val="ppt_x"/>
                                          </p:val>
                                        </p:tav>
                                        <p:tav tm="100000">
                                          <p:val>
                                            <p:strVal val="ppt_x"/>
                                          </p:val>
                                        </p:tav>
                                      </p:tavLst>
                                    </p:anim>
                                    <p:anim calcmode="lin" valueType="num">
                                      <p:cBhvr>
                                        <p:cTn id="12" dur="250"/>
                                        <p:tgtEl>
                                          <p:spTgt spid="20"/>
                                        </p:tgtEl>
                                        <p:attrNameLst>
                                          <p:attrName>ppt_y</p:attrName>
                                        </p:attrNameLst>
                                      </p:cBhvr>
                                      <p:tavLst>
                                        <p:tav tm="0">
                                          <p:val>
                                            <p:strVal val="ppt_y"/>
                                          </p:val>
                                        </p:tav>
                                        <p:tav tm="100000">
                                          <p:val>
                                            <p:strVal val="ppt_y-.1"/>
                                          </p:val>
                                        </p:tav>
                                      </p:tavLst>
                                    </p:anim>
                                    <p:set>
                                      <p:cBhvr>
                                        <p:cTn id="13" dur="1" fill="hold">
                                          <p:stCondLst>
                                            <p:cond delay="249"/>
                                          </p:stCondLst>
                                        </p:cTn>
                                        <p:tgtEl>
                                          <p:spTgt spid="20"/>
                                        </p:tgtEl>
                                        <p:attrNameLst>
                                          <p:attrName>style.visibility</p:attrName>
                                        </p:attrNameLst>
                                      </p:cBhvr>
                                      <p:to>
                                        <p:strVal val="hidden"/>
                                      </p:to>
                                    </p:set>
                                  </p:childTnLst>
                                </p:cTn>
                              </p:par>
                            </p:childTnLst>
                          </p:cTn>
                        </p:par>
                        <p:par>
                          <p:cTn id="14" fill="hold">
                            <p:stCondLst>
                              <p:cond delay="3750"/>
                            </p:stCondLst>
                            <p:childTnLst>
                              <p:par>
                                <p:cTn id="15" presetID="47" presetClass="exit" presetSubtype="0" fill="hold" nodeType="afterEffect">
                                  <p:stCondLst>
                                    <p:cond delay="0"/>
                                  </p:stCondLst>
                                  <p:childTnLst>
                                    <p:animEffect transition="out" filter="fade">
                                      <p:cBhvr>
                                        <p:cTn id="16" dur="250"/>
                                        <p:tgtEl>
                                          <p:spTgt spid="33"/>
                                        </p:tgtEl>
                                      </p:cBhvr>
                                    </p:animEffect>
                                    <p:anim calcmode="lin" valueType="num">
                                      <p:cBhvr>
                                        <p:cTn id="17" dur="250"/>
                                        <p:tgtEl>
                                          <p:spTgt spid="33"/>
                                        </p:tgtEl>
                                        <p:attrNameLst>
                                          <p:attrName>ppt_x</p:attrName>
                                        </p:attrNameLst>
                                      </p:cBhvr>
                                      <p:tavLst>
                                        <p:tav tm="0">
                                          <p:val>
                                            <p:strVal val="ppt_x"/>
                                          </p:val>
                                        </p:tav>
                                        <p:tav tm="100000">
                                          <p:val>
                                            <p:strVal val="ppt_x"/>
                                          </p:val>
                                        </p:tav>
                                      </p:tavLst>
                                    </p:anim>
                                    <p:anim calcmode="lin" valueType="num">
                                      <p:cBhvr>
                                        <p:cTn id="18" dur="250"/>
                                        <p:tgtEl>
                                          <p:spTgt spid="33"/>
                                        </p:tgtEl>
                                        <p:attrNameLst>
                                          <p:attrName>ppt_y</p:attrName>
                                        </p:attrNameLst>
                                      </p:cBhvr>
                                      <p:tavLst>
                                        <p:tav tm="0">
                                          <p:val>
                                            <p:strVal val="ppt_y"/>
                                          </p:val>
                                        </p:tav>
                                        <p:tav tm="100000">
                                          <p:val>
                                            <p:strVal val="ppt_y-.1"/>
                                          </p:val>
                                        </p:tav>
                                      </p:tavLst>
                                    </p:anim>
                                    <p:set>
                                      <p:cBhvr>
                                        <p:cTn id="19" dur="1" fill="hold">
                                          <p:stCondLst>
                                            <p:cond delay="249"/>
                                          </p:stCondLst>
                                        </p:cTn>
                                        <p:tgtEl>
                                          <p:spTgt spid="33"/>
                                        </p:tgtEl>
                                        <p:attrNameLst>
                                          <p:attrName>style.visibility</p:attrName>
                                        </p:attrNameLst>
                                      </p:cBhvr>
                                      <p:to>
                                        <p:strVal val="hidden"/>
                                      </p:to>
                                    </p:set>
                                  </p:childTnLst>
                                </p:cTn>
                              </p:par>
                              <p:par>
                                <p:cTn id="20" presetID="47" presetClass="exit" presetSubtype="0" fill="hold" nodeType="withEffect">
                                  <p:stCondLst>
                                    <p:cond delay="0"/>
                                  </p:stCondLst>
                                  <p:childTnLst>
                                    <p:animEffect transition="out" filter="fade">
                                      <p:cBhvr>
                                        <p:cTn id="21" dur="250"/>
                                        <p:tgtEl>
                                          <p:spTgt spid="30"/>
                                        </p:tgtEl>
                                      </p:cBhvr>
                                    </p:animEffect>
                                    <p:anim calcmode="lin" valueType="num">
                                      <p:cBhvr>
                                        <p:cTn id="22" dur="250"/>
                                        <p:tgtEl>
                                          <p:spTgt spid="30"/>
                                        </p:tgtEl>
                                        <p:attrNameLst>
                                          <p:attrName>ppt_x</p:attrName>
                                        </p:attrNameLst>
                                      </p:cBhvr>
                                      <p:tavLst>
                                        <p:tav tm="0">
                                          <p:val>
                                            <p:strVal val="ppt_x"/>
                                          </p:val>
                                        </p:tav>
                                        <p:tav tm="100000">
                                          <p:val>
                                            <p:strVal val="ppt_x"/>
                                          </p:val>
                                        </p:tav>
                                      </p:tavLst>
                                    </p:anim>
                                    <p:anim calcmode="lin" valueType="num">
                                      <p:cBhvr>
                                        <p:cTn id="23" dur="250"/>
                                        <p:tgtEl>
                                          <p:spTgt spid="30"/>
                                        </p:tgtEl>
                                        <p:attrNameLst>
                                          <p:attrName>ppt_y</p:attrName>
                                        </p:attrNameLst>
                                      </p:cBhvr>
                                      <p:tavLst>
                                        <p:tav tm="0">
                                          <p:val>
                                            <p:strVal val="ppt_y"/>
                                          </p:val>
                                        </p:tav>
                                        <p:tav tm="100000">
                                          <p:val>
                                            <p:strVal val="ppt_y-.1"/>
                                          </p:val>
                                        </p:tav>
                                      </p:tavLst>
                                    </p:anim>
                                    <p:set>
                                      <p:cBhvr>
                                        <p:cTn id="24" dur="1" fill="hold">
                                          <p:stCondLst>
                                            <p:cond delay="249"/>
                                          </p:stCondLst>
                                        </p:cTn>
                                        <p:tgtEl>
                                          <p:spTgt spid="30"/>
                                        </p:tgtEl>
                                        <p:attrNameLst>
                                          <p:attrName>style.visibility</p:attrName>
                                        </p:attrNameLst>
                                      </p:cBhvr>
                                      <p:to>
                                        <p:strVal val="hidden"/>
                                      </p:to>
                                    </p:set>
                                  </p:childTnLst>
                                </p:cTn>
                              </p:par>
                              <p:par>
                                <p:cTn id="25" presetID="47" presetClass="exit" presetSubtype="0" fill="hold" nodeType="withEffect">
                                  <p:stCondLst>
                                    <p:cond delay="0"/>
                                  </p:stCondLst>
                                  <p:childTnLst>
                                    <p:animEffect transition="out" filter="fade">
                                      <p:cBhvr>
                                        <p:cTn id="26" dur="250"/>
                                        <p:tgtEl>
                                          <p:spTgt spid="32"/>
                                        </p:tgtEl>
                                      </p:cBhvr>
                                    </p:animEffect>
                                    <p:anim calcmode="lin" valueType="num">
                                      <p:cBhvr>
                                        <p:cTn id="27" dur="250"/>
                                        <p:tgtEl>
                                          <p:spTgt spid="32"/>
                                        </p:tgtEl>
                                        <p:attrNameLst>
                                          <p:attrName>ppt_x</p:attrName>
                                        </p:attrNameLst>
                                      </p:cBhvr>
                                      <p:tavLst>
                                        <p:tav tm="0">
                                          <p:val>
                                            <p:strVal val="ppt_x"/>
                                          </p:val>
                                        </p:tav>
                                        <p:tav tm="100000">
                                          <p:val>
                                            <p:strVal val="ppt_x"/>
                                          </p:val>
                                        </p:tav>
                                      </p:tavLst>
                                    </p:anim>
                                    <p:anim calcmode="lin" valueType="num">
                                      <p:cBhvr>
                                        <p:cTn id="28" dur="250"/>
                                        <p:tgtEl>
                                          <p:spTgt spid="32"/>
                                        </p:tgtEl>
                                        <p:attrNameLst>
                                          <p:attrName>ppt_y</p:attrName>
                                        </p:attrNameLst>
                                      </p:cBhvr>
                                      <p:tavLst>
                                        <p:tav tm="0">
                                          <p:val>
                                            <p:strVal val="ppt_y"/>
                                          </p:val>
                                        </p:tav>
                                        <p:tav tm="100000">
                                          <p:val>
                                            <p:strVal val="ppt_y-.1"/>
                                          </p:val>
                                        </p:tav>
                                      </p:tavLst>
                                    </p:anim>
                                    <p:set>
                                      <p:cBhvr>
                                        <p:cTn id="29" dur="1" fill="hold">
                                          <p:stCondLst>
                                            <p:cond delay="249"/>
                                          </p:stCondLst>
                                        </p:cTn>
                                        <p:tgtEl>
                                          <p:spTgt spid="32"/>
                                        </p:tgtEl>
                                        <p:attrNameLst>
                                          <p:attrName>style.visibility</p:attrName>
                                        </p:attrNameLst>
                                      </p:cBhvr>
                                      <p:to>
                                        <p:strVal val="hidden"/>
                                      </p:to>
                                    </p:set>
                                  </p:childTnLst>
                                </p:cTn>
                              </p:par>
                              <p:par>
                                <p:cTn id="30" presetID="47" presetClass="exit" presetSubtype="0" fill="hold" nodeType="withEffect">
                                  <p:stCondLst>
                                    <p:cond delay="0"/>
                                  </p:stCondLst>
                                  <p:childTnLst>
                                    <p:animEffect transition="out" filter="fade">
                                      <p:cBhvr>
                                        <p:cTn id="31" dur="250"/>
                                        <p:tgtEl>
                                          <p:spTgt spid="30"/>
                                        </p:tgtEl>
                                      </p:cBhvr>
                                    </p:animEffect>
                                    <p:anim calcmode="lin" valueType="num">
                                      <p:cBhvr>
                                        <p:cTn id="32" dur="250"/>
                                        <p:tgtEl>
                                          <p:spTgt spid="30"/>
                                        </p:tgtEl>
                                        <p:attrNameLst>
                                          <p:attrName>ppt_x</p:attrName>
                                        </p:attrNameLst>
                                      </p:cBhvr>
                                      <p:tavLst>
                                        <p:tav tm="0">
                                          <p:val>
                                            <p:strVal val="ppt_x"/>
                                          </p:val>
                                        </p:tav>
                                        <p:tav tm="100000">
                                          <p:val>
                                            <p:strVal val="ppt_x"/>
                                          </p:val>
                                        </p:tav>
                                      </p:tavLst>
                                    </p:anim>
                                    <p:anim calcmode="lin" valueType="num">
                                      <p:cBhvr>
                                        <p:cTn id="33" dur="250"/>
                                        <p:tgtEl>
                                          <p:spTgt spid="30"/>
                                        </p:tgtEl>
                                        <p:attrNameLst>
                                          <p:attrName>ppt_y</p:attrName>
                                        </p:attrNameLst>
                                      </p:cBhvr>
                                      <p:tavLst>
                                        <p:tav tm="0">
                                          <p:val>
                                            <p:strVal val="ppt_y"/>
                                          </p:val>
                                        </p:tav>
                                        <p:tav tm="100000">
                                          <p:val>
                                            <p:strVal val="ppt_y-.1"/>
                                          </p:val>
                                        </p:tav>
                                      </p:tavLst>
                                    </p:anim>
                                    <p:set>
                                      <p:cBhvr>
                                        <p:cTn id="34" dur="1" fill="hold">
                                          <p:stCondLst>
                                            <p:cond delay="249"/>
                                          </p:stCondLst>
                                        </p:cTn>
                                        <p:tgtEl>
                                          <p:spTgt spid="30"/>
                                        </p:tgtEl>
                                        <p:attrNameLst>
                                          <p:attrName>style.visibility</p:attrName>
                                        </p:attrNameLst>
                                      </p:cBhvr>
                                      <p:to>
                                        <p:strVal val="hidden"/>
                                      </p:to>
                                    </p:set>
                                  </p:childTnLst>
                                </p:cTn>
                              </p:par>
                              <p:par>
                                <p:cTn id="35" presetID="47" presetClass="exit" presetSubtype="0" fill="hold" nodeType="withEffect">
                                  <p:stCondLst>
                                    <p:cond delay="0"/>
                                  </p:stCondLst>
                                  <p:childTnLst>
                                    <p:animEffect transition="out" filter="fade">
                                      <p:cBhvr>
                                        <p:cTn id="36" dur="250"/>
                                        <p:tgtEl>
                                          <p:spTgt spid="2"/>
                                        </p:tgtEl>
                                      </p:cBhvr>
                                    </p:animEffect>
                                    <p:anim calcmode="lin" valueType="num">
                                      <p:cBhvr>
                                        <p:cTn id="37" dur="250"/>
                                        <p:tgtEl>
                                          <p:spTgt spid="2"/>
                                        </p:tgtEl>
                                        <p:attrNameLst>
                                          <p:attrName>ppt_x</p:attrName>
                                        </p:attrNameLst>
                                      </p:cBhvr>
                                      <p:tavLst>
                                        <p:tav tm="0">
                                          <p:val>
                                            <p:strVal val="ppt_x"/>
                                          </p:val>
                                        </p:tav>
                                        <p:tav tm="100000">
                                          <p:val>
                                            <p:strVal val="ppt_x"/>
                                          </p:val>
                                        </p:tav>
                                      </p:tavLst>
                                    </p:anim>
                                    <p:anim calcmode="lin" valueType="num">
                                      <p:cBhvr>
                                        <p:cTn id="38" dur="250"/>
                                        <p:tgtEl>
                                          <p:spTgt spid="2"/>
                                        </p:tgtEl>
                                        <p:attrNameLst>
                                          <p:attrName>ppt_y</p:attrName>
                                        </p:attrNameLst>
                                      </p:cBhvr>
                                      <p:tavLst>
                                        <p:tav tm="0">
                                          <p:val>
                                            <p:strVal val="ppt_y"/>
                                          </p:val>
                                        </p:tav>
                                        <p:tav tm="100000">
                                          <p:val>
                                            <p:strVal val="ppt_y-.1"/>
                                          </p:val>
                                        </p:tav>
                                      </p:tavLst>
                                    </p:anim>
                                    <p:set>
                                      <p:cBhvr>
                                        <p:cTn id="39" dur="1" fill="hold">
                                          <p:stCondLst>
                                            <p:cond delay="249"/>
                                          </p:stCondLst>
                                        </p:cTn>
                                        <p:tgtEl>
                                          <p:spTgt spid="2"/>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250"/>
                                        <p:tgtEl>
                                          <p:spTgt spid="31"/>
                                        </p:tgtEl>
                                      </p:cBhvr>
                                    </p:animEffect>
                                    <p:anim calcmode="lin" valueType="num">
                                      <p:cBhvr>
                                        <p:cTn id="42" dur="250"/>
                                        <p:tgtEl>
                                          <p:spTgt spid="31"/>
                                        </p:tgtEl>
                                        <p:attrNameLst>
                                          <p:attrName>ppt_x</p:attrName>
                                        </p:attrNameLst>
                                      </p:cBhvr>
                                      <p:tavLst>
                                        <p:tav tm="0">
                                          <p:val>
                                            <p:strVal val="ppt_x"/>
                                          </p:val>
                                        </p:tav>
                                        <p:tav tm="100000">
                                          <p:val>
                                            <p:strVal val="ppt_x"/>
                                          </p:val>
                                        </p:tav>
                                      </p:tavLst>
                                    </p:anim>
                                    <p:anim calcmode="lin" valueType="num">
                                      <p:cBhvr>
                                        <p:cTn id="43" dur="250"/>
                                        <p:tgtEl>
                                          <p:spTgt spid="31"/>
                                        </p:tgtEl>
                                        <p:attrNameLst>
                                          <p:attrName>ppt_y</p:attrName>
                                        </p:attrNameLst>
                                      </p:cBhvr>
                                      <p:tavLst>
                                        <p:tav tm="0">
                                          <p:val>
                                            <p:strVal val="ppt_y"/>
                                          </p:val>
                                        </p:tav>
                                        <p:tav tm="100000">
                                          <p:val>
                                            <p:strVal val="ppt_y-.1"/>
                                          </p:val>
                                        </p:tav>
                                      </p:tavLst>
                                    </p:anim>
                                    <p:set>
                                      <p:cBhvr>
                                        <p:cTn id="44" dur="1" fill="hold">
                                          <p:stCondLst>
                                            <p:cond delay="249"/>
                                          </p:stCondLst>
                                        </p:cTn>
                                        <p:tgtEl>
                                          <p:spTgt spid="31"/>
                                        </p:tgtEl>
                                        <p:attrNameLst>
                                          <p:attrName>style.visibility</p:attrName>
                                        </p:attrNameLst>
                                      </p:cBhvr>
                                      <p:to>
                                        <p:strVal val="hidden"/>
                                      </p:to>
                                    </p:set>
                                  </p:childTnLst>
                                </p:cTn>
                              </p:par>
                              <p:par>
                                <p:cTn id="45" presetID="1" presetClass="emph" presetSubtype="2" fill="hold" nodeType="withEffect">
                                  <p:stCondLst>
                                    <p:cond delay="0"/>
                                  </p:stCondLst>
                                  <p:childTnLst>
                                    <p:animClr clrSpc="rgb" dir="cw">
                                      <p:cBhvr>
                                        <p:cTn id="46" dur="500" fill="hold"/>
                                        <p:tgtEl>
                                          <p:spTgt spid="8"/>
                                        </p:tgtEl>
                                        <p:attrNameLst>
                                          <p:attrName>fillcolor</p:attrName>
                                        </p:attrNameLst>
                                      </p:cBhvr>
                                      <p:to>
                                        <a:srgbClr val="1A2F39"/>
                                      </p:to>
                                    </p:animClr>
                                    <p:set>
                                      <p:cBhvr>
                                        <p:cTn id="47" dur="500" fill="hold"/>
                                        <p:tgtEl>
                                          <p:spTgt spid="8"/>
                                        </p:tgtEl>
                                        <p:attrNameLst>
                                          <p:attrName>fill.type</p:attrName>
                                        </p:attrNameLst>
                                      </p:cBhvr>
                                      <p:to>
                                        <p:strVal val="solid"/>
                                      </p:to>
                                    </p:set>
                                    <p:set>
                                      <p:cBhvr>
                                        <p:cTn id="48" dur="5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38</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5"/>
          <a:stretch>
            <a:fillRect/>
          </a:stretch>
        </p:blipFill>
        <p:spPr>
          <a:xfrm>
            <a:off x="5407025" y="1240267"/>
            <a:ext cx="1327150" cy="983074"/>
          </a:xfrm>
          <a:prstGeom prst="rect">
            <a:avLst/>
          </a:prstGeom>
        </p:spPr>
      </p:pic>
      <p:pic>
        <p:nvPicPr>
          <p:cNvPr id="3" name="Picture 2">
            <a:extLst>
              <a:ext uri="{FF2B5EF4-FFF2-40B4-BE49-F238E27FC236}">
                <a16:creationId xmlns:a16="http://schemas.microsoft.com/office/drawing/2014/main" id="{7EAF1802-E0D1-BC52-D484-81BA962C3928}"/>
              </a:ext>
            </a:extLst>
          </p:cNvPr>
          <p:cNvPicPr>
            <a:picLocks noChangeAspect="1"/>
          </p:cNvPicPr>
          <p:nvPr/>
        </p:nvPicPr>
        <p:blipFill>
          <a:blip r:embed="rId6"/>
          <a:stretch>
            <a:fillRect/>
          </a:stretch>
        </p:blipFill>
        <p:spPr>
          <a:xfrm rot="10800000">
            <a:off x="-2728145" y="-3100830"/>
            <a:ext cx="13263716" cy="13059660"/>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7"/>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3200">
                <a:solidFill>
                  <a:schemeClr val="bg1"/>
                </a:solidFill>
                <a:latin typeface="DM Sans" pitchFamily="2" charset="77"/>
              </a:rPr>
              <a:t>What is the first question of the</a:t>
            </a:r>
            <a:br>
              <a:rPr lang="en-US" sz="3200">
                <a:solidFill>
                  <a:schemeClr val="bg1"/>
                </a:solidFill>
                <a:latin typeface="DM Sans" pitchFamily="2" charset="77"/>
              </a:rPr>
            </a:br>
            <a:r>
              <a:rPr lang="en-US" sz="3200">
                <a:solidFill>
                  <a:schemeClr val="bg1"/>
                </a:solidFill>
                <a:latin typeface="DM Sans" pitchFamily="2" charset="77"/>
              </a:rPr>
              <a:t>Model for Improvement?</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8">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Who hosted America‘s</a:t>
              </a:r>
              <a:br>
                <a:rPr lang="en-US">
                  <a:solidFill>
                    <a:schemeClr val="bg1"/>
                  </a:solidFill>
                  <a:latin typeface="DM Sans" pitchFamily="2" charset="77"/>
                </a:rPr>
              </a:br>
              <a:r>
                <a:rPr lang="en-US">
                  <a:solidFill>
                    <a:schemeClr val="bg1"/>
                  </a:solidFill>
                  <a:latin typeface="DM Sans" pitchFamily="2" charset="77"/>
                </a:rPr>
                <a:t>Next Top Model?</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What are your PDSA cycles?</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What are we trying to accomplish?</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Who are your stakeholders?</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sp>
        <p:nvSpPr>
          <p:cNvPr id="2" name="TextBox 1">
            <a:extLst>
              <a:ext uri="{FF2B5EF4-FFF2-40B4-BE49-F238E27FC236}">
                <a16:creationId xmlns:a16="http://schemas.microsoft.com/office/drawing/2014/main" id="{36D16F04-C7F2-D5A2-6700-593EFABDDEEF}"/>
              </a:ext>
            </a:extLst>
          </p:cNvPr>
          <p:cNvSpPr txBox="1"/>
          <p:nvPr/>
        </p:nvSpPr>
        <p:spPr>
          <a:xfrm>
            <a:off x="11037728" y="475271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Tree>
    <p:extLst>
      <p:ext uri="{BB962C8B-B14F-4D97-AF65-F5344CB8AC3E}">
        <p14:creationId xmlns:p14="http://schemas.microsoft.com/office/powerpoint/2010/main" val="114318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withEffect">
                                  <p:stCondLst>
                                    <p:cond delay="0"/>
                                  </p:stCondLst>
                                  <p:childTnLst>
                                    <p:animRot by="-21600000">
                                      <p:cBhvr>
                                        <p:cTn id="6" dur="1000" fill="hold"/>
                                        <p:tgtEl>
                                          <p:spTgt spid="13"/>
                                        </p:tgtEl>
                                        <p:attrNameLst>
                                          <p:attrName>r</p:attrName>
                                        </p:attrNameLst>
                                      </p:cBhvr>
                                    </p:animRot>
                                  </p:childTnLst>
                                </p:cTn>
                              </p:par>
                              <p:par>
                                <p:cTn id="7" presetID="8" presetClass="emph" presetSubtype="0" fill="hold" nodeType="withEffect">
                                  <p:stCondLst>
                                    <p:cond delay="0"/>
                                  </p:stCondLst>
                                  <p:childTnLst>
                                    <p:animRot by="-43200000">
                                      <p:cBhvr>
                                        <p:cTn id="8" dur="1000" fill="hold"/>
                                        <p:tgtEl>
                                          <p:spTgt spid="3"/>
                                        </p:tgtEl>
                                        <p:attrNameLst>
                                          <p:attrName>r</p:attrName>
                                        </p:attrNameLst>
                                      </p:cBhvr>
                                    </p:animRot>
                                  </p:childTnLst>
                                </p:cTn>
                              </p:par>
                              <p:par>
                                <p:cTn id="9" presetID="1" presetClass="emph" presetSubtype="2" fill="hold" nodeType="withEffect">
                                  <p:stCondLst>
                                    <p:cond delay="0"/>
                                  </p:stCondLst>
                                  <p:childTnLst>
                                    <p:animClr clrSpc="rgb" dir="cw">
                                      <p:cBhvr>
                                        <p:cTn id="10" dur="1000" fill="hold"/>
                                        <p:tgtEl>
                                          <p:spTgt spid="2"/>
                                        </p:tgtEl>
                                        <p:attrNameLst>
                                          <p:attrName>fillcolor</p:attrName>
                                        </p:attrNameLst>
                                      </p:cBhvr>
                                      <p:to>
                                        <a:schemeClr val="accent2"/>
                                      </p:to>
                                    </p:animClr>
                                    <p:set>
                                      <p:cBhvr>
                                        <p:cTn id="11" dur="1000" fill="hold"/>
                                        <p:tgtEl>
                                          <p:spTgt spid="2"/>
                                        </p:tgtEl>
                                        <p:attrNameLst>
                                          <p:attrName>fill.type</p:attrName>
                                        </p:attrNameLst>
                                      </p:cBhvr>
                                      <p:to>
                                        <p:strVal val="solid"/>
                                      </p:to>
                                    </p:set>
                                    <p:set>
                                      <p:cBhvr>
                                        <p:cTn id="12" dur="1000" fill="hold"/>
                                        <p:tgtEl>
                                          <p:spTgt spid="2"/>
                                        </p:tgtEl>
                                        <p:attrNameLst>
                                          <p:attrName>fill.on</p:attrName>
                                        </p:attrNameLst>
                                      </p:cBhvr>
                                      <p:to>
                                        <p:strVal val="true"/>
                                      </p:to>
                                    </p:se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1500"/>
                            </p:stCondLst>
                            <p:childTnLst>
                              <p:par>
                                <p:cTn id="18" presetID="42" presetClass="entr" presetSubtype="0" fill="hold" nodeType="afterEffect">
                                  <p:stCondLst>
                                    <p:cond delay="50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250"/>
                                        <p:tgtEl>
                                          <p:spTgt spid="33"/>
                                        </p:tgtEl>
                                      </p:cBhvr>
                                    </p:animEffect>
                                    <p:anim calcmode="lin" valueType="num">
                                      <p:cBhvr>
                                        <p:cTn id="21" dur="250" fill="hold"/>
                                        <p:tgtEl>
                                          <p:spTgt spid="33"/>
                                        </p:tgtEl>
                                        <p:attrNameLst>
                                          <p:attrName>ppt_x</p:attrName>
                                        </p:attrNameLst>
                                      </p:cBhvr>
                                      <p:tavLst>
                                        <p:tav tm="0">
                                          <p:val>
                                            <p:strVal val="#ppt_x"/>
                                          </p:val>
                                        </p:tav>
                                        <p:tav tm="100000">
                                          <p:val>
                                            <p:strVal val="#ppt_x"/>
                                          </p:val>
                                        </p:tav>
                                      </p:tavLst>
                                    </p:anim>
                                    <p:anim calcmode="lin" valueType="num">
                                      <p:cBhvr>
                                        <p:cTn id="22" dur="250" fill="hold"/>
                                        <p:tgtEl>
                                          <p:spTgt spid="33"/>
                                        </p:tgtEl>
                                        <p:attrNameLst>
                                          <p:attrName>ppt_y</p:attrName>
                                        </p:attrNameLst>
                                      </p:cBhvr>
                                      <p:tavLst>
                                        <p:tav tm="0">
                                          <p:val>
                                            <p:strVal val="#ppt_y+.1"/>
                                          </p:val>
                                        </p:tav>
                                        <p:tav tm="100000">
                                          <p:val>
                                            <p:strVal val="#ppt_y"/>
                                          </p:val>
                                        </p:tav>
                                      </p:tavLst>
                                    </p:anim>
                                  </p:childTnLst>
                                </p:cTn>
                              </p:par>
                            </p:childTnLst>
                          </p:cTn>
                        </p:par>
                        <p:par>
                          <p:cTn id="23" fill="hold">
                            <p:stCondLst>
                              <p:cond delay="2250"/>
                            </p:stCondLst>
                            <p:childTnLst>
                              <p:par>
                                <p:cTn id="24" presetID="42"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250"/>
                                        <p:tgtEl>
                                          <p:spTgt spid="30"/>
                                        </p:tgtEl>
                                      </p:cBhvr>
                                    </p:animEffect>
                                    <p:anim calcmode="lin" valueType="num">
                                      <p:cBhvr>
                                        <p:cTn id="27" dur="250" fill="hold"/>
                                        <p:tgtEl>
                                          <p:spTgt spid="30"/>
                                        </p:tgtEl>
                                        <p:attrNameLst>
                                          <p:attrName>ppt_x</p:attrName>
                                        </p:attrNameLst>
                                      </p:cBhvr>
                                      <p:tavLst>
                                        <p:tav tm="0">
                                          <p:val>
                                            <p:strVal val="#ppt_x"/>
                                          </p:val>
                                        </p:tav>
                                        <p:tav tm="100000">
                                          <p:val>
                                            <p:strVal val="#ppt_x"/>
                                          </p:val>
                                        </p:tav>
                                      </p:tavLst>
                                    </p:anim>
                                    <p:anim calcmode="lin" valueType="num">
                                      <p:cBhvr>
                                        <p:cTn id="28" dur="250" fill="hold"/>
                                        <p:tgtEl>
                                          <p:spTgt spid="30"/>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anim calcmode="lin" valueType="num">
                                      <p:cBhvr>
                                        <p:cTn id="33" dur="250" fill="hold"/>
                                        <p:tgtEl>
                                          <p:spTgt spid="32"/>
                                        </p:tgtEl>
                                        <p:attrNameLst>
                                          <p:attrName>ppt_x</p:attrName>
                                        </p:attrNameLst>
                                      </p:cBhvr>
                                      <p:tavLst>
                                        <p:tav tm="0">
                                          <p:val>
                                            <p:strVal val="#ppt_x"/>
                                          </p:val>
                                        </p:tav>
                                        <p:tav tm="100000">
                                          <p:val>
                                            <p:strVal val="#ppt_x"/>
                                          </p:val>
                                        </p:tav>
                                      </p:tavLst>
                                    </p:anim>
                                    <p:anim calcmode="lin" valueType="num">
                                      <p:cBhvr>
                                        <p:cTn id="34" dur="250" fill="hold"/>
                                        <p:tgtEl>
                                          <p:spTgt spid="32"/>
                                        </p:tgtEl>
                                        <p:attrNameLst>
                                          <p:attrName>ppt_y</p:attrName>
                                        </p:attrNameLst>
                                      </p:cBhvr>
                                      <p:tavLst>
                                        <p:tav tm="0">
                                          <p:val>
                                            <p:strVal val="#ppt_y+.1"/>
                                          </p:val>
                                        </p:tav>
                                        <p:tav tm="100000">
                                          <p:val>
                                            <p:strVal val="#ppt_y"/>
                                          </p:val>
                                        </p:tav>
                                      </p:tavLst>
                                    </p:anim>
                                  </p:childTnLst>
                                </p:cTn>
                              </p:par>
                            </p:childTnLst>
                          </p:cTn>
                        </p:par>
                        <p:par>
                          <p:cTn id="35" fill="hold">
                            <p:stCondLst>
                              <p:cond delay="2750"/>
                            </p:stCondLst>
                            <p:childTnLst>
                              <p:par>
                                <p:cTn id="36" presetID="42"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250"/>
                                        <p:tgtEl>
                                          <p:spTgt spid="31"/>
                                        </p:tgtEl>
                                      </p:cBhvr>
                                    </p:animEffect>
                                    <p:anim calcmode="lin" valueType="num">
                                      <p:cBhvr>
                                        <p:cTn id="39" dur="250" fill="hold"/>
                                        <p:tgtEl>
                                          <p:spTgt spid="31"/>
                                        </p:tgtEl>
                                        <p:attrNameLst>
                                          <p:attrName>ppt_x</p:attrName>
                                        </p:attrNameLst>
                                      </p:cBhvr>
                                      <p:tavLst>
                                        <p:tav tm="0">
                                          <p:val>
                                            <p:strVal val="#ppt_x"/>
                                          </p:val>
                                        </p:tav>
                                        <p:tav tm="100000">
                                          <p:val>
                                            <p:strVal val="#ppt_x"/>
                                          </p:val>
                                        </p:tav>
                                      </p:tavLst>
                                    </p:anim>
                                    <p:anim calcmode="lin" valueType="num">
                                      <p:cBhvr>
                                        <p:cTn id="40" dur="2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674D-2115-B9B6-8156-AE927893F695}"/>
              </a:ext>
            </a:extLst>
          </p:cNvPr>
          <p:cNvSpPr>
            <a:spLocks noGrp="1"/>
          </p:cNvSpPr>
          <p:nvPr>
            <p:ph type="ctrTitle"/>
          </p:nvPr>
        </p:nvSpPr>
        <p:spPr/>
        <p:txBody>
          <a:bodyPr/>
          <a:lstStyle/>
          <a:p>
            <a:r>
              <a:rPr lang="en-US"/>
              <a:t>Coaching and the Foundations of QI</a:t>
            </a:r>
          </a:p>
        </p:txBody>
      </p:sp>
      <p:sp>
        <p:nvSpPr>
          <p:cNvPr id="3" name="Subtitle 2">
            <a:extLst>
              <a:ext uri="{FF2B5EF4-FFF2-40B4-BE49-F238E27FC236}">
                <a16:creationId xmlns:a16="http://schemas.microsoft.com/office/drawing/2014/main" id="{57ED9775-9DB9-C4FD-6820-D441F470205E}"/>
              </a:ext>
            </a:extLst>
          </p:cNvPr>
          <p:cNvSpPr>
            <a:spLocks noGrp="1"/>
          </p:cNvSpPr>
          <p:nvPr>
            <p:ph type="subTitle" idx="1"/>
          </p:nvPr>
        </p:nvSpPr>
        <p:spPr/>
        <p:txBody>
          <a:bodyPr>
            <a:normAutofit lnSpcReduction="10000"/>
          </a:bodyPr>
          <a:lstStyle/>
          <a:p>
            <a:r>
              <a:rPr lang="en-US"/>
              <a:t>Cohort A</a:t>
            </a:r>
          </a:p>
        </p:txBody>
      </p:sp>
      <p:sp>
        <p:nvSpPr>
          <p:cNvPr id="4" name="Footer Placeholder 3">
            <a:extLst>
              <a:ext uri="{FF2B5EF4-FFF2-40B4-BE49-F238E27FC236}">
                <a16:creationId xmlns:a16="http://schemas.microsoft.com/office/drawing/2014/main" id="{2A2664FE-85EB-71A7-841C-03EA7CE83387}"/>
              </a:ext>
            </a:extLst>
          </p:cNvPr>
          <p:cNvSpPr>
            <a:spLocks noGrp="1"/>
          </p:cNvSpPr>
          <p:nvPr>
            <p:ph type="ftr" sz="quarter" idx="11"/>
          </p:nvPr>
        </p:nvSpPr>
        <p:spPr/>
        <p:txBody>
          <a:bodyPr/>
          <a:lstStyle/>
          <a:p>
            <a:r>
              <a:rPr lang="en-US" b="1"/>
              <a:t>Session 1     </a:t>
            </a:r>
            <a:r>
              <a:rPr lang="en-US"/>
              <a:t>Coaching the Foundations of QI</a:t>
            </a:r>
          </a:p>
        </p:txBody>
      </p:sp>
      <p:sp>
        <p:nvSpPr>
          <p:cNvPr id="5" name="Slide Number Placeholder 4">
            <a:extLst>
              <a:ext uri="{FF2B5EF4-FFF2-40B4-BE49-F238E27FC236}">
                <a16:creationId xmlns:a16="http://schemas.microsoft.com/office/drawing/2014/main" id="{84CAE96E-089D-9CBD-80DE-3A169A24492F}"/>
              </a:ext>
            </a:extLst>
          </p:cNvPr>
          <p:cNvSpPr>
            <a:spLocks noGrp="1"/>
          </p:cNvSpPr>
          <p:nvPr>
            <p:ph type="sldNum" sz="quarter" idx="12"/>
          </p:nvPr>
        </p:nvSpPr>
        <p:spPr/>
        <p:txBody>
          <a:bodyPr/>
          <a:lstStyle/>
          <a:p>
            <a:fld id="{16C5AC08-0ACD-404A-9C9F-AB39E786C34A}" type="slidenum">
              <a:rPr lang="en-US"/>
              <a:pPr/>
              <a:t>3</a:t>
            </a:fld>
            <a:endParaRPr lang="en-US"/>
          </a:p>
        </p:txBody>
      </p:sp>
      <p:sp>
        <p:nvSpPr>
          <p:cNvPr id="6" name="Text Placeholder 5">
            <a:extLst>
              <a:ext uri="{FF2B5EF4-FFF2-40B4-BE49-F238E27FC236}">
                <a16:creationId xmlns:a16="http://schemas.microsoft.com/office/drawing/2014/main" id="{027147B2-D50A-C477-356D-46D98215865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962227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39</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5"/>
          <a:stretch>
            <a:fillRect/>
          </a:stretch>
        </p:blipFill>
        <p:spPr>
          <a:xfrm>
            <a:off x="5407025" y="1240267"/>
            <a:ext cx="1327150" cy="983074"/>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6"/>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3200">
                <a:solidFill>
                  <a:schemeClr val="bg1"/>
                </a:solidFill>
                <a:latin typeface="DM Sans" pitchFamily="2" charset="77"/>
              </a:rPr>
              <a:t>What is the first question of the</a:t>
            </a:r>
            <a:br>
              <a:rPr lang="en-US" sz="3200">
                <a:solidFill>
                  <a:schemeClr val="bg1"/>
                </a:solidFill>
                <a:latin typeface="DM Sans" pitchFamily="2" charset="77"/>
              </a:rPr>
            </a:br>
            <a:r>
              <a:rPr lang="en-US" sz="3200">
                <a:solidFill>
                  <a:schemeClr val="bg1"/>
                </a:solidFill>
                <a:latin typeface="DM Sans" pitchFamily="2" charset="77"/>
              </a:rPr>
              <a:t>Model for Improvement?</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7">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Who hosted America‘s</a:t>
              </a:r>
              <a:br>
                <a:rPr lang="en-US">
                  <a:solidFill>
                    <a:schemeClr val="bg1"/>
                  </a:solidFill>
                  <a:latin typeface="DM Sans" pitchFamily="2" charset="77"/>
                </a:rPr>
              </a:br>
              <a:r>
                <a:rPr lang="en-US">
                  <a:solidFill>
                    <a:schemeClr val="bg1"/>
                  </a:solidFill>
                  <a:latin typeface="DM Sans" pitchFamily="2" charset="77"/>
                </a:rPr>
                <a:t>Next Top Model?</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What are your PDSA cycles?</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What are we trying to accomplish?</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Who are your stakeholders?</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grpSp>
        <p:nvGrpSpPr>
          <p:cNvPr id="2" name="D">
            <a:extLst>
              <a:ext uri="{FF2B5EF4-FFF2-40B4-BE49-F238E27FC236}">
                <a16:creationId xmlns:a16="http://schemas.microsoft.com/office/drawing/2014/main" id="{C7CE04CE-31D4-4CA9-3545-C717C558E617}"/>
              </a:ext>
            </a:extLst>
          </p:cNvPr>
          <p:cNvGrpSpPr/>
          <p:nvPr/>
        </p:nvGrpSpPr>
        <p:grpSpPr>
          <a:xfrm>
            <a:off x="5636585" y="4293096"/>
            <a:ext cx="4428165" cy="624979"/>
            <a:chOff x="5636585" y="5157192"/>
            <a:chExt cx="4428165" cy="624979"/>
          </a:xfrm>
        </p:grpSpPr>
        <p:sp>
          <p:nvSpPr>
            <p:cNvPr id="3" name="TextBox 2">
              <a:extLst>
                <a:ext uri="{FF2B5EF4-FFF2-40B4-BE49-F238E27FC236}">
                  <a16:creationId xmlns:a16="http://schemas.microsoft.com/office/drawing/2014/main" id="{A330300A-C8D5-9CAA-3E03-3A6980476464}"/>
                </a:ext>
              </a:extLst>
            </p:cNvPr>
            <p:cNvSpPr txBox="1"/>
            <p:nvPr/>
          </p:nvSpPr>
          <p:spPr>
            <a:xfrm>
              <a:off x="5636585" y="5157192"/>
              <a:ext cx="4428165" cy="624979"/>
            </a:xfrm>
            <a:prstGeom prst="roundRect">
              <a:avLst>
                <a:gd name="adj" fmla="val 50000"/>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What are we trying to accomplish?</a:t>
              </a:r>
            </a:p>
          </p:txBody>
        </p:sp>
        <p:sp>
          <p:nvSpPr>
            <p:cNvPr id="6" name="TextBox 5">
              <a:extLst>
                <a:ext uri="{FF2B5EF4-FFF2-40B4-BE49-F238E27FC236}">
                  <a16:creationId xmlns:a16="http://schemas.microsoft.com/office/drawing/2014/main" id="{C871A1EF-75A0-99CF-773B-FFE550B9DBF4}"/>
                </a:ext>
              </a:extLst>
            </p:cNvPr>
            <p:cNvSpPr txBox="1"/>
            <p:nvPr/>
          </p:nvSpPr>
          <p:spPr>
            <a:xfrm>
              <a:off x="5859925" y="535858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sp>
        <p:nvSpPr>
          <p:cNvPr id="8" name="TextBox 7">
            <a:extLst>
              <a:ext uri="{FF2B5EF4-FFF2-40B4-BE49-F238E27FC236}">
                <a16:creationId xmlns:a16="http://schemas.microsoft.com/office/drawing/2014/main" id="{7465AE3A-07A4-88E0-3111-599E3DDFB992}"/>
              </a:ext>
            </a:extLst>
          </p:cNvPr>
          <p:cNvSpPr txBox="1"/>
          <p:nvPr/>
        </p:nvSpPr>
        <p:spPr>
          <a:xfrm>
            <a:off x="11037729" y="4752133"/>
            <a:ext cx="912972" cy="223933"/>
          </a:xfrm>
          <a:prstGeom prst="roundRect">
            <a:avLst>
              <a:gd name="adj" fmla="val 50000"/>
            </a:avLst>
          </a:prstGeom>
          <a:solidFill>
            <a:schemeClr val="accent2"/>
          </a:solidFill>
        </p:spPr>
        <p:txBody>
          <a:bodyPr wrap="square" lIns="0" tIns="0" rIns="0" bIns="0" rtlCol="0">
            <a:noAutofit/>
          </a:bodyPr>
          <a:lstStyle/>
          <a:p>
            <a:pPr algn="ctr"/>
            <a:r>
              <a:rPr lang="en-US" sz="1200" b="1">
                <a:solidFill>
                  <a:schemeClr val="bg1"/>
                </a:solidFill>
                <a:latin typeface="DM Sans" pitchFamily="2" charset="77"/>
              </a:rPr>
              <a:t>£10,000</a:t>
            </a:r>
          </a:p>
        </p:txBody>
      </p:sp>
    </p:spTree>
    <p:extLst>
      <p:ext uri="{BB962C8B-B14F-4D97-AF65-F5344CB8AC3E}">
        <p14:creationId xmlns:p14="http://schemas.microsoft.com/office/powerpoint/2010/main" val="3387864735"/>
      </p:ext>
    </p:extLst>
  </p:cSld>
  <p:clrMapOvr>
    <a:masterClrMapping/>
  </p:clrMapOvr>
  <mc:AlternateContent xmlns:mc="http://schemas.openxmlformats.org/markup-compatibility/2006" xmlns:p14="http://schemas.microsoft.com/office/powerpoint/2010/main">
    <mc:Choice Requires="p14">
      <p:transition spd="slow" p14:dur="2000" advClick="0" advTm="4500"/>
    </mc:Choice>
    <mc:Fallback xmlns="">
      <p:transition spd="slow" advClick="0" advTm="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7" presetClass="exit" presetSubtype="0" fill="hold" grpId="0" nodeType="afterEffect">
                                  <p:stCondLst>
                                    <p:cond delay="3000"/>
                                  </p:stCondLst>
                                  <p:childTnLst>
                                    <p:animEffect transition="out" filter="fade">
                                      <p:cBhvr>
                                        <p:cTn id="10" dur="250"/>
                                        <p:tgtEl>
                                          <p:spTgt spid="20"/>
                                        </p:tgtEl>
                                      </p:cBhvr>
                                    </p:animEffect>
                                    <p:anim calcmode="lin" valueType="num">
                                      <p:cBhvr>
                                        <p:cTn id="11" dur="250"/>
                                        <p:tgtEl>
                                          <p:spTgt spid="20"/>
                                        </p:tgtEl>
                                        <p:attrNameLst>
                                          <p:attrName>ppt_x</p:attrName>
                                        </p:attrNameLst>
                                      </p:cBhvr>
                                      <p:tavLst>
                                        <p:tav tm="0">
                                          <p:val>
                                            <p:strVal val="ppt_x"/>
                                          </p:val>
                                        </p:tav>
                                        <p:tav tm="100000">
                                          <p:val>
                                            <p:strVal val="ppt_x"/>
                                          </p:val>
                                        </p:tav>
                                      </p:tavLst>
                                    </p:anim>
                                    <p:anim calcmode="lin" valueType="num">
                                      <p:cBhvr>
                                        <p:cTn id="12" dur="250"/>
                                        <p:tgtEl>
                                          <p:spTgt spid="20"/>
                                        </p:tgtEl>
                                        <p:attrNameLst>
                                          <p:attrName>ppt_y</p:attrName>
                                        </p:attrNameLst>
                                      </p:cBhvr>
                                      <p:tavLst>
                                        <p:tav tm="0">
                                          <p:val>
                                            <p:strVal val="ppt_y"/>
                                          </p:val>
                                        </p:tav>
                                        <p:tav tm="100000">
                                          <p:val>
                                            <p:strVal val="ppt_y-.1"/>
                                          </p:val>
                                        </p:tav>
                                      </p:tavLst>
                                    </p:anim>
                                    <p:set>
                                      <p:cBhvr>
                                        <p:cTn id="13" dur="1" fill="hold">
                                          <p:stCondLst>
                                            <p:cond delay="249"/>
                                          </p:stCondLst>
                                        </p:cTn>
                                        <p:tgtEl>
                                          <p:spTgt spid="20"/>
                                        </p:tgtEl>
                                        <p:attrNameLst>
                                          <p:attrName>style.visibility</p:attrName>
                                        </p:attrNameLst>
                                      </p:cBhvr>
                                      <p:to>
                                        <p:strVal val="hidden"/>
                                      </p:to>
                                    </p:set>
                                  </p:childTnLst>
                                </p:cTn>
                              </p:par>
                            </p:childTnLst>
                          </p:cTn>
                        </p:par>
                        <p:par>
                          <p:cTn id="14" fill="hold">
                            <p:stCondLst>
                              <p:cond delay="3750"/>
                            </p:stCondLst>
                            <p:childTnLst>
                              <p:par>
                                <p:cTn id="15" presetID="47" presetClass="exit" presetSubtype="0" fill="hold" nodeType="afterEffect">
                                  <p:stCondLst>
                                    <p:cond delay="0"/>
                                  </p:stCondLst>
                                  <p:childTnLst>
                                    <p:animEffect transition="out" filter="fade">
                                      <p:cBhvr>
                                        <p:cTn id="16" dur="250"/>
                                        <p:tgtEl>
                                          <p:spTgt spid="33"/>
                                        </p:tgtEl>
                                      </p:cBhvr>
                                    </p:animEffect>
                                    <p:anim calcmode="lin" valueType="num">
                                      <p:cBhvr>
                                        <p:cTn id="17" dur="250"/>
                                        <p:tgtEl>
                                          <p:spTgt spid="33"/>
                                        </p:tgtEl>
                                        <p:attrNameLst>
                                          <p:attrName>ppt_x</p:attrName>
                                        </p:attrNameLst>
                                      </p:cBhvr>
                                      <p:tavLst>
                                        <p:tav tm="0">
                                          <p:val>
                                            <p:strVal val="ppt_x"/>
                                          </p:val>
                                        </p:tav>
                                        <p:tav tm="100000">
                                          <p:val>
                                            <p:strVal val="ppt_x"/>
                                          </p:val>
                                        </p:tav>
                                      </p:tavLst>
                                    </p:anim>
                                    <p:anim calcmode="lin" valueType="num">
                                      <p:cBhvr>
                                        <p:cTn id="18" dur="250"/>
                                        <p:tgtEl>
                                          <p:spTgt spid="33"/>
                                        </p:tgtEl>
                                        <p:attrNameLst>
                                          <p:attrName>ppt_y</p:attrName>
                                        </p:attrNameLst>
                                      </p:cBhvr>
                                      <p:tavLst>
                                        <p:tav tm="0">
                                          <p:val>
                                            <p:strVal val="ppt_y"/>
                                          </p:val>
                                        </p:tav>
                                        <p:tav tm="100000">
                                          <p:val>
                                            <p:strVal val="ppt_y-.1"/>
                                          </p:val>
                                        </p:tav>
                                      </p:tavLst>
                                    </p:anim>
                                    <p:set>
                                      <p:cBhvr>
                                        <p:cTn id="19" dur="1" fill="hold">
                                          <p:stCondLst>
                                            <p:cond delay="249"/>
                                          </p:stCondLst>
                                        </p:cTn>
                                        <p:tgtEl>
                                          <p:spTgt spid="33"/>
                                        </p:tgtEl>
                                        <p:attrNameLst>
                                          <p:attrName>style.visibility</p:attrName>
                                        </p:attrNameLst>
                                      </p:cBhvr>
                                      <p:to>
                                        <p:strVal val="hidden"/>
                                      </p:to>
                                    </p:set>
                                  </p:childTnLst>
                                </p:cTn>
                              </p:par>
                              <p:par>
                                <p:cTn id="20" presetID="47" presetClass="exit" presetSubtype="0" fill="hold" nodeType="withEffect">
                                  <p:stCondLst>
                                    <p:cond delay="0"/>
                                  </p:stCondLst>
                                  <p:childTnLst>
                                    <p:animEffect transition="out" filter="fade">
                                      <p:cBhvr>
                                        <p:cTn id="21" dur="250"/>
                                        <p:tgtEl>
                                          <p:spTgt spid="30"/>
                                        </p:tgtEl>
                                      </p:cBhvr>
                                    </p:animEffect>
                                    <p:anim calcmode="lin" valueType="num">
                                      <p:cBhvr>
                                        <p:cTn id="22" dur="250"/>
                                        <p:tgtEl>
                                          <p:spTgt spid="30"/>
                                        </p:tgtEl>
                                        <p:attrNameLst>
                                          <p:attrName>ppt_x</p:attrName>
                                        </p:attrNameLst>
                                      </p:cBhvr>
                                      <p:tavLst>
                                        <p:tav tm="0">
                                          <p:val>
                                            <p:strVal val="ppt_x"/>
                                          </p:val>
                                        </p:tav>
                                        <p:tav tm="100000">
                                          <p:val>
                                            <p:strVal val="ppt_x"/>
                                          </p:val>
                                        </p:tav>
                                      </p:tavLst>
                                    </p:anim>
                                    <p:anim calcmode="lin" valueType="num">
                                      <p:cBhvr>
                                        <p:cTn id="23" dur="250"/>
                                        <p:tgtEl>
                                          <p:spTgt spid="30"/>
                                        </p:tgtEl>
                                        <p:attrNameLst>
                                          <p:attrName>ppt_y</p:attrName>
                                        </p:attrNameLst>
                                      </p:cBhvr>
                                      <p:tavLst>
                                        <p:tav tm="0">
                                          <p:val>
                                            <p:strVal val="ppt_y"/>
                                          </p:val>
                                        </p:tav>
                                        <p:tav tm="100000">
                                          <p:val>
                                            <p:strVal val="ppt_y-.1"/>
                                          </p:val>
                                        </p:tav>
                                      </p:tavLst>
                                    </p:anim>
                                    <p:set>
                                      <p:cBhvr>
                                        <p:cTn id="24" dur="1" fill="hold">
                                          <p:stCondLst>
                                            <p:cond delay="249"/>
                                          </p:stCondLst>
                                        </p:cTn>
                                        <p:tgtEl>
                                          <p:spTgt spid="30"/>
                                        </p:tgtEl>
                                        <p:attrNameLst>
                                          <p:attrName>style.visibility</p:attrName>
                                        </p:attrNameLst>
                                      </p:cBhvr>
                                      <p:to>
                                        <p:strVal val="hidden"/>
                                      </p:to>
                                    </p:set>
                                  </p:childTnLst>
                                </p:cTn>
                              </p:par>
                              <p:par>
                                <p:cTn id="25" presetID="47" presetClass="exit" presetSubtype="0" fill="hold" nodeType="withEffect">
                                  <p:stCondLst>
                                    <p:cond delay="0"/>
                                  </p:stCondLst>
                                  <p:childTnLst>
                                    <p:animEffect transition="out" filter="fade">
                                      <p:cBhvr>
                                        <p:cTn id="26" dur="250"/>
                                        <p:tgtEl>
                                          <p:spTgt spid="32"/>
                                        </p:tgtEl>
                                      </p:cBhvr>
                                    </p:animEffect>
                                    <p:anim calcmode="lin" valueType="num">
                                      <p:cBhvr>
                                        <p:cTn id="27" dur="250"/>
                                        <p:tgtEl>
                                          <p:spTgt spid="32"/>
                                        </p:tgtEl>
                                        <p:attrNameLst>
                                          <p:attrName>ppt_x</p:attrName>
                                        </p:attrNameLst>
                                      </p:cBhvr>
                                      <p:tavLst>
                                        <p:tav tm="0">
                                          <p:val>
                                            <p:strVal val="ppt_x"/>
                                          </p:val>
                                        </p:tav>
                                        <p:tav tm="100000">
                                          <p:val>
                                            <p:strVal val="ppt_x"/>
                                          </p:val>
                                        </p:tav>
                                      </p:tavLst>
                                    </p:anim>
                                    <p:anim calcmode="lin" valueType="num">
                                      <p:cBhvr>
                                        <p:cTn id="28" dur="250"/>
                                        <p:tgtEl>
                                          <p:spTgt spid="32"/>
                                        </p:tgtEl>
                                        <p:attrNameLst>
                                          <p:attrName>ppt_y</p:attrName>
                                        </p:attrNameLst>
                                      </p:cBhvr>
                                      <p:tavLst>
                                        <p:tav tm="0">
                                          <p:val>
                                            <p:strVal val="ppt_y"/>
                                          </p:val>
                                        </p:tav>
                                        <p:tav tm="100000">
                                          <p:val>
                                            <p:strVal val="ppt_y-.1"/>
                                          </p:val>
                                        </p:tav>
                                      </p:tavLst>
                                    </p:anim>
                                    <p:set>
                                      <p:cBhvr>
                                        <p:cTn id="29" dur="1" fill="hold">
                                          <p:stCondLst>
                                            <p:cond delay="249"/>
                                          </p:stCondLst>
                                        </p:cTn>
                                        <p:tgtEl>
                                          <p:spTgt spid="32"/>
                                        </p:tgtEl>
                                        <p:attrNameLst>
                                          <p:attrName>style.visibility</p:attrName>
                                        </p:attrNameLst>
                                      </p:cBhvr>
                                      <p:to>
                                        <p:strVal val="hidden"/>
                                      </p:to>
                                    </p:set>
                                  </p:childTnLst>
                                </p:cTn>
                              </p:par>
                              <p:par>
                                <p:cTn id="30" presetID="47" presetClass="exit" presetSubtype="0" fill="hold" nodeType="withEffect">
                                  <p:stCondLst>
                                    <p:cond delay="0"/>
                                  </p:stCondLst>
                                  <p:childTnLst>
                                    <p:animEffect transition="out" filter="fade">
                                      <p:cBhvr>
                                        <p:cTn id="31" dur="250"/>
                                        <p:tgtEl>
                                          <p:spTgt spid="30"/>
                                        </p:tgtEl>
                                      </p:cBhvr>
                                    </p:animEffect>
                                    <p:anim calcmode="lin" valueType="num">
                                      <p:cBhvr>
                                        <p:cTn id="32" dur="250"/>
                                        <p:tgtEl>
                                          <p:spTgt spid="30"/>
                                        </p:tgtEl>
                                        <p:attrNameLst>
                                          <p:attrName>ppt_x</p:attrName>
                                        </p:attrNameLst>
                                      </p:cBhvr>
                                      <p:tavLst>
                                        <p:tav tm="0">
                                          <p:val>
                                            <p:strVal val="ppt_x"/>
                                          </p:val>
                                        </p:tav>
                                        <p:tav tm="100000">
                                          <p:val>
                                            <p:strVal val="ppt_x"/>
                                          </p:val>
                                        </p:tav>
                                      </p:tavLst>
                                    </p:anim>
                                    <p:anim calcmode="lin" valueType="num">
                                      <p:cBhvr>
                                        <p:cTn id="33" dur="250"/>
                                        <p:tgtEl>
                                          <p:spTgt spid="30"/>
                                        </p:tgtEl>
                                        <p:attrNameLst>
                                          <p:attrName>ppt_y</p:attrName>
                                        </p:attrNameLst>
                                      </p:cBhvr>
                                      <p:tavLst>
                                        <p:tav tm="0">
                                          <p:val>
                                            <p:strVal val="ppt_y"/>
                                          </p:val>
                                        </p:tav>
                                        <p:tav tm="100000">
                                          <p:val>
                                            <p:strVal val="ppt_y-.1"/>
                                          </p:val>
                                        </p:tav>
                                      </p:tavLst>
                                    </p:anim>
                                    <p:set>
                                      <p:cBhvr>
                                        <p:cTn id="34" dur="1" fill="hold">
                                          <p:stCondLst>
                                            <p:cond delay="249"/>
                                          </p:stCondLst>
                                        </p:cTn>
                                        <p:tgtEl>
                                          <p:spTgt spid="30"/>
                                        </p:tgtEl>
                                        <p:attrNameLst>
                                          <p:attrName>style.visibility</p:attrName>
                                        </p:attrNameLst>
                                      </p:cBhvr>
                                      <p:to>
                                        <p:strVal val="hidden"/>
                                      </p:to>
                                    </p:set>
                                  </p:childTnLst>
                                </p:cTn>
                              </p:par>
                              <p:par>
                                <p:cTn id="35" presetID="47" presetClass="exit" presetSubtype="0" fill="hold" nodeType="withEffect">
                                  <p:stCondLst>
                                    <p:cond delay="0"/>
                                  </p:stCondLst>
                                  <p:childTnLst>
                                    <p:animEffect transition="out" filter="fade">
                                      <p:cBhvr>
                                        <p:cTn id="36" dur="250"/>
                                        <p:tgtEl>
                                          <p:spTgt spid="2"/>
                                        </p:tgtEl>
                                      </p:cBhvr>
                                    </p:animEffect>
                                    <p:anim calcmode="lin" valueType="num">
                                      <p:cBhvr>
                                        <p:cTn id="37" dur="250"/>
                                        <p:tgtEl>
                                          <p:spTgt spid="2"/>
                                        </p:tgtEl>
                                        <p:attrNameLst>
                                          <p:attrName>ppt_x</p:attrName>
                                        </p:attrNameLst>
                                      </p:cBhvr>
                                      <p:tavLst>
                                        <p:tav tm="0">
                                          <p:val>
                                            <p:strVal val="ppt_x"/>
                                          </p:val>
                                        </p:tav>
                                        <p:tav tm="100000">
                                          <p:val>
                                            <p:strVal val="ppt_x"/>
                                          </p:val>
                                        </p:tav>
                                      </p:tavLst>
                                    </p:anim>
                                    <p:anim calcmode="lin" valueType="num">
                                      <p:cBhvr>
                                        <p:cTn id="38" dur="250"/>
                                        <p:tgtEl>
                                          <p:spTgt spid="2"/>
                                        </p:tgtEl>
                                        <p:attrNameLst>
                                          <p:attrName>ppt_y</p:attrName>
                                        </p:attrNameLst>
                                      </p:cBhvr>
                                      <p:tavLst>
                                        <p:tav tm="0">
                                          <p:val>
                                            <p:strVal val="ppt_y"/>
                                          </p:val>
                                        </p:tav>
                                        <p:tav tm="100000">
                                          <p:val>
                                            <p:strVal val="ppt_y-.1"/>
                                          </p:val>
                                        </p:tav>
                                      </p:tavLst>
                                    </p:anim>
                                    <p:set>
                                      <p:cBhvr>
                                        <p:cTn id="39" dur="1" fill="hold">
                                          <p:stCondLst>
                                            <p:cond delay="249"/>
                                          </p:stCondLst>
                                        </p:cTn>
                                        <p:tgtEl>
                                          <p:spTgt spid="2"/>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250"/>
                                        <p:tgtEl>
                                          <p:spTgt spid="31"/>
                                        </p:tgtEl>
                                      </p:cBhvr>
                                    </p:animEffect>
                                    <p:anim calcmode="lin" valueType="num">
                                      <p:cBhvr>
                                        <p:cTn id="42" dur="250"/>
                                        <p:tgtEl>
                                          <p:spTgt spid="31"/>
                                        </p:tgtEl>
                                        <p:attrNameLst>
                                          <p:attrName>ppt_x</p:attrName>
                                        </p:attrNameLst>
                                      </p:cBhvr>
                                      <p:tavLst>
                                        <p:tav tm="0">
                                          <p:val>
                                            <p:strVal val="ppt_x"/>
                                          </p:val>
                                        </p:tav>
                                        <p:tav tm="100000">
                                          <p:val>
                                            <p:strVal val="ppt_x"/>
                                          </p:val>
                                        </p:tav>
                                      </p:tavLst>
                                    </p:anim>
                                    <p:anim calcmode="lin" valueType="num">
                                      <p:cBhvr>
                                        <p:cTn id="43" dur="250"/>
                                        <p:tgtEl>
                                          <p:spTgt spid="31"/>
                                        </p:tgtEl>
                                        <p:attrNameLst>
                                          <p:attrName>ppt_y</p:attrName>
                                        </p:attrNameLst>
                                      </p:cBhvr>
                                      <p:tavLst>
                                        <p:tav tm="0">
                                          <p:val>
                                            <p:strVal val="ppt_y"/>
                                          </p:val>
                                        </p:tav>
                                        <p:tav tm="100000">
                                          <p:val>
                                            <p:strVal val="ppt_y-.1"/>
                                          </p:val>
                                        </p:tav>
                                      </p:tavLst>
                                    </p:anim>
                                    <p:set>
                                      <p:cBhvr>
                                        <p:cTn id="44" dur="1" fill="hold">
                                          <p:stCondLst>
                                            <p:cond delay="249"/>
                                          </p:stCondLst>
                                        </p:cTn>
                                        <p:tgtEl>
                                          <p:spTgt spid="31"/>
                                        </p:tgtEl>
                                        <p:attrNameLst>
                                          <p:attrName>style.visibility</p:attrName>
                                        </p:attrNameLst>
                                      </p:cBhvr>
                                      <p:to>
                                        <p:strVal val="hidden"/>
                                      </p:to>
                                    </p:set>
                                  </p:childTnLst>
                                </p:cTn>
                              </p:par>
                              <p:par>
                                <p:cTn id="45" presetID="1" presetClass="emph" presetSubtype="2" fill="hold" nodeType="withEffect">
                                  <p:stCondLst>
                                    <p:cond delay="0"/>
                                  </p:stCondLst>
                                  <p:childTnLst>
                                    <p:animClr clrSpc="rgb" dir="cw">
                                      <p:cBhvr>
                                        <p:cTn id="46" dur="500" fill="hold"/>
                                        <p:tgtEl>
                                          <p:spTgt spid="8"/>
                                        </p:tgtEl>
                                        <p:attrNameLst>
                                          <p:attrName>fillcolor</p:attrName>
                                        </p:attrNameLst>
                                      </p:cBhvr>
                                      <p:to>
                                        <a:srgbClr val="1A2F39"/>
                                      </p:to>
                                    </p:animClr>
                                    <p:set>
                                      <p:cBhvr>
                                        <p:cTn id="47" dur="500" fill="hold"/>
                                        <p:tgtEl>
                                          <p:spTgt spid="8"/>
                                        </p:tgtEl>
                                        <p:attrNameLst>
                                          <p:attrName>fill.type</p:attrName>
                                        </p:attrNameLst>
                                      </p:cBhvr>
                                      <p:to>
                                        <p:strVal val="solid"/>
                                      </p:to>
                                    </p:set>
                                    <p:set>
                                      <p:cBhvr>
                                        <p:cTn id="48" dur="5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40</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3" name="Picture 2">
            <a:extLst>
              <a:ext uri="{FF2B5EF4-FFF2-40B4-BE49-F238E27FC236}">
                <a16:creationId xmlns:a16="http://schemas.microsoft.com/office/drawing/2014/main" id="{7EAF1802-E0D1-BC52-D484-81BA962C3928}"/>
              </a:ext>
            </a:extLst>
          </p:cNvPr>
          <p:cNvPicPr>
            <a:picLocks noChangeAspect="1"/>
          </p:cNvPicPr>
          <p:nvPr/>
        </p:nvPicPr>
        <p:blipFill>
          <a:blip r:embed="rId5"/>
          <a:stretch>
            <a:fillRect/>
          </a:stretch>
        </p:blipFill>
        <p:spPr>
          <a:xfrm rot="10800000">
            <a:off x="-2728145" y="-3100830"/>
            <a:ext cx="13263716" cy="1305966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6"/>
          <a:stretch>
            <a:fillRect/>
          </a:stretch>
        </p:blipFill>
        <p:spPr>
          <a:xfrm>
            <a:off x="5407025" y="1240267"/>
            <a:ext cx="1327150" cy="983074"/>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7"/>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3200">
                <a:solidFill>
                  <a:schemeClr val="bg1"/>
                </a:solidFill>
                <a:latin typeface="DM Sans" pitchFamily="2" charset="77"/>
              </a:rPr>
              <a:t>On a run chart a shift is …</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8">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Aligned to the shift patterns</a:t>
              </a:r>
              <a:br>
                <a:rPr lang="en-US">
                  <a:solidFill>
                    <a:schemeClr val="bg1"/>
                  </a:solidFill>
                  <a:latin typeface="DM Sans" pitchFamily="2" charset="77"/>
                </a:rPr>
              </a:br>
              <a:r>
                <a:rPr lang="en-US">
                  <a:solidFill>
                    <a:schemeClr val="bg1"/>
                  </a:solidFill>
                  <a:latin typeface="DM Sans" pitchFamily="2" charset="77"/>
                </a:rPr>
                <a:t>of a team</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dirty="0">
                  <a:solidFill>
                    <a:schemeClr val="bg1"/>
                  </a:solidFill>
                  <a:latin typeface="DM Sans" pitchFamily="2" charset="77"/>
                </a:rPr>
                <a:t>6 + consecutive points above</a:t>
              </a:r>
              <a:br>
                <a:rPr lang="en-US" dirty="0">
                  <a:solidFill>
                    <a:schemeClr val="bg1"/>
                  </a:solidFill>
                  <a:latin typeface="DM Sans" pitchFamily="2" charset="77"/>
                </a:rPr>
              </a:br>
              <a:r>
                <a:rPr lang="en-US" dirty="0">
                  <a:solidFill>
                    <a:schemeClr val="bg1"/>
                  </a:solidFill>
                  <a:latin typeface="DM Sans" pitchFamily="2" charset="77"/>
                </a:rPr>
                <a:t>or below the median</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5 + consecutive points</a:t>
              </a:r>
              <a:br>
                <a:rPr lang="en-US">
                  <a:solidFill>
                    <a:schemeClr val="bg1"/>
                  </a:solidFill>
                  <a:latin typeface="DM Sans" pitchFamily="2" charset="77"/>
                </a:rPr>
              </a:br>
              <a:r>
                <a:rPr lang="en-US">
                  <a:solidFill>
                    <a:schemeClr val="bg1"/>
                  </a:solidFill>
                  <a:latin typeface="DM Sans" pitchFamily="2" charset="77"/>
                </a:rPr>
                <a:t>in the same direction</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When the points move outside</a:t>
              </a:r>
              <a:br>
                <a:rPr lang="en-US">
                  <a:solidFill>
                    <a:schemeClr val="bg1"/>
                  </a:solidFill>
                  <a:latin typeface="DM Sans" pitchFamily="2" charset="77"/>
                </a:rPr>
              </a:br>
              <a:r>
                <a:rPr lang="en-US">
                  <a:solidFill>
                    <a:schemeClr val="bg1"/>
                  </a:solidFill>
                  <a:latin typeface="DM Sans" pitchFamily="2" charset="77"/>
                </a:rPr>
                <a:t>the control limits</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sp>
        <p:nvSpPr>
          <p:cNvPr id="2" name="TextBox 1">
            <a:extLst>
              <a:ext uri="{FF2B5EF4-FFF2-40B4-BE49-F238E27FC236}">
                <a16:creationId xmlns:a16="http://schemas.microsoft.com/office/drawing/2014/main" id="{36D16F04-C7F2-D5A2-6700-593EFABDDEEF}"/>
              </a:ext>
            </a:extLst>
          </p:cNvPr>
          <p:cNvSpPr txBox="1"/>
          <p:nvPr/>
        </p:nvSpPr>
        <p:spPr>
          <a:xfrm>
            <a:off x="11037728" y="435625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Tree>
    <p:extLst>
      <p:ext uri="{BB962C8B-B14F-4D97-AF65-F5344CB8AC3E}">
        <p14:creationId xmlns:p14="http://schemas.microsoft.com/office/powerpoint/2010/main" val="6388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withEffect">
                                  <p:stCondLst>
                                    <p:cond delay="0"/>
                                  </p:stCondLst>
                                  <p:childTnLst>
                                    <p:animRot by="-21600000">
                                      <p:cBhvr>
                                        <p:cTn id="6" dur="1000" fill="hold"/>
                                        <p:tgtEl>
                                          <p:spTgt spid="13"/>
                                        </p:tgtEl>
                                        <p:attrNameLst>
                                          <p:attrName>r</p:attrName>
                                        </p:attrNameLst>
                                      </p:cBhvr>
                                    </p:animRot>
                                  </p:childTnLst>
                                </p:cTn>
                              </p:par>
                              <p:par>
                                <p:cTn id="7" presetID="8" presetClass="emph" presetSubtype="0" fill="hold" nodeType="withEffect">
                                  <p:stCondLst>
                                    <p:cond delay="0"/>
                                  </p:stCondLst>
                                  <p:childTnLst>
                                    <p:animRot by="-43200000">
                                      <p:cBhvr>
                                        <p:cTn id="8" dur="1000" fill="hold"/>
                                        <p:tgtEl>
                                          <p:spTgt spid="3"/>
                                        </p:tgtEl>
                                        <p:attrNameLst>
                                          <p:attrName>r</p:attrName>
                                        </p:attrNameLst>
                                      </p:cBhvr>
                                    </p:animRot>
                                  </p:childTnLst>
                                </p:cTn>
                              </p:par>
                              <p:par>
                                <p:cTn id="9" presetID="1" presetClass="emph" presetSubtype="2" fill="hold" nodeType="withEffect">
                                  <p:stCondLst>
                                    <p:cond delay="0"/>
                                  </p:stCondLst>
                                  <p:childTnLst>
                                    <p:animClr clrSpc="rgb" dir="cw">
                                      <p:cBhvr>
                                        <p:cTn id="10" dur="1000" fill="hold"/>
                                        <p:tgtEl>
                                          <p:spTgt spid="2"/>
                                        </p:tgtEl>
                                        <p:attrNameLst>
                                          <p:attrName>fillcolor</p:attrName>
                                        </p:attrNameLst>
                                      </p:cBhvr>
                                      <p:to>
                                        <a:schemeClr val="accent2"/>
                                      </p:to>
                                    </p:animClr>
                                    <p:set>
                                      <p:cBhvr>
                                        <p:cTn id="11" dur="1000" fill="hold"/>
                                        <p:tgtEl>
                                          <p:spTgt spid="2"/>
                                        </p:tgtEl>
                                        <p:attrNameLst>
                                          <p:attrName>fill.type</p:attrName>
                                        </p:attrNameLst>
                                      </p:cBhvr>
                                      <p:to>
                                        <p:strVal val="solid"/>
                                      </p:to>
                                    </p:set>
                                    <p:set>
                                      <p:cBhvr>
                                        <p:cTn id="12" dur="1000" fill="hold"/>
                                        <p:tgtEl>
                                          <p:spTgt spid="2"/>
                                        </p:tgtEl>
                                        <p:attrNameLst>
                                          <p:attrName>fill.on</p:attrName>
                                        </p:attrNameLst>
                                      </p:cBhvr>
                                      <p:to>
                                        <p:strVal val="true"/>
                                      </p:to>
                                    </p:se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1500"/>
                            </p:stCondLst>
                            <p:childTnLst>
                              <p:par>
                                <p:cTn id="18" presetID="42" presetClass="entr" presetSubtype="0" fill="hold" nodeType="afterEffect">
                                  <p:stCondLst>
                                    <p:cond delay="50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250"/>
                                        <p:tgtEl>
                                          <p:spTgt spid="33"/>
                                        </p:tgtEl>
                                      </p:cBhvr>
                                    </p:animEffect>
                                    <p:anim calcmode="lin" valueType="num">
                                      <p:cBhvr>
                                        <p:cTn id="21" dur="250" fill="hold"/>
                                        <p:tgtEl>
                                          <p:spTgt spid="33"/>
                                        </p:tgtEl>
                                        <p:attrNameLst>
                                          <p:attrName>ppt_x</p:attrName>
                                        </p:attrNameLst>
                                      </p:cBhvr>
                                      <p:tavLst>
                                        <p:tav tm="0">
                                          <p:val>
                                            <p:strVal val="#ppt_x"/>
                                          </p:val>
                                        </p:tav>
                                        <p:tav tm="100000">
                                          <p:val>
                                            <p:strVal val="#ppt_x"/>
                                          </p:val>
                                        </p:tav>
                                      </p:tavLst>
                                    </p:anim>
                                    <p:anim calcmode="lin" valueType="num">
                                      <p:cBhvr>
                                        <p:cTn id="22" dur="250" fill="hold"/>
                                        <p:tgtEl>
                                          <p:spTgt spid="33"/>
                                        </p:tgtEl>
                                        <p:attrNameLst>
                                          <p:attrName>ppt_y</p:attrName>
                                        </p:attrNameLst>
                                      </p:cBhvr>
                                      <p:tavLst>
                                        <p:tav tm="0">
                                          <p:val>
                                            <p:strVal val="#ppt_y+.1"/>
                                          </p:val>
                                        </p:tav>
                                        <p:tav tm="100000">
                                          <p:val>
                                            <p:strVal val="#ppt_y"/>
                                          </p:val>
                                        </p:tav>
                                      </p:tavLst>
                                    </p:anim>
                                  </p:childTnLst>
                                </p:cTn>
                              </p:par>
                            </p:childTnLst>
                          </p:cTn>
                        </p:par>
                        <p:par>
                          <p:cTn id="23" fill="hold">
                            <p:stCondLst>
                              <p:cond delay="2250"/>
                            </p:stCondLst>
                            <p:childTnLst>
                              <p:par>
                                <p:cTn id="24" presetID="42"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250"/>
                                        <p:tgtEl>
                                          <p:spTgt spid="30"/>
                                        </p:tgtEl>
                                      </p:cBhvr>
                                    </p:animEffect>
                                    <p:anim calcmode="lin" valueType="num">
                                      <p:cBhvr>
                                        <p:cTn id="27" dur="250" fill="hold"/>
                                        <p:tgtEl>
                                          <p:spTgt spid="30"/>
                                        </p:tgtEl>
                                        <p:attrNameLst>
                                          <p:attrName>ppt_x</p:attrName>
                                        </p:attrNameLst>
                                      </p:cBhvr>
                                      <p:tavLst>
                                        <p:tav tm="0">
                                          <p:val>
                                            <p:strVal val="#ppt_x"/>
                                          </p:val>
                                        </p:tav>
                                        <p:tav tm="100000">
                                          <p:val>
                                            <p:strVal val="#ppt_x"/>
                                          </p:val>
                                        </p:tav>
                                      </p:tavLst>
                                    </p:anim>
                                    <p:anim calcmode="lin" valueType="num">
                                      <p:cBhvr>
                                        <p:cTn id="28" dur="250" fill="hold"/>
                                        <p:tgtEl>
                                          <p:spTgt spid="30"/>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anim calcmode="lin" valueType="num">
                                      <p:cBhvr>
                                        <p:cTn id="33" dur="250" fill="hold"/>
                                        <p:tgtEl>
                                          <p:spTgt spid="32"/>
                                        </p:tgtEl>
                                        <p:attrNameLst>
                                          <p:attrName>ppt_x</p:attrName>
                                        </p:attrNameLst>
                                      </p:cBhvr>
                                      <p:tavLst>
                                        <p:tav tm="0">
                                          <p:val>
                                            <p:strVal val="#ppt_x"/>
                                          </p:val>
                                        </p:tav>
                                        <p:tav tm="100000">
                                          <p:val>
                                            <p:strVal val="#ppt_x"/>
                                          </p:val>
                                        </p:tav>
                                      </p:tavLst>
                                    </p:anim>
                                    <p:anim calcmode="lin" valueType="num">
                                      <p:cBhvr>
                                        <p:cTn id="34" dur="250" fill="hold"/>
                                        <p:tgtEl>
                                          <p:spTgt spid="32"/>
                                        </p:tgtEl>
                                        <p:attrNameLst>
                                          <p:attrName>ppt_y</p:attrName>
                                        </p:attrNameLst>
                                      </p:cBhvr>
                                      <p:tavLst>
                                        <p:tav tm="0">
                                          <p:val>
                                            <p:strVal val="#ppt_y+.1"/>
                                          </p:val>
                                        </p:tav>
                                        <p:tav tm="100000">
                                          <p:val>
                                            <p:strVal val="#ppt_y"/>
                                          </p:val>
                                        </p:tav>
                                      </p:tavLst>
                                    </p:anim>
                                  </p:childTnLst>
                                </p:cTn>
                              </p:par>
                            </p:childTnLst>
                          </p:cTn>
                        </p:par>
                        <p:par>
                          <p:cTn id="35" fill="hold">
                            <p:stCondLst>
                              <p:cond delay="2750"/>
                            </p:stCondLst>
                            <p:childTnLst>
                              <p:par>
                                <p:cTn id="36" presetID="42"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250"/>
                                        <p:tgtEl>
                                          <p:spTgt spid="31"/>
                                        </p:tgtEl>
                                      </p:cBhvr>
                                    </p:animEffect>
                                    <p:anim calcmode="lin" valueType="num">
                                      <p:cBhvr>
                                        <p:cTn id="39" dur="250" fill="hold"/>
                                        <p:tgtEl>
                                          <p:spTgt spid="31"/>
                                        </p:tgtEl>
                                        <p:attrNameLst>
                                          <p:attrName>ppt_x</p:attrName>
                                        </p:attrNameLst>
                                      </p:cBhvr>
                                      <p:tavLst>
                                        <p:tav tm="0">
                                          <p:val>
                                            <p:strVal val="#ppt_x"/>
                                          </p:val>
                                        </p:tav>
                                        <p:tav tm="100000">
                                          <p:val>
                                            <p:strVal val="#ppt_x"/>
                                          </p:val>
                                        </p:tav>
                                      </p:tavLst>
                                    </p:anim>
                                    <p:anim calcmode="lin" valueType="num">
                                      <p:cBhvr>
                                        <p:cTn id="40" dur="2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41</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5"/>
          <a:stretch>
            <a:fillRect/>
          </a:stretch>
        </p:blipFill>
        <p:spPr>
          <a:xfrm>
            <a:off x="5407025" y="1240267"/>
            <a:ext cx="1327150" cy="983074"/>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6"/>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3200">
                <a:solidFill>
                  <a:schemeClr val="bg1"/>
                </a:solidFill>
                <a:latin typeface="DM Sans" pitchFamily="2" charset="77"/>
              </a:rPr>
              <a:t>On a run chart a shift is …</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7">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Aligned to the shift patterns</a:t>
              </a:r>
              <a:br>
                <a:rPr lang="en-US">
                  <a:solidFill>
                    <a:schemeClr val="bg1"/>
                  </a:solidFill>
                  <a:latin typeface="DM Sans" pitchFamily="2" charset="77"/>
                </a:rPr>
              </a:br>
              <a:r>
                <a:rPr lang="en-US">
                  <a:solidFill>
                    <a:schemeClr val="bg1"/>
                  </a:solidFill>
                  <a:latin typeface="DM Sans" pitchFamily="2" charset="77"/>
                </a:rPr>
                <a:t>of a team</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6 + consecutive points above</a:t>
              </a:r>
              <a:br>
                <a:rPr lang="en-US">
                  <a:solidFill>
                    <a:schemeClr val="bg1"/>
                  </a:solidFill>
                  <a:latin typeface="DM Sans" pitchFamily="2" charset="77"/>
                </a:rPr>
              </a:br>
              <a:r>
                <a:rPr lang="en-US">
                  <a:solidFill>
                    <a:schemeClr val="bg1"/>
                  </a:solidFill>
                  <a:latin typeface="DM Sans" pitchFamily="2" charset="77"/>
                </a:rPr>
                <a:t>or below the median</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5 + consecutive points</a:t>
              </a:r>
              <a:br>
                <a:rPr lang="en-US">
                  <a:solidFill>
                    <a:schemeClr val="bg1"/>
                  </a:solidFill>
                  <a:latin typeface="DM Sans" pitchFamily="2" charset="77"/>
                </a:rPr>
              </a:br>
              <a:r>
                <a:rPr lang="en-US">
                  <a:solidFill>
                    <a:schemeClr val="bg1"/>
                  </a:solidFill>
                  <a:latin typeface="DM Sans" pitchFamily="2" charset="77"/>
                </a:rPr>
                <a:t>in the same direction</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When the points move outside</a:t>
              </a:r>
              <a:br>
                <a:rPr lang="en-US">
                  <a:solidFill>
                    <a:schemeClr val="bg1"/>
                  </a:solidFill>
                  <a:latin typeface="DM Sans" pitchFamily="2" charset="77"/>
                </a:rPr>
              </a:br>
              <a:r>
                <a:rPr lang="en-US">
                  <a:solidFill>
                    <a:schemeClr val="bg1"/>
                  </a:solidFill>
                  <a:latin typeface="DM Sans" pitchFamily="2" charset="77"/>
                </a:rPr>
                <a:t>the control limits</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grpSp>
        <p:nvGrpSpPr>
          <p:cNvPr id="2" name="D">
            <a:extLst>
              <a:ext uri="{FF2B5EF4-FFF2-40B4-BE49-F238E27FC236}">
                <a16:creationId xmlns:a16="http://schemas.microsoft.com/office/drawing/2014/main" id="{C7CE04CE-31D4-4CA9-3545-C717C558E617}"/>
              </a:ext>
            </a:extLst>
          </p:cNvPr>
          <p:cNvGrpSpPr/>
          <p:nvPr/>
        </p:nvGrpSpPr>
        <p:grpSpPr>
          <a:xfrm>
            <a:off x="1077913" y="5156145"/>
            <a:ext cx="4428165" cy="624979"/>
            <a:chOff x="5636585" y="5157192"/>
            <a:chExt cx="4428165" cy="624979"/>
          </a:xfrm>
        </p:grpSpPr>
        <p:sp>
          <p:nvSpPr>
            <p:cNvPr id="3" name="TextBox 2">
              <a:extLst>
                <a:ext uri="{FF2B5EF4-FFF2-40B4-BE49-F238E27FC236}">
                  <a16:creationId xmlns:a16="http://schemas.microsoft.com/office/drawing/2014/main" id="{A330300A-C8D5-9CAA-3E03-3A6980476464}"/>
                </a:ext>
              </a:extLst>
            </p:cNvPr>
            <p:cNvSpPr txBox="1"/>
            <p:nvPr/>
          </p:nvSpPr>
          <p:spPr>
            <a:xfrm>
              <a:off x="5636585" y="5157192"/>
              <a:ext cx="4428165" cy="624979"/>
            </a:xfrm>
            <a:prstGeom prst="roundRect">
              <a:avLst>
                <a:gd name="adj" fmla="val 50000"/>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dirty="0">
                  <a:solidFill>
                    <a:schemeClr val="bg1"/>
                  </a:solidFill>
                  <a:latin typeface="DM Sans" pitchFamily="2" charset="77"/>
                </a:rPr>
                <a:t>6 + consecutive points above</a:t>
              </a:r>
              <a:br>
                <a:rPr lang="en-US" dirty="0">
                  <a:solidFill>
                    <a:schemeClr val="bg1"/>
                  </a:solidFill>
                  <a:latin typeface="DM Sans" pitchFamily="2" charset="77"/>
                </a:rPr>
              </a:br>
              <a:r>
                <a:rPr lang="en-US" dirty="0">
                  <a:solidFill>
                    <a:schemeClr val="bg1"/>
                  </a:solidFill>
                  <a:latin typeface="DM Sans" pitchFamily="2" charset="77"/>
                </a:rPr>
                <a:t>or below the median</a:t>
              </a:r>
            </a:p>
          </p:txBody>
        </p:sp>
        <p:sp>
          <p:nvSpPr>
            <p:cNvPr id="6" name="TextBox 5">
              <a:extLst>
                <a:ext uri="{FF2B5EF4-FFF2-40B4-BE49-F238E27FC236}">
                  <a16:creationId xmlns:a16="http://schemas.microsoft.com/office/drawing/2014/main" id="{C871A1EF-75A0-99CF-773B-FFE550B9DBF4}"/>
                </a:ext>
              </a:extLst>
            </p:cNvPr>
            <p:cNvSpPr txBox="1"/>
            <p:nvPr/>
          </p:nvSpPr>
          <p:spPr>
            <a:xfrm>
              <a:off x="5829390" y="5375575"/>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sp>
        <p:nvSpPr>
          <p:cNvPr id="8" name="TextBox 7">
            <a:extLst>
              <a:ext uri="{FF2B5EF4-FFF2-40B4-BE49-F238E27FC236}">
                <a16:creationId xmlns:a16="http://schemas.microsoft.com/office/drawing/2014/main" id="{7465AE3A-07A4-88E0-3111-599E3DDFB992}"/>
              </a:ext>
            </a:extLst>
          </p:cNvPr>
          <p:cNvSpPr txBox="1"/>
          <p:nvPr/>
        </p:nvSpPr>
        <p:spPr>
          <a:xfrm>
            <a:off x="11037729" y="4358433"/>
            <a:ext cx="912972" cy="223933"/>
          </a:xfrm>
          <a:prstGeom prst="roundRect">
            <a:avLst>
              <a:gd name="adj" fmla="val 50000"/>
            </a:avLst>
          </a:prstGeom>
          <a:solidFill>
            <a:schemeClr val="accent2"/>
          </a:solidFill>
        </p:spPr>
        <p:txBody>
          <a:bodyPr wrap="square" lIns="0" tIns="0" rIns="0" bIns="0" rtlCol="0">
            <a:noAutofit/>
          </a:bodyPr>
          <a:lstStyle/>
          <a:p>
            <a:pPr algn="ctr"/>
            <a:r>
              <a:rPr lang="en-US" sz="1200" b="1">
                <a:solidFill>
                  <a:schemeClr val="bg1"/>
                </a:solidFill>
                <a:latin typeface="DM Sans" pitchFamily="2" charset="77"/>
              </a:rPr>
              <a:t>£25,000</a:t>
            </a:r>
          </a:p>
        </p:txBody>
      </p:sp>
    </p:spTree>
    <p:extLst>
      <p:ext uri="{BB962C8B-B14F-4D97-AF65-F5344CB8AC3E}">
        <p14:creationId xmlns:p14="http://schemas.microsoft.com/office/powerpoint/2010/main" val="2766354325"/>
      </p:ext>
    </p:extLst>
  </p:cSld>
  <p:clrMapOvr>
    <a:masterClrMapping/>
  </p:clrMapOvr>
  <mc:AlternateContent xmlns:mc="http://schemas.openxmlformats.org/markup-compatibility/2006" xmlns:p14="http://schemas.microsoft.com/office/powerpoint/2010/main">
    <mc:Choice Requires="p14">
      <p:transition spd="slow" p14:dur="2000" advClick="0" advTm="4500"/>
    </mc:Choice>
    <mc:Fallback xmlns="">
      <p:transition spd="slow" advClick="0" advTm="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7" presetClass="exit" presetSubtype="0" fill="hold" grpId="0" nodeType="afterEffect">
                                  <p:stCondLst>
                                    <p:cond delay="3000"/>
                                  </p:stCondLst>
                                  <p:childTnLst>
                                    <p:animEffect transition="out" filter="fade">
                                      <p:cBhvr>
                                        <p:cTn id="10" dur="250"/>
                                        <p:tgtEl>
                                          <p:spTgt spid="20"/>
                                        </p:tgtEl>
                                      </p:cBhvr>
                                    </p:animEffect>
                                    <p:anim calcmode="lin" valueType="num">
                                      <p:cBhvr>
                                        <p:cTn id="11" dur="250"/>
                                        <p:tgtEl>
                                          <p:spTgt spid="20"/>
                                        </p:tgtEl>
                                        <p:attrNameLst>
                                          <p:attrName>ppt_x</p:attrName>
                                        </p:attrNameLst>
                                      </p:cBhvr>
                                      <p:tavLst>
                                        <p:tav tm="0">
                                          <p:val>
                                            <p:strVal val="ppt_x"/>
                                          </p:val>
                                        </p:tav>
                                        <p:tav tm="100000">
                                          <p:val>
                                            <p:strVal val="ppt_x"/>
                                          </p:val>
                                        </p:tav>
                                      </p:tavLst>
                                    </p:anim>
                                    <p:anim calcmode="lin" valueType="num">
                                      <p:cBhvr>
                                        <p:cTn id="12" dur="250"/>
                                        <p:tgtEl>
                                          <p:spTgt spid="20"/>
                                        </p:tgtEl>
                                        <p:attrNameLst>
                                          <p:attrName>ppt_y</p:attrName>
                                        </p:attrNameLst>
                                      </p:cBhvr>
                                      <p:tavLst>
                                        <p:tav tm="0">
                                          <p:val>
                                            <p:strVal val="ppt_y"/>
                                          </p:val>
                                        </p:tav>
                                        <p:tav tm="100000">
                                          <p:val>
                                            <p:strVal val="ppt_y-.1"/>
                                          </p:val>
                                        </p:tav>
                                      </p:tavLst>
                                    </p:anim>
                                    <p:set>
                                      <p:cBhvr>
                                        <p:cTn id="13" dur="1" fill="hold">
                                          <p:stCondLst>
                                            <p:cond delay="249"/>
                                          </p:stCondLst>
                                        </p:cTn>
                                        <p:tgtEl>
                                          <p:spTgt spid="20"/>
                                        </p:tgtEl>
                                        <p:attrNameLst>
                                          <p:attrName>style.visibility</p:attrName>
                                        </p:attrNameLst>
                                      </p:cBhvr>
                                      <p:to>
                                        <p:strVal val="hidden"/>
                                      </p:to>
                                    </p:set>
                                  </p:childTnLst>
                                </p:cTn>
                              </p:par>
                            </p:childTnLst>
                          </p:cTn>
                        </p:par>
                        <p:par>
                          <p:cTn id="14" fill="hold">
                            <p:stCondLst>
                              <p:cond delay="3750"/>
                            </p:stCondLst>
                            <p:childTnLst>
                              <p:par>
                                <p:cTn id="15" presetID="47" presetClass="exit" presetSubtype="0" fill="hold" nodeType="afterEffect">
                                  <p:stCondLst>
                                    <p:cond delay="0"/>
                                  </p:stCondLst>
                                  <p:childTnLst>
                                    <p:animEffect transition="out" filter="fade">
                                      <p:cBhvr>
                                        <p:cTn id="16" dur="250"/>
                                        <p:tgtEl>
                                          <p:spTgt spid="33"/>
                                        </p:tgtEl>
                                      </p:cBhvr>
                                    </p:animEffect>
                                    <p:anim calcmode="lin" valueType="num">
                                      <p:cBhvr>
                                        <p:cTn id="17" dur="250"/>
                                        <p:tgtEl>
                                          <p:spTgt spid="33"/>
                                        </p:tgtEl>
                                        <p:attrNameLst>
                                          <p:attrName>ppt_x</p:attrName>
                                        </p:attrNameLst>
                                      </p:cBhvr>
                                      <p:tavLst>
                                        <p:tav tm="0">
                                          <p:val>
                                            <p:strVal val="ppt_x"/>
                                          </p:val>
                                        </p:tav>
                                        <p:tav tm="100000">
                                          <p:val>
                                            <p:strVal val="ppt_x"/>
                                          </p:val>
                                        </p:tav>
                                      </p:tavLst>
                                    </p:anim>
                                    <p:anim calcmode="lin" valueType="num">
                                      <p:cBhvr>
                                        <p:cTn id="18" dur="250"/>
                                        <p:tgtEl>
                                          <p:spTgt spid="33"/>
                                        </p:tgtEl>
                                        <p:attrNameLst>
                                          <p:attrName>ppt_y</p:attrName>
                                        </p:attrNameLst>
                                      </p:cBhvr>
                                      <p:tavLst>
                                        <p:tav tm="0">
                                          <p:val>
                                            <p:strVal val="ppt_y"/>
                                          </p:val>
                                        </p:tav>
                                        <p:tav tm="100000">
                                          <p:val>
                                            <p:strVal val="ppt_y-.1"/>
                                          </p:val>
                                        </p:tav>
                                      </p:tavLst>
                                    </p:anim>
                                    <p:set>
                                      <p:cBhvr>
                                        <p:cTn id="19" dur="1" fill="hold">
                                          <p:stCondLst>
                                            <p:cond delay="249"/>
                                          </p:stCondLst>
                                        </p:cTn>
                                        <p:tgtEl>
                                          <p:spTgt spid="33"/>
                                        </p:tgtEl>
                                        <p:attrNameLst>
                                          <p:attrName>style.visibility</p:attrName>
                                        </p:attrNameLst>
                                      </p:cBhvr>
                                      <p:to>
                                        <p:strVal val="hidden"/>
                                      </p:to>
                                    </p:set>
                                  </p:childTnLst>
                                </p:cTn>
                              </p:par>
                              <p:par>
                                <p:cTn id="20" presetID="47" presetClass="exit" presetSubtype="0" fill="hold" nodeType="withEffect">
                                  <p:stCondLst>
                                    <p:cond delay="0"/>
                                  </p:stCondLst>
                                  <p:childTnLst>
                                    <p:animEffect transition="out" filter="fade">
                                      <p:cBhvr>
                                        <p:cTn id="21" dur="250"/>
                                        <p:tgtEl>
                                          <p:spTgt spid="30"/>
                                        </p:tgtEl>
                                      </p:cBhvr>
                                    </p:animEffect>
                                    <p:anim calcmode="lin" valueType="num">
                                      <p:cBhvr>
                                        <p:cTn id="22" dur="250"/>
                                        <p:tgtEl>
                                          <p:spTgt spid="30"/>
                                        </p:tgtEl>
                                        <p:attrNameLst>
                                          <p:attrName>ppt_x</p:attrName>
                                        </p:attrNameLst>
                                      </p:cBhvr>
                                      <p:tavLst>
                                        <p:tav tm="0">
                                          <p:val>
                                            <p:strVal val="ppt_x"/>
                                          </p:val>
                                        </p:tav>
                                        <p:tav tm="100000">
                                          <p:val>
                                            <p:strVal val="ppt_x"/>
                                          </p:val>
                                        </p:tav>
                                      </p:tavLst>
                                    </p:anim>
                                    <p:anim calcmode="lin" valueType="num">
                                      <p:cBhvr>
                                        <p:cTn id="23" dur="250"/>
                                        <p:tgtEl>
                                          <p:spTgt spid="30"/>
                                        </p:tgtEl>
                                        <p:attrNameLst>
                                          <p:attrName>ppt_y</p:attrName>
                                        </p:attrNameLst>
                                      </p:cBhvr>
                                      <p:tavLst>
                                        <p:tav tm="0">
                                          <p:val>
                                            <p:strVal val="ppt_y"/>
                                          </p:val>
                                        </p:tav>
                                        <p:tav tm="100000">
                                          <p:val>
                                            <p:strVal val="ppt_y-.1"/>
                                          </p:val>
                                        </p:tav>
                                      </p:tavLst>
                                    </p:anim>
                                    <p:set>
                                      <p:cBhvr>
                                        <p:cTn id="24" dur="1" fill="hold">
                                          <p:stCondLst>
                                            <p:cond delay="249"/>
                                          </p:stCondLst>
                                        </p:cTn>
                                        <p:tgtEl>
                                          <p:spTgt spid="30"/>
                                        </p:tgtEl>
                                        <p:attrNameLst>
                                          <p:attrName>style.visibility</p:attrName>
                                        </p:attrNameLst>
                                      </p:cBhvr>
                                      <p:to>
                                        <p:strVal val="hidden"/>
                                      </p:to>
                                    </p:set>
                                  </p:childTnLst>
                                </p:cTn>
                              </p:par>
                              <p:par>
                                <p:cTn id="25" presetID="47" presetClass="exit" presetSubtype="0" fill="hold" nodeType="withEffect">
                                  <p:stCondLst>
                                    <p:cond delay="0"/>
                                  </p:stCondLst>
                                  <p:childTnLst>
                                    <p:animEffect transition="out" filter="fade">
                                      <p:cBhvr>
                                        <p:cTn id="26" dur="250"/>
                                        <p:tgtEl>
                                          <p:spTgt spid="32"/>
                                        </p:tgtEl>
                                      </p:cBhvr>
                                    </p:animEffect>
                                    <p:anim calcmode="lin" valueType="num">
                                      <p:cBhvr>
                                        <p:cTn id="27" dur="250"/>
                                        <p:tgtEl>
                                          <p:spTgt spid="32"/>
                                        </p:tgtEl>
                                        <p:attrNameLst>
                                          <p:attrName>ppt_x</p:attrName>
                                        </p:attrNameLst>
                                      </p:cBhvr>
                                      <p:tavLst>
                                        <p:tav tm="0">
                                          <p:val>
                                            <p:strVal val="ppt_x"/>
                                          </p:val>
                                        </p:tav>
                                        <p:tav tm="100000">
                                          <p:val>
                                            <p:strVal val="ppt_x"/>
                                          </p:val>
                                        </p:tav>
                                      </p:tavLst>
                                    </p:anim>
                                    <p:anim calcmode="lin" valueType="num">
                                      <p:cBhvr>
                                        <p:cTn id="28" dur="250"/>
                                        <p:tgtEl>
                                          <p:spTgt spid="32"/>
                                        </p:tgtEl>
                                        <p:attrNameLst>
                                          <p:attrName>ppt_y</p:attrName>
                                        </p:attrNameLst>
                                      </p:cBhvr>
                                      <p:tavLst>
                                        <p:tav tm="0">
                                          <p:val>
                                            <p:strVal val="ppt_y"/>
                                          </p:val>
                                        </p:tav>
                                        <p:tav tm="100000">
                                          <p:val>
                                            <p:strVal val="ppt_y-.1"/>
                                          </p:val>
                                        </p:tav>
                                      </p:tavLst>
                                    </p:anim>
                                    <p:set>
                                      <p:cBhvr>
                                        <p:cTn id="29" dur="1" fill="hold">
                                          <p:stCondLst>
                                            <p:cond delay="249"/>
                                          </p:stCondLst>
                                        </p:cTn>
                                        <p:tgtEl>
                                          <p:spTgt spid="32"/>
                                        </p:tgtEl>
                                        <p:attrNameLst>
                                          <p:attrName>style.visibility</p:attrName>
                                        </p:attrNameLst>
                                      </p:cBhvr>
                                      <p:to>
                                        <p:strVal val="hidden"/>
                                      </p:to>
                                    </p:set>
                                  </p:childTnLst>
                                </p:cTn>
                              </p:par>
                              <p:par>
                                <p:cTn id="30" presetID="47" presetClass="exit" presetSubtype="0" fill="hold" nodeType="withEffect">
                                  <p:stCondLst>
                                    <p:cond delay="0"/>
                                  </p:stCondLst>
                                  <p:childTnLst>
                                    <p:animEffect transition="out" filter="fade">
                                      <p:cBhvr>
                                        <p:cTn id="31" dur="250"/>
                                        <p:tgtEl>
                                          <p:spTgt spid="30"/>
                                        </p:tgtEl>
                                      </p:cBhvr>
                                    </p:animEffect>
                                    <p:anim calcmode="lin" valueType="num">
                                      <p:cBhvr>
                                        <p:cTn id="32" dur="250"/>
                                        <p:tgtEl>
                                          <p:spTgt spid="30"/>
                                        </p:tgtEl>
                                        <p:attrNameLst>
                                          <p:attrName>ppt_x</p:attrName>
                                        </p:attrNameLst>
                                      </p:cBhvr>
                                      <p:tavLst>
                                        <p:tav tm="0">
                                          <p:val>
                                            <p:strVal val="ppt_x"/>
                                          </p:val>
                                        </p:tav>
                                        <p:tav tm="100000">
                                          <p:val>
                                            <p:strVal val="ppt_x"/>
                                          </p:val>
                                        </p:tav>
                                      </p:tavLst>
                                    </p:anim>
                                    <p:anim calcmode="lin" valueType="num">
                                      <p:cBhvr>
                                        <p:cTn id="33" dur="250"/>
                                        <p:tgtEl>
                                          <p:spTgt spid="30"/>
                                        </p:tgtEl>
                                        <p:attrNameLst>
                                          <p:attrName>ppt_y</p:attrName>
                                        </p:attrNameLst>
                                      </p:cBhvr>
                                      <p:tavLst>
                                        <p:tav tm="0">
                                          <p:val>
                                            <p:strVal val="ppt_y"/>
                                          </p:val>
                                        </p:tav>
                                        <p:tav tm="100000">
                                          <p:val>
                                            <p:strVal val="ppt_y-.1"/>
                                          </p:val>
                                        </p:tav>
                                      </p:tavLst>
                                    </p:anim>
                                    <p:set>
                                      <p:cBhvr>
                                        <p:cTn id="34" dur="1" fill="hold">
                                          <p:stCondLst>
                                            <p:cond delay="249"/>
                                          </p:stCondLst>
                                        </p:cTn>
                                        <p:tgtEl>
                                          <p:spTgt spid="30"/>
                                        </p:tgtEl>
                                        <p:attrNameLst>
                                          <p:attrName>style.visibility</p:attrName>
                                        </p:attrNameLst>
                                      </p:cBhvr>
                                      <p:to>
                                        <p:strVal val="hidden"/>
                                      </p:to>
                                    </p:set>
                                  </p:childTnLst>
                                </p:cTn>
                              </p:par>
                              <p:par>
                                <p:cTn id="35" presetID="47" presetClass="exit" presetSubtype="0" fill="hold" nodeType="withEffect">
                                  <p:stCondLst>
                                    <p:cond delay="0"/>
                                  </p:stCondLst>
                                  <p:childTnLst>
                                    <p:animEffect transition="out" filter="fade">
                                      <p:cBhvr>
                                        <p:cTn id="36" dur="250"/>
                                        <p:tgtEl>
                                          <p:spTgt spid="2"/>
                                        </p:tgtEl>
                                      </p:cBhvr>
                                    </p:animEffect>
                                    <p:anim calcmode="lin" valueType="num">
                                      <p:cBhvr>
                                        <p:cTn id="37" dur="250"/>
                                        <p:tgtEl>
                                          <p:spTgt spid="2"/>
                                        </p:tgtEl>
                                        <p:attrNameLst>
                                          <p:attrName>ppt_x</p:attrName>
                                        </p:attrNameLst>
                                      </p:cBhvr>
                                      <p:tavLst>
                                        <p:tav tm="0">
                                          <p:val>
                                            <p:strVal val="ppt_x"/>
                                          </p:val>
                                        </p:tav>
                                        <p:tav tm="100000">
                                          <p:val>
                                            <p:strVal val="ppt_x"/>
                                          </p:val>
                                        </p:tav>
                                      </p:tavLst>
                                    </p:anim>
                                    <p:anim calcmode="lin" valueType="num">
                                      <p:cBhvr>
                                        <p:cTn id="38" dur="250"/>
                                        <p:tgtEl>
                                          <p:spTgt spid="2"/>
                                        </p:tgtEl>
                                        <p:attrNameLst>
                                          <p:attrName>ppt_y</p:attrName>
                                        </p:attrNameLst>
                                      </p:cBhvr>
                                      <p:tavLst>
                                        <p:tav tm="0">
                                          <p:val>
                                            <p:strVal val="ppt_y"/>
                                          </p:val>
                                        </p:tav>
                                        <p:tav tm="100000">
                                          <p:val>
                                            <p:strVal val="ppt_y-.1"/>
                                          </p:val>
                                        </p:tav>
                                      </p:tavLst>
                                    </p:anim>
                                    <p:set>
                                      <p:cBhvr>
                                        <p:cTn id="39" dur="1" fill="hold">
                                          <p:stCondLst>
                                            <p:cond delay="249"/>
                                          </p:stCondLst>
                                        </p:cTn>
                                        <p:tgtEl>
                                          <p:spTgt spid="2"/>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250"/>
                                        <p:tgtEl>
                                          <p:spTgt spid="31"/>
                                        </p:tgtEl>
                                      </p:cBhvr>
                                    </p:animEffect>
                                    <p:anim calcmode="lin" valueType="num">
                                      <p:cBhvr>
                                        <p:cTn id="42" dur="250"/>
                                        <p:tgtEl>
                                          <p:spTgt spid="31"/>
                                        </p:tgtEl>
                                        <p:attrNameLst>
                                          <p:attrName>ppt_x</p:attrName>
                                        </p:attrNameLst>
                                      </p:cBhvr>
                                      <p:tavLst>
                                        <p:tav tm="0">
                                          <p:val>
                                            <p:strVal val="ppt_x"/>
                                          </p:val>
                                        </p:tav>
                                        <p:tav tm="100000">
                                          <p:val>
                                            <p:strVal val="ppt_x"/>
                                          </p:val>
                                        </p:tav>
                                      </p:tavLst>
                                    </p:anim>
                                    <p:anim calcmode="lin" valueType="num">
                                      <p:cBhvr>
                                        <p:cTn id="43" dur="250"/>
                                        <p:tgtEl>
                                          <p:spTgt spid="31"/>
                                        </p:tgtEl>
                                        <p:attrNameLst>
                                          <p:attrName>ppt_y</p:attrName>
                                        </p:attrNameLst>
                                      </p:cBhvr>
                                      <p:tavLst>
                                        <p:tav tm="0">
                                          <p:val>
                                            <p:strVal val="ppt_y"/>
                                          </p:val>
                                        </p:tav>
                                        <p:tav tm="100000">
                                          <p:val>
                                            <p:strVal val="ppt_y-.1"/>
                                          </p:val>
                                        </p:tav>
                                      </p:tavLst>
                                    </p:anim>
                                    <p:set>
                                      <p:cBhvr>
                                        <p:cTn id="44" dur="1" fill="hold">
                                          <p:stCondLst>
                                            <p:cond delay="249"/>
                                          </p:stCondLst>
                                        </p:cTn>
                                        <p:tgtEl>
                                          <p:spTgt spid="31"/>
                                        </p:tgtEl>
                                        <p:attrNameLst>
                                          <p:attrName>style.visibility</p:attrName>
                                        </p:attrNameLst>
                                      </p:cBhvr>
                                      <p:to>
                                        <p:strVal val="hidden"/>
                                      </p:to>
                                    </p:set>
                                  </p:childTnLst>
                                </p:cTn>
                              </p:par>
                              <p:par>
                                <p:cTn id="45" presetID="1" presetClass="emph" presetSubtype="2" fill="hold" nodeType="withEffect">
                                  <p:stCondLst>
                                    <p:cond delay="0"/>
                                  </p:stCondLst>
                                  <p:childTnLst>
                                    <p:animClr clrSpc="rgb" dir="cw">
                                      <p:cBhvr>
                                        <p:cTn id="46" dur="500" fill="hold"/>
                                        <p:tgtEl>
                                          <p:spTgt spid="8"/>
                                        </p:tgtEl>
                                        <p:attrNameLst>
                                          <p:attrName>fillcolor</p:attrName>
                                        </p:attrNameLst>
                                      </p:cBhvr>
                                      <p:to>
                                        <a:srgbClr val="1A2F39"/>
                                      </p:to>
                                    </p:animClr>
                                    <p:set>
                                      <p:cBhvr>
                                        <p:cTn id="47" dur="500" fill="hold"/>
                                        <p:tgtEl>
                                          <p:spTgt spid="8"/>
                                        </p:tgtEl>
                                        <p:attrNameLst>
                                          <p:attrName>fill.type</p:attrName>
                                        </p:attrNameLst>
                                      </p:cBhvr>
                                      <p:to>
                                        <p:strVal val="solid"/>
                                      </p:to>
                                    </p:set>
                                    <p:set>
                                      <p:cBhvr>
                                        <p:cTn id="48" dur="5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42</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3" name="Picture 2">
            <a:extLst>
              <a:ext uri="{FF2B5EF4-FFF2-40B4-BE49-F238E27FC236}">
                <a16:creationId xmlns:a16="http://schemas.microsoft.com/office/drawing/2014/main" id="{7EAF1802-E0D1-BC52-D484-81BA962C3928}"/>
              </a:ext>
            </a:extLst>
          </p:cNvPr>
          <p:cNvPicPr>
            <a:picLocks noChangeAspect="1"/>
          </p:cNvPicPr>
          <p:nvPr/>
        </p:nvPicPr>
        <p:blipFill>
          <a:blip r:embed="rId5"/>
          <a:stretch>
            <a:fillRect/>
          </a:stretch>
        </p:blipFill>
        <p:spPr>
          <a:xfrm rot="10800000">
            <a:off x="-2728145" y="-3100830"/>
            <a:ext cx="13263716" cy="1305966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6"/>
          <a:stretch>
            <a:fillRect/>
          </a:stretch>
        </p:blipFill>
        <p:spPr>
          <a:xfrm>
            <a:off x="5407025" y="1240267"/>
            <a:ext cx="1327150" cy="983074"/>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7"/>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2200" dirty="0">
                <a:solidFill>
                  <a:schemeClr val="bg1"/>
                </a:solidFill>
                <a:latin typeface="DM Sans" pitchFamily="2" charset="77"/>
              </a:rPr>
              <a:t>What ‘change’ is the following… </a:t>
            </a:r>
            <a:r>
              <a:rPr lang="en-US" sz="2200" b="1" dirty="0">
                <a:solidFill>
                  <a:schemeClr val="bg1"/>
                </a:solidFill>
                <a:latin typeface="DM Sans" pitchFamily="2" charset="77"/>
              </a:rPr>
              <a:t>Does our </a:t>
            </a:r>
            <a:r>
              <a:rPr lang="en-US" sz="2200" b="1" dirty="0" err="1">
                <a:solidFill>
                  <a:schemeClr val="bg1"/>
                </a:solidFill>
                <a:latin typeface="DM Sans" pitchFamily="2" charset="77"/>
              </a:rPr>
              <a:t>paediatric</a:t>
            </a:r>
            <a:r>
              <a:rPr lang="en-US" sz="2200" b="1" dirty="0">
                <a:solidFill>
                  <a:schemeClr val="bg1"/>
                </a:solidFill>
                <a:latin typeface="DM Sans" pitchFamily="2" charset="77"/>
              </a:rPr>
              <a:t> transition service for hearing loss meet the defined standards?</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8">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dirty="0">
                  <a:solidFill>
                    <a:schemeClr val="bg1"/>
                  </a:solidFill>
                  <a:latin typeface="DM Sans" pitchFamily="2" charset="77"/>
                </a:rPr>
                <a:t>Audit</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dirty="0">
                  <a:solidFill>
                    <a:schemeClr val="bg1"/>
                  </a:solidFill>
                  <a:latin typeface="DM Sans" pitchFamily="2" charset="77"/>
                </a:rPr>
                <a:t>Transformation</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dirty="0">
                  <a:solidFill>
                    <a:schemeClr val="bg1"/>
                  </a:solidFill>
                  <a:latin typeface="DM Sans" pitchFamily="2" charset="77"/>
                </a:rPr>
                <a:t>Patient Involvement</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dirty="0">
                  <a:solidFill>
                    <a:schemeClr val="bg1"/>
                  </a:solidFill>
                  <a:latin typeface="DM Sans" pitchFamily="2" charset="77"/>
                </a:rPr>
                <a:t>Quality Improvement</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sp>
        <p:nvSpPr>
          <p:cNvPr id="2" name="TextBox 1">
            <a:extLst>
              <a:ext uri="{FF2B5EF4-FFF2-40B4-BE49-F238E27FC236}">
                <a16:creationId xmlns:a16="http://schemas.microsoft.com/office/drawing/2014/main" id="{36D16F04-C7F2-D5A2-6700-593EFABDDEEF}"/>
              </a:ext>
            </a:extLst>
          </p:cNvPr>
          <p:cNvSpPr txBox="1"/>
          <p:nvPr/>
        </p:nvSpPr>
        <p:spPr>
          <a:xfrm>
            <a:off x="11037728" y="396790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Tree>
    <p:extLst>
      <p:ext uri="{BB962C8B-B14F-4D97-AF65-F5344CB8AC3E}">
        <p14:creationId xmlns:p14="http://schemas.microsoft.com/office/powerpoint/2010/main" val="345259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withEffect">
                                  <p:stCondLst>
                                    <p:cond delay="0"/>
                                  </p:stCondLst>
                                  <p:childTnLst>
                                    <p:animRot by="-21600000">
                                      <p:cBhvr>
                                        <p:cTn id="6" dur="1000" fill="hold"/>
                                        <p:tgtEl>
                                          <p:spTgt spid="13"/>
                                        </p:tgtEl>
                                        <p:attrNameLst>
                                          <p:attrName>r</p:attrName>
                                        </p:attrNameLst>
                                      </p:cBhvr>
                                    </p:animRot>
                                  </p:childTnLst>
                                </p:cTn>
                              </p:par>
                              <p:par>
                                <p:cTn id="7" presetID="8" presetClass="emph" presetSubtype="0" fill="hold" nodeType="withEffect">
                                  <p:stCondLst>
                                    <p:cond delay="0"/>
                                  </p:stCondLst>
                                  <p:childTnLst>
                                    <p:animRot by="-43200000">
                                      <p:cBhvr>
                                        <p:cTn id="8" dur="1000" fill="hold"/>
                                        <p:tgtEl>
                                          <p:spTgt spid="3"/>
                                        </p:tgtEl>
                                        <p:attrNameLst>
                                          <p:attrName>r</p:attrName>
                                        </p:attrNameLst>
                                      </p:cBhvr>
                                    </p:animRot>
                                  </p:childTnLst>
                                </p:cTn>
                              </p:par>
                              <p:par>
                                <p:cTn id="9" presetID="1" presetClass="emph" presetSubtype="2" fill="hold" nodeType="withEffect">
                                  <p:stCondLst>
                                    <p:cond delay="0"/>
                                  </p:stCondLst>
                                  <p:childTnLst>
                                    <p:animClr clrSpc="rgb" dir="cw">
                                      <p:cBhvr>
                                        <p:cTn id="10" dur="1000" fill="hold"/>
                                        <p:tgtEl>
                                          <p:spTgt spid="2"/>
                                        </p:tgtEl>
                                        <p:attrNameLst>
                                          <p:attrName>fillcolor</p:attrName>
                                        </p:attrNameLst>
                                      </p:cBhvr>
                                      <p:to>
                                        <a:schemeClr val="accent2"/>
                                      </p:to>
                                    </p:animClr>
                                    <p:set>
                                      <p:cBhvr>
                                        <p:cTn id="11" dur="1000" fill="hold"/>
                                        <p:tgtEl>
                                          <p:spTgt spid="2"/>
                                        </p:tgtEl>
                                        <p:attrNameLst>
                                          <p:attrName>fill.type</p:attrName>
                                        </p:attrNameLst>
                                      </p:cBhvr>
                                      <p:to>
                                        <p:strVal val="solid"/>
                                      </p:to>
                                    </p:set>
                                    <p:set>
                                      <p:cBhvr>
                                        <p:cTn id="12" dur="1000" fill="hold"/>
                                        <p:tgtEl>
                                          <p:spTgt spid="2"/>
                                        </p:tgtEl>
                                        <p:attrNameLst>
                                          <p:attrName>fill.on</p:attrName>
                                        </p:attrNameLst>
                                      </p:cBhvr>
                                      <p:to>
                                        <p:strVal val="true"/>
                                      </p:to>
                                    </p:se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1500"/>
                            </p:stCondLst>
                            <p:childTnLst>
                              <p:par>
                                <p:cTn id="18" presetID="42" presetClass="entr" presetSubtype="0" fill="hold" nodeType="afterEffect">
                                  <p:stCondLst>
                                    <p:cond delay="50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250"/>
                                        <p:tgtEl>
                                          <p:spTgt spid="33"/>
                                        </p:tgtEl>
                                      </p:cBhvr>
                                    </p:animEffect>
                                    <p:anim calcmode="lin" valueType="num">
                                      <p:cBhvr>
                                        <p:cTn id="21" dur="250" fill="hold"/>
                                        <p:tgtEl>
                                          <p:spTgt spid="33"/>
                                        </p:tgtEl>
                                        <p:attrNameLst>
                                          <p:attrName>ppt_x</p:attrName>
                                        </p:attrNameLst>
                                      </p:cBhvr>
                                      <p:tavLst>
                                        <p:tav tm="0">
                                          <p:val>
                                            <p:strVal val="#ppt_x"/>
                                          </p:val>
                                        </p:tav>
                                        <p:tav tm="100000">
                                          <p:val>
                                            <p:strVal val="#ppt_x"/>
                                          </p:val>
                                        </p:tav>
                                      </p:tavLst>
                                    </p:anim>
                                    <p:anim calcmode="lin" valueType="num">
                                      <p:cBhvr>
                                        <p:cTn id="22" dur="250" fill="hold"/>
                                        <p:tgtEl>
                                          <p:spTgt spid="33"/>
                                        </p:tgtEl>
                                        <p:attrNameLst>
                                          <p:attrName>ppt_y</p:attrName>
                                        </p:attrNameLst>
                                      </p:cBhvr>
                                      <p:tavLst>
                                        <p:tav tm="0">
                                          <p:val>
                                            <p:strVal val="#ppt_y+.1"/>
                                          </p:val>
                                        </p:tav>
                                        <p:tav tm="100000">
                                          <p:val>
                                            <p:strVal val="#ppt_y"/>
                                          </p:val>
                                        </p:tav>
                                      </p:tavLst>
                                    </p:anim>
                                  </p:childTnLst>
                                </p:cTn>
                              </p:par>
                            </p:childTnLst>
                          </p:cTn>
                        </p:par>
                        <p:par>
                          <p:cTn id="23" fill="hold">
                            <p:stCondLst>
                              <p:cond delay="2250"/>
                            </p:stCondLst>
                            <p:childTnLst>
                              <p:par>
                                <p:cTn id="24" presetID="42"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250"/>
                                        <p:tgtEl>
                                          <p:spTgt spid="30"/>
                                        </p:tgtEl>
                                      </p:cBhvr>
                                    </p:animEffect>
                                    <p:anim calcmode="lin" valueType="num">
                                      <p:cBhvr>
                                        <p:cTn id="27" dur="250" fill="hold"/>
                                        <p:tgtEl>
                                          <p:spTgt spid="30"/>
                                        </p:tgtEl>
                                        <p:attrNameLst>
                                          <p:attrName>ppt_x</p:attrName>
                                        </p:attrNameLst>
                                      </p:cBhvr>
                                      <p:tavLst>
                                        <p:tav tm="0">
                                          <p:val>
                                            <p:strVal val="#ppt_x"/>
                                          </p:val>
                                        </p:tav>
                                        <p:tav tm="100000">
                                          <p:val>
                                            <p:strVal val="#ppt_x"/>
                                          </p:val>
                                        </p:tav>
                                      </p:tavLst>
                                    </p:anim>
                                    <p:anim calcmode="lin" valueType="num">
                                      <p:cBhvr>
                                        <p:cTn id="28" dur="250" fill="hold"/>
                                        <p:tgtEl>
                                          <p:spTgt spid="30"/>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anim calcmode="lin" valueType="num">
                                      <p:cBhvr>
                                        <p:cTn id="33" dur="250" fill="hold"/>
                                        <p:tgtEl>
                                          <p:spTgt spid="32"/>
                                        </p:tgtEl>
                                        <p:attrNameLst>
                                          <p:attrName>ppt_x</p:attrName>
                                        </p:attrNameLst>
                                      </p:cBhvr>
                                      <p:tavLst>
                                        <p:tav tm="0">
                                          <p:val>
                                            <p:strVal val="#ppt_x"/>
                                          </p:val>
                                        </p:tav>
                                        <p:tav tm="100000">
                                          <p:val>
                                            <p:strVal val="#ppt_x"/>
                                          </p:val>
                                        </p:tav>
                                      </p:tavLst>
                                    </p:anim>
                                    <p:anim calcmode="lin" valueType="num">
                                      <p:cBhvr>
                                        <p:cTn id="34" dur="250" fill="hold"/>
                                        <p:tgtEl>
                                          <p:spTgt spid="32"/>
                                        </p:tgtEl>
                                        <p:attrNameLst>
                                          <p:attrName>ppt_y</p:attrName>
                                        </p:attrNameLst>
                                      </p:cBhvr>
                                      <p:tavLst>
                                        <p:tav tm="0">
                                          <p:val>
                                            <p:strVal val="#ppt_y+.1"/>
                                          </p:val>
                                        </p:tav>
                                        <p:tav tm="100000">
                                          <p:val>
                                            <p:strVal val="#ppt_y"/>
                                          </p:val>
                                        </p:tav>
                                      </p:tavLst>
                                    </p:anim>
                                  </p:childTnLst>
                                </p:cTn>
                              </p:par>
                            </p:childTnLst>
                          </p:cTn>
                        </p:par>
                        <p:par>
                          <p:cTn id="35" fill="hold">
                            <p:stCondLst>
                              <p:cond delay="2750"/>
                            </p:stCondLst>
                            <p:childTnLst>
                              <p:par>
                                <p:cTn id="36" presetID="42"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250"/>
                                        <p:tgtEl>
                                          <p:spTgt spid="31"/>
                                        </p:tgtEl>
                                      </p:cBhvr>
                                    </p:animEffect>
                                    <p:anim calcmode="lin" valueType="num">
                                      <p:cBhvr>
                                        <p:cTn id="39" dur="250" fill="hold"/>
                                        <p:tgtEl>
                                          <p:spTgt spid="31"/>
                                        </p:tgtEl>
                                        <p:attrNameLst>
                                          <p:attrName>ppt_x</p:attrName>
                                        </p:attrNameLst>
                                      </p:cBhvr>
                                      <p:tavLst>
                                        <p:tav tm="0">
                                          <p:val>
                                            <p:strVal val="#ppt_x"/>
                                          </p:val>
                                        </p:tav>
                                        <p:tav tm="100000">
                                          <p:val>
                                            <p:strVal val="#ppt_x"/>
                                          </p:val>
                                        </p:tav>
                                      </p:tavLst>
                                    </p:anim>
                                    <p:anim calcmode="lin" valueType="num">
                                      <p:cBhvr>
                                        <p:cTn id="40" dur="2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43</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5"/>
          <a:stretch>
            <a:fillRect/>
          </a:stretch>
        </p:blipFill>
        <p:spPr>
          <a:xfrm>
            <a:off x="5407025" y="1240267"/>
            <a:ext cx="1327150" cy="983074"/>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6"/>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2200">
                <a:solidFill>
                  <a:schemeClr val="bg1"/>
                </a:solidFill>
                <a:latin typeface="DM Sans" pitchFamily="2" charset="77"/>
              </a:rPr>
              <a:t>What ‘change’ is the following… </a:t>
            </a:r>
            <a:r>
              <a:rPr lang="en-US" sz="2200" b="1">
                <a:solidFill>
                  <a:schemeClr val="bg1"/>
                </a:solidFill>
                <a:latin typeface="DM Sans" pitchFamily="2" charset="77"/>
              </a:rPr>
              <a:t>Does our paediatric transition service for hearing loss meet the defined standards?</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7">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Audit</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Transformation</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Patient Involvement</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Quality Improvement</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grpSp>
        <p:nvGrpSpPr>
          <p:cNvPr id="2" name="D">
            <a:extLst>
              <a:ext uri="{FF2B5EF4-FFF2-40B4-BE49-F238E27FC236}">
                <a16:creationId xmlns:a16="http://schemas.microsoft.com/office/drawing/2014/main" id="{C7CE04CE-31D4-4CA9-3545-C717C558E617}"/>
              </a:ext>
            </a:extLst>
          </p:cNvPr>
          <p:cNvGrpSpPr/>
          <p:nvPr/>
        </p:nvGrpSpPr>
        <p:grpSpPr>
          <a:xfrm>
            <a:off x="5636585" y="5156145"/>
            <a:ext cx="4428165" cy="624979"/>
            <a:chOff x="5636585" y="5157192"/>
            <a:chExt cx="4428165" cy="624979"/>
          </a:xfrm>
        </p:grpSpPr>
        <p:sp>
          <p:nvSpPr>
            <p:cNvPr id="3" name="TextBox 2">
              <a:extLst>
                <a:ext uri="{FF2B5EF4-FFF2-40B4-BE49-F238E27FC236}">
                  <a16:creationId xmlns:a16="http://schemas.microsoft.com/office/drawing/2014/main" id="{A330300A-C8D5-9CAA-3E03-3A6980476464}"/>
                </a:ext>
              </a:extLst>
            </p:cNvPr>
            <p:cNvSpPr txBox="1"/>
            <p:nvPr/>
          </p:nvSpPr>
          <p:spPr>
            <a:xfrm>
              <a:off x="5636585" y="5157192"/>
              <a:ext cx="4428165" cy="624979"/>
            </a:xfrm>
            <a:prstGeom prst="roundRect">
              <a:avLst>
                <a:gd name="adj" fmla="val 50000"/>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Audit</a:t>
              </a:r>
            </a:p>
          </p:txBody>
        </p:sp>
        <p:sp>
          <p:nvSpPr>
            <p:cNvPr id="6" name="TextBox 5">
              <a:extLst>
                <a:ext uri="{FF2B5EF4-FFF2-40B4-BE49-F238E27FC236}">
                  <a16:creationId xmlns:a16="http://schemas.microsoft.com/office/drawing/2014/main" id="{C871A1EF-75A0-99CF-773B-FFE550B9DBF4}"/>
                </a:ext>
              </a:extLst>
            </p:cNvPr>
            <p:cNvSpPr txBox="1"/>
            <p:nvPr/>
          </p:nvSpPr>
          <p:spPr>
            <a:xfrm>
              <a:off x="5849709" y="5368802"/>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sp>
        <p:nvSpPr>
          <p:cNvPr id="8" name="TextBox 7">
            <a:extLst>
              <a:ext uri="{FF2B5EF4-FFF2-40B4-BE49-F238E27FC236}">
                <a16:creationId xmlns:a16="http://schemas.microsoft.com/office/drawing/2014/main" id="{7465AE3A-07A4-88E0-3111-599E3DDFB992}"/>
              </a:ext>
            </a:extLst>
          </p:cNvPr>
          <p:cNvSpPr txBox="1"/>
          <p:nvPr/>
        </p:nvSpPr>
        <p:spPr>
          <a:xfrm>
            <a:off x="11037729" y="3964733"/>
            <a:ext cx="912972" cy="223933"/>
          </a:xfrm>
          <a:prstGeom prst="roundRect">
            <a:avLst>
              <a:gd name="adj" fmla="val 50000"/>
            </a:avLst>
          </a:prstGeom>
          <a:solidFill>
            <a:schemeClr val="accent2"/>
          </a:solidFill>
        </p:spPr>
        <p:txBody>
          <a:bodyPr wrap="square" lIns="0" tIns="0" rIns="0" bIns="0" rtlCol="0">
            <a:noAutofit/>
          </a:bodyPr>
          <a:lstStyle/>
          <a:p>
            <a:pPr algn="ctr"/>
            <a:r>
              <a:rPr lang="en-US" sz="1200" b="1">
                <a:solidFill>
                  <a:schemeClr val="bg1"/>
                </a:solidFill>
                <a:latin typeface="DM Sans" pitchFamily="2" charset="77"/>
              </a:rPr>
              <a:t>£50,000</a:t>
            </a:r>
          </a:p>
        </p:txBody>
      </p:sp>
    </p:spTree>
    <p:extLst>
      <p:ext uri="{BB962C8B-B14F-4D97-AF65-F5344CB8AC3E}">
        <p14:creationId xmlns:p14="http://schemas.microsoft.com/office/powerpoint/2010/main" val="1712989728"/>
      </p:ext>
    </p:extLst>
  </p:cSld>
  <p:clrMapOvr>
    <a:masterClrMapping/>
  </p:clrMapOvr>
  <mc:AlternateContent xmlns:mc="http://schemas.openxmlformats.org/markup-compatibility/2006" xmlns:p14="http://schemas.microsoft.com/office/powerpoint/2010/main">
    <mc:Choice Requires="p14">
      <p:transition spd="slow" p14:dur="2000" advClick="0" advTm="4500"/>
    </mc:Choice>
    <mc:Fallback xmlns="">
      <p:transition spd="slow" advClick="0" advTm="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7" presetClass="exit" presetSubtype="0" fill="hold" grpId="0" nodeType="afterEffect">
                                  <p:stCondLst>
                                    <p:cond delay="3000"/>
                                  </p:stCondLst>
                                  <p:childTnLst>
                                    <p:animEffect transition="out" filter="fade">
                                      <p:cBhvr>
                                        <p:cTn id="10" dur="250"/>
                                        <p:tgtEl>
                                          <p:spTgt spid="20"/>
                                        </p:tgtEl>
                                      </p:cBhvr>
                                    </p:animEffect>
                                    <p:anim calcmode="lin" valueType="num">
                                      <p:cBhvr>
                                        <p:cTn id="11" dur="250"/>
                                        <p:tgtEl>
                                          <p:spTgt spid="20"/>
                                        </p:tgtEl>
                                        <p:attrNameLst>
                                          <p:attrName>ppt_x</p:attrName>
                                        </p:attrNameLst>
                                      </p:cBhvr>
                                      <p:tavLst>
                                        <p:tav tm="0">
                                          <p:val>
                                            <p:strVal val="ppt_x"/>
                                          </p:val>
                                        </p:tav>
                                        <p:tav tm="100000">
                                          <p:val>
                                            <p:strVal val="ppt_x"/>
                                          </p:val>
                                        </p:tav>
                                      </p:tavLst>
                                    </p:anim>
                                    <p:anim calcmode="lin" valueType="num">
                                      <p:cBhvr>
                                        <p:cTn id="12" dur="250"/>
                                        <p:tgtEl>
                                          <p:spTgt spid="20"/>
                                        </p:tgtEl>
                                        <p:attrNameLst>
                                          <p:attrName>ppt_y</p:attrName>
                                        </p:attrNameLst>
                                      </p:cBhvr>
                                      <p:tavLst>
                                        <p:tav tm="0">
                                          <p:val>
                                            <p:strVal val="ppt_y"/>
                                          </p:val>
                                        </p:tav>
                                        <p:tav tm="100000">
                                          <p:val>
                                            <p:strVal val="ppt_y-.1"/>
                                          </p:val>
                                        </p:tav>
                                      </p:tavLst>
                                    </p:anim>
                                    <p:set>
                                      <p:cBhvr>
                                        <p:cTn id="13" dur="1" fill="hold">
                                          <p:stCondLst>
                                            <p:cond delay="249"/>
                                          </p:stCondLst>
                                        </p:cTn>
                                        <p:tgtEl>
                                          <p:spTgt spid="20"/>
                                        </p:tgtEl>
                                        <p:attrNameLst>
                                          <p:attrName>style.visibility</p:attrName>
                                        </p:attrNameLst>
                                      </p:cBhvr>
                                      <p:to>
                                        <p:strVal val="hidden"/>
                                      </p:to>
                                    </p:set>
                                  </p:childTnLst>
                                </p:cTn>
                              </p:par>
                            </p:childTnLst>
                          </p:cTn>
                        </p:par>
                        <p:par>
                          <p:cTn id="14" fill="hold">
                            <p:stCondLst>
                              <p:cond delay="3750"/>
                            </p:stCondLst>
                            <p:childTnLst>
                              <p:par>
                                <p:cTn id="15" presetID="47" presetClass="exit" presetSubtype="0" fill="hold" nodeType="afterEffect">
                                  <p:stCondLst>
                                    <p:cond delay="0"/>
                                  </p:stCondLst>
                                  <p:childTnLst>
                                    <p:animEffect transition="out" filter="fade">
                                      <p:cBhvr>
                                        <p:cTn id="16" dur="250"/>
                                        <p:tgtEl>
                                          <p:spTgt spid="33"/>
                                        </p:tgtEl>
                                      </p:cBhvr>
                                    </p:animEffect>
                                    <p:anim calcmode="lin" valueType="num">
                                      <p:cBhvr>
                                        <p:cTn id="17" dur="250"/>
                                        <p:tgtEl>
                                          <p:spTgt spid="33"/>
                                        </p:tgtEl>
                                        <p:attrNameLst>
                                          <p:attrName>ppt_x</p:attrName>
                                        </p:attrNameLst>
                                      </p:cBhvr>
                                      <p:tavLst>
                                        <p:tav tm="0">
                                          <p:val>
                                            <p:strVal val="ppt_x"/>
                                          </p:val>
                                        </p:tav>
                                        <p:tav tm="100000">
                                          <p:val>
                                            <p:strVal val="ppt_x"/>
                                          </p:val>
                                        </p:tav>
                                      </p:tavLst>
                                    </p:anim>
                                    <p:anim calcmode="lin" valueType="num">
                                      <p:cBhvr>
                                        <p:cTn id="18" dur="250"/>
                                        <p:tgtEl>
                                          <p:spTgt spid="33"/>
                                        </p:tgtEl>
                                        <p:attrNameLst>
                                          <p:attrName>ppt_y</p:attrName>
                                        </p:attrNameLst>
                                      </p:cBhvr>
                                      <p:tavLst>
                                        <p:tav tm="0">
                                          <p:val>
                                            <p:strVal val="ppt_y"/>
                                          </p:val>
                                        </p:tav>
                                        <p:tav tm="100000">
                                          <p:val>
                                            <p:strVal val="ppt_y-.1"/>
                                          </p:val>
                                        </p:tav>
                                      </p:tavLst>
                                    </p:anim>
                                    <p:set>
                                      <p:cBhvr>
                                        <p:cTn id="19" dur="1" fill="hold">
                                          <p:stCondLst>
                                            <p:cond delay="249"/>
                                          </p:stCondLst>
                                        </p:cTn>
                                        <p:tgtEl>
                                          <p:spTgt spid="33"/>
                                        </p:tgtEl>
                                        <p:attrNameLst>
                                          <p:attrName>style.visibility</p:attrName>
                                        </p:attrNameLst>
                                      </p:cBhvr>
                                      <p:to>
                                        <p:strVal val="hidden"/>
                                      </p:to>
                                    </p:set>
                                  </p:childTnLst>
                                </p:cTn>
                              </p:par>
                              <p:par>
                                <p:cTn id="20" presetID="47" presetClass="exit" presetSubtype="0" fill="hold" nodeType="withEffect">
                                  <p:stCondLst>
                                    <p:cond delay="0"/>
                                  </p:stCondLst>
                                  <p:childTnLst>
                                    <p:animEffect transition="out" filter="fade">
                                      <p:cBhvr>
                                        <p:cTn id="21" dur="250"/>
                                        <p:tgtEl>
                                          <p:spTgt spid="30"/>
                                        </p:tgtEl>
                                      </p:cBhvr>
                                    </p:animEffect>
                                    <p:anim calcmode="lin" valueType="num">
                                      <p:cBhvr>
                                        <p:cTn id="22" dur="250"/>
                                        <p:tgtEl>
                                          <p:spTgt spid="30"/>
                                        </p:tgtEl>
                                        <p:attrNameLst>
                                          <p:attrName>ppt_x</p:attrName>
                                        </p:attrNameLst>
                                      </p:cBhvr>
                                      <p:tavLst>
                                        <p:tav tm="0">
                                          <p:val>
                                            <p:strVal val="ppt_x"/>
                                          </p:val>
                                        </p:tav>
                                        <p:tav tm="100000">
                                          <p:val>
                                            <p:strVal val="ppt_x"/>
                                          </p:val>
                                        </p:tav>
                                      </p:tavLst>
                                    </p:anim>
                                    <p:anim calcmode="lin" valueType="num">
                                      <p:cBhvr>
                                        <p:cTn id="23" dur="250"/>
                                        <p:tgtEl>
                                          <p:spTgt spid="30"/>
                                        </p:tgtEl>
                                        <p:attrNameLst>
                                          <p:attrName>ppt_y</p:attrName>
                                        </p:attrNameLst>
                                      </p:cBhvr>
                                      <p:tavLst>
                                        <p:tav tm="0">
                                          <p:val>
                                            <p:strVal val="ppt_y"/>
                                          </p:val>
                                        </p:tav>
                                        <p:tav tm="100000">
                                          <p:val>
                                            <p:strVal val="ppt_y-.1"/>
                                          </p:val>
                                        </p:tav>
                                      </p:tavLst>
                                    </p:anim>
                                    <p:set>
                                      <p:cBhvr>
                                        <p:cTn id="24" dur="1" fill="hold">
                                          <p:stCondLst>
                                            <p:cond delay="249"/>
                                          </p:stCondLst>
                                        </p:cTn>
                                        <p:tgtEl>
                                          <p:spTgt spid="30"/>
                                        </p:tgtEl>
                                        <p:attrNameLst>
                                          <p:attrName>style.visibility</p:attrName>
                                        </p:attrNameLst>
                                      </p:cBhvr>
                                      <p:to>
                                        <p:strVal val="hidden"/>
                                      </p:to>
                                    </p:set>
                                  </p:childTnLst>
                                </p:cTn>
                              </p:par>
                              <p:par>
                                <p:cTn id="25" presetID="47" presetClass="exit" presetSubtype="0" fill="hold" nodeType="withEffect">
                                  <p:stCondLst>
                                    <p:cond delay="0"/>
                                  </p:stCondLst>
                                  <p:childTnLst>
                                    <p:animEffect transition="out" filter="fade">
                                      <p:cBhvr>
                                        <p:cTn id="26" dur="250"/>
                                        <p:tgtEl>
                                          <p:spTgt spid="32"/>
                                        </p:tgtEl>
                                      </p:cBhvr>
                                    </p:animEffect>
                                    <p:anim calcmode="lin" valueType="num">
                                      <p:cBhvr>
                                        <p:cTn id="27" dur="250"/>
                                        <p:tgtEl>
                                          <p:spTgt spid="32"/>
                                        </p:tgtEl>
                                        <p:attrNameLst>
                                          <p:attrName>ppt_x</p:attrName>
                                        </p:attrNameLst>
                                      </p:cBhvr>
                                      <p:tavLst>
                                        <p:tav tm="0">
                                          <p:val>
                                            <p:strVal val="ppt_x"/>
                                          </p:val>
                                        </p:tav>
                                        <p:tav tm="100000">
                                          <p:val>
                                            <p:strVal val="ppt_x"/>
                                          </p:val>
                                        </p:tav>
                                      </p:tavLst>
                                    </p:anim>
                                    <p:anim calcmode="lin" valueType="num">
                                      <p:cBhvr>
                                        <p:cTn id="28" dur="250"/>
                                        <p:tgtEl>
                                          <p:spTgt spid="32"/>
                                        </p:tgtEl>
                                        <p:attrNameLst>
                                          <p:attrName>ppt_y</p:attrName>
                                        </p:attrNameLst>
                                      </p:cBhvr>
                                      <p:tavLst>
                                        <p:tav tm="0">
                                          <p:val>
                                            <p:strVal val="ppt_y"/>
                                          </p:val>
                                        </p:tav>
                                        <p:tav tm="100000">
                                          <p:val>
                                            <p:strVal val="ppt_y-.1"/>
                                          </p:val>
                                        </p:tav>
                                      </p:tavLst>
                                    </p:anim>
                                    <p:set>
                                      <p:cBhvr>
                                        <p:cTn id="29" dur="1" fill="hold">
                                          <p:stCondLst>
                                            <p:cond delay="249"/>
                                          </p:stCondLst>
                                        </p:cTn>
                                        <p:tgtEl>
                                          <p:spTgt spid="32"/>
                                        </p:tgtEl>
                                        <p:attrNameLst>
                                          <p:attrName>style.visibility</p:attrName>
                                        </p:attrNameLst>
                                      </p:cBhvr>
                                      <p:to>
                                        <p:strVal val="hidden"/>
                                      </p:to>
                                    </p:set>
                                  </p:childTnLst>
                                </p:cTn>
                              </p:par>
                              <p:par>
                                <p:cTn id="30" presetID="47" presetClass="exit" presetSubtype="0" fill="hold" nodeType="withEffect">
                                  <p:stCondLst>
                                    <p:cond delay="0"/>
                                  </p:stCondLst>
                                  <p:childTnLst>
                                    <p:animEffect transition="out" filter="fade">
                                      <p:cBhvr>
                                        <p:cTn id="31" dur="250"/>
                                        <p:tgtEl>
                                          <p:spTgt spid="30"/>
                                        </p:tgtEl>
                                      </p:cBhvr>
                                    </p:animEffect>
                                    <p:anim calcmode="lin" valueType="num">
                                      <p:cBhvr>
                                        <p:cTn id="32" dur="250"/>
                                        <p:tgtEl>
                                          <p:spTgt spid="30"/>
                                        </p:tgtEl>
                                        <p:attrNameLst>
                                          <p:attrName>ppt_x</p:attrName>
                                        </p:attrNameLst>
                                      </p:cBhvr>
                                      <p:tavLst>
                                        <p:tav tm="0">
                                          <p:val>
                                            <p:strVal val="ppt_x"/>
                                          </p:val>
                                        </p:tav>
                                        <p:tav tm="100000">
                                          <p:val>
                                            <p:strVal val="ppt_x"/>
                                          </p:val>
                                        </p:tav>
                                      </p:tavLst>
                                    </p:anim>
                                    <p:anim calcmode="lin" valueType="num">
                                      <p:cBhvr>
                                        <p:cTn id="33" dur="250"/>
                                        <p:tgtEl>
                                          <p:spTgt spid="30"/>
                                        </p:tgtEl>
                                        <p:attrNameLst>
                                          <p:attrName>ppt_y</p:attrName>
                                        </p:attrNameLst>
                                      </p:cBhvr>
                                      <p:tavLst>
                                        <p:tav tm="0">
                                          <p:val>
                                            <p:strVal val="ppt_y"/>
                                          </p:val>
                                        </p:tav>
                                        <p:tav tm="100000">
                                          <p:val>
                                            <p:strVal val="ppt_y-.1"/>
                                          </p:val>
                                        </p:tav>
                                      </p:tavLst>
                                    </p:anim>
                                    <p:set>
                                      <p:cBhvr>
                                        <p:cTn id="34" dur="1" fill="hold">
                                          <p:stCondLst>
                                            <p:cond delay="249"/>
                                          </p:stCondLst>
                                        </p:cTn>
                                        <p:tgtEl>
                                          <p:spTgt spid="30"/>
                                        </p:tgtEl>
                                        <p:attrNameLst>
                                          <p:attrName>style.visibility</p:attrName>
                                        </p:attrNameLst>
                                      </p:cBhvr>
                                      <p:to>
                                        <p:strVal val="hidden"/>
                                      </p:to>
                                    </p:set>
                                  </p:childTnLst>
                                </p:cTn>
                              </p:par>
                              <p:par>
                                <p:cTn id="35" presetID="47" presetClass="exit" presetSubtype="0" fill="hold" nodeType="withEffect">
                                  <p:stCondLst>
                                    <p:cond delay="0"/>
                                  </p:stCondLst>
                                  <p:childTnLst>
                                    <p:animEffect transition="out" filter="fade">
                                      <p:cBhvr>
                                        <p:cTn id="36" dur="250"/>
                                        <p:tgtEl>
                                          <p:spTgt spid="2"/>
                                        </p:tgtEl>
                                      </p:cBhvr>
                                    </p:animEffect>
                                    <p:anim calcmode="lin" valueType="num">
                                      <p:cBhvr>
                                        <p:cTn id="37" dur="250"/>
                                        <p:tgtEl>
                                          <p:spTgt spid="2"/>
                                        </p:tgtEl>
                                        <p:attrNameLst>
                                          <p:attrName>ppt_x</p:attrName>
                                        </p:attrNameLst>
                                      </p:cBhvr>
                                      <p:tavLst>
                                        <p:tav tm="0">
                                          <p:val>
                                            <p:strVal val="ppt_x"/>
                                          </p:val>
                                        </p:tav>
                                        <p:tav tm="100000">
                                          <p:val>
                                            <p:strVal val="ppt_x"/>
                                          </p:val>
                                        </p:tav>
                                      </p:tavLst>
                                    </p:anim>
                                    <p:anim calcmode="lin" valueType="num">
                                      <p:cBhvr>
                                        <p:cTn id="38" dur="250"/>
                                        <p:tgtEl>
                                          <p:spTgt spid="2"/>
                                        </p:tgtEl>
                                        <p:attrNameLst>
                                          <p:attrName>ppt_y</p:attrName>
                                        </p:attrNameLst>
                                      </p:cBhvr>
                                      <p:tavLst>
                                        <p:tav tm="0">
                                          <p:val>
                                            <p:strVal val="ppt_y"/>
                                          </p:val>
                                        </p:tav>
                                        <p:tav tm="100000">
                                          <p:val>
                                            <p:strVal val="ppt_y-.1"/>
                                          </p:val>
                                        </p:tav>
                                      </p:tavLst>
                                    </p:anim>
                                    <p:set>
                                      <p:cBhvr>
                                        <p:cTn id="39" dur="1" fill="hold">
                                          <p:stCondLst>
                                            <p:cond delay="249"/>
                                          </p:stCondLst>
                                        </p:cTn>
                                        <p:tgtEl>
                                          <p:spTgt spid="2"/>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250"/>
                                        <p:tgtEl>
                                          <p:spTgt spid="31"/>
                                        </p:tgtEl>
                                      </p:cBhvr>
                                    </p:animEffect>
                                    <p:anim calcmode="lin" valueType="num">
                                      <p:cBhvr>
                                        <p:cTn id="42" dur="250"/>
                                        <p:tgtEl>
                                          <p:spTgt spid="31"/>
                                        </p:tgtEl>
                                        <p:attrNameLst>
                                          <p:attrName>ppt_x</p:attrName>
                                        </p:attrNameLst>
                                      </p:cBhvr>
                                      <p:tavLst>
                                        <p:tav tm="0">
                                          <p:val>
                                            <p:strVal val="ppt_x"/>
                                          </p:val>
                                        </p:tav>
                                        <p:tav tm="100000">
                                          <p:val>
                                            <p:strVal val="ppt_x"/>
                                          </p:val>
                                        </p:tav>
                                      </p:tavLst>
                                    </p:anim>
                                    <p:anim calcmode="lin" valueType="num">
                                      <p:cBhvr>
                                        <p:cTn id="43" dur="250"/>
                                        <p:tgtEl>
                                          <p:spTgt spid="31"/>
                                        </p:tgtEl>
                                        <p:attrNameLst>
                                          <p:attrName>ppt_y</p:attrName>
                                        </p:attrNameLst>
                                      </p:cBhvr>
                                      <p:tavLst>
                                        <p:tav tm="0">
                                          <p:val>
                                            <p:strVal val="ppt_y"/>
                                          </p:val>
                                        </p:tav>
                                        <p:tav tm="100000">
                                          <p:val>
                                            <p:strVal val="ppt_y-.1"/>
                                          </p:val>
                                        </p:tav>
                                      </p:tavLst>
                                    </p:anim>
                                    <p:set>
                                      <p:cBhvr>
                                        <p:cTn id="44" dur="1" fill="hold">
                                          <p:stCondLst>
                                            <p:cond delay="249"/>
                                          </p:stCondLst>
                                        </p:cTn>
                                        <p:tgtEl>
                                          <p:spTgt spid="31"/>
                                        </p:tgtEl>
                                        <p:attrNameLst>
                                          <p:attrName>style.visibility</p:attrName>
                                        </p:attrNameLst>
                                      </p:cBhvr>
                                      <p:to>
                                        <p:strVal val="hidden"/>
                                      </p:to>
                                    </p:set>
                                  </p:childTnLst>
                                </p:cTn>
                              </p:par>
                              <p:par>
                                <p:cTn id="45" presetID="1" presetClass="emph" presetSubtype="2" fill="hold" nodeType="withEffect">
                                  <p:stCondLst>
                                    <p:cond delay="0"/>
                                  </p:stCondLst>
                                  <p:childTnLst>
                                    <p:animClr clrSpc="rgb" dir="cw">
                                      <p:cBhvr>
                                        <p:cTn id="46" dur="500" fill="hold"/>
                                        <p:tgtEl>
                                          <p:spTgt spid="8"/>
                                        </p:tgtEl>
                                        <p:attrNameLst>
                                          <p:attrName>fillcolor</p:attrName>
                                        </p:attrNameLst>
                                      </p:cBhvr>
                                      <p:to>
                                        <a:srgbClr val="1A2F39"/>
                                      </p:to>
                                    </p:animClr>
                                    <p:set>
                                      <p:cBhvr>
                                        <p:cTn id="47" dur="500" fill="hold"/>
                                        <p:tgtEl>
                                          <p:spTgt spid="8"/>
                                        </p:tgtEl>
                                        <p:attrNameLst>
                                          <p:attrName>fill.type</p:attrName>
                                        </p:attrNameLst>
                                      </p:cBhvr>
                                      <p:to>
                                        <p:strVal val="solid"/>
                                      </p:to>
                                    </p:set>
                                    <p:set>
                                      <p:cBhvr>
                                        <p:cTn id="48" dur="5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44</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3" name="Picture 2">
            <a:extLst>
              <a:ext uri="{FF2B5EF4-FFF2-40B4-BE49-F238E27FC236}">
                <a16:creationId xmlns:a16="http://schemas.microsoft.com/office/drawing/2014/main" id="{7EAF1802-E0D1-BC52-D484-81BA962C3928}"/>
              </a:ext>
            </a:extLst>
          </p:cNvPr>
          <p:cNvPicPr>
            <a:picLocks noChangeAspect="1"/>
          </p:cNvPicPr>
          <p:nvPr/>
        </p:nvPicPr>
        <p:blipFill>
          <a:blip r:embed="rId5"/>
          <a:stretch>
            <a:fillRect/>
          </a:stretch>
        </p:blipFill>
        <p:spPr>
          <a:xfrm rot="10800000">
            <a:off x="-2728145" y="-3100830"/>
            <a:ext cx="13263716" cy="1305966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6"/>
          <a:stretch>
            <a:fillRect/>
          </a:stretch>
        </p:blipFill>
        <p:spPr>
          <a:xfrm>
            <a:off x="5407025" y="1240267"/>
            <a:ext cx="1327150" cy="983074"/>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7"/>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2400" dirty="0">
                <a:solidFill>
                  <a:schemeClr val="bg1"/>
                </a:solidFill>
                <a:latin typeface="DM Sans" pitchFamily="2" charset="77"/>
              </a:rPr>
              <a:t>Introducing a new e-prescribing system across</a:t>
            </a:r>
            <a:br>
              <a:rPr lang="en-US" sz="2400" dirty="0">
                <a:solidFill>
                  <a:schemeClr val="bg1"/>
                </a:solidFill>
                <a:latin typeface="DM Sans" pitchFamily="2" charset="77"/>
              </a:rPr>
            </a:br>
            <a:r>
              <a:rPr lang="en-US" sz="2400" dirty="0">
                <a:solidFill>
                  <a:schemeClr val="bg1"/>
                </a:solidFill>
                <a:latin typeface="DM Sans" pitchFamily="2" charset="77"/>
              </a:rPr>
              <a:t>an organisation is…</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8">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Staff engagement</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Audit</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Quality Improvement</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Transformation</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sp>
        <p:nvSpPr>
          <p:cNvPr id="2" name="TextBox 1">
            <a:extLst>
              <a:ext uri="{FF2B5EF4-FFF2-40B4-BE49-F238E27FC236}">
                <a16:creationId xmlns:a16="http://schemas.microsoft.com/office/drawing/2014/main" id="{36D16F04-C7F2-D5A2-6700-593EFABDDEEF}"/>
              </a:ext>
            </a:extLst>
          </p:cNvPr>
          <p:cNvSpPr txBox="1"/>
          <p:nvPr/>
        </p:nvSpPr>
        <p:spPr>
          <a:xfrm>
            <a:off x="11037728" y="3572181"/>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Tree>
    <p:extLst>
      <p:ext uri="{BB962C8B-B14F-4D97-AF65-F5344CB8AC3E}">
        <p14:creationId xmlns:p14="http://schemas.microsoft.com/office/powerpoint/2010/main" val="93123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withEffect">
                                  <p:stCondLst>
                                    <p:cond delay="0"/>
                                  </p:stCondLst>
                                  <p:childTnLst>
                                    <p:animRot by="-21600000">
                                      <p:cBhvr>
                                        <p:cTn id="6" dur="1000" fill="hold"/>
                                        <p:tgtEl>
                                          <p:spTgt spid="13"/>
                                        </p:tgtEl>
                                        <p:attrNameLst>
                                          <p:attrName>r</p:attrName>
                                        </p:attrNameLst>
                                      </p:cBhvr>
                                    </p:animRot>
                                  </p:childTnLst>
                                </p:cTn>
                              </p:par>
                              <p:par>
                                <p:cTn id="7" presetID="8" presetClass="emph" presetSubtype="0" fill="hold" nodeType="withEffect">
                                  <p:stCondLst>
                                    <p:cond delay="0"/>
                                  </p:stCondLst>
                                  <p:childTnLst>
                                    <p:animRot by="-43200000">
                                      <p:cBhvr>
                                        <p:cTn id="8" dur="1000" fill="hold"/>
                                        <p:tgtEl>
                                          <p:spTgt spid="3"/>
                                        </p:tgtEl>
                                        <p:attrNameLst>
                                          <p:attrName>r</p:attrName>
                                        </p:attrNameLst>
                                      </p:cBhvr>
                                    </p:animRot>
                                  </p:childTnLst>
                                </p:cTn>
                              </p:par>
                              <p:par>
                                <p:cTn id="9" presetID="1" presetClass="emph" presetSubtype="2" fill="hold" nodeType="withEffect">
                                  <p:stCondLst>
                                    <p:cond delay="0"/>
                                  </p:stCondLst>
                                  <p:childTnLst>
                                    <p:animClr clrSpc="rgb" dir="cw">
                                      <p:cBhvr>
                                        <p:cTn id="10" dur="1000" fill="hold"/>
                                        <p:tgtEl>
                                          <p:spTgt spid="2"/>
                                        </p:tgtEl>
                                        <p:attrNameLst>
                                          <p:attrName>fillcolor</p:attrName>
                                        </p:attrNameLst>
                                      </p:cBhvr>
                                      <p:to>
                                        <a:schemeClr val="accent2"/>
                                      </p:to>
                                    </p:animClr>
                                    <p:set>
                                      <p:cBhvr>
                                        <p:cTn id="11" dur="1000" fill="hold"/>
                                        <p:tgtEl>
                                          <p:spTgt spid="2"/>
                                        </p:tgtEl>
                                        <p:attrNameLst>
                                          <p:attrName>fill.type</p:attrName>
                                        </p:attrNameLst>
                                      </p:cBhvr>
                                      <p:to>
                                        <p:strVal val="solid"/>
                                      </p:to>
                                    </p:set>
                                    <p:set>
                                      <p:cBhvr>
                                        <p:cTn id="12" dur="1000" fill="hold"/>
                                        <p:tgtEl>
                                          <p:spTgt spid="2"/>
                                        </p:tgtEl>
                                        <p:attrNameLst>
                                          <p:attrName>fill.on</p:attrName>
                                        </p:attrNameLst>
                                      </p:cBhvr>
                                      <p:to>
                                        <p:strVal val="true"/>
                                      </p:to>
                                    </p:se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1500"/>
                            </p:stCondLst>
                            <p:childTnLst>
                              <p:par>
                                <p:cTn id="18" presetID="42" presetClass="entr" presetSubtype="0" fill="hold" nodeType="afterEffect">
                                  <p:stCondLst>
                                    <p:cond delay="50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250"/>
                                        <p:tgtEl>
                                          <p:spTgt spid="33"/>
                                        </p:tgtEl>
                                      </p:cBhvr>
                                    </p:animEffect>
                                    <p:anim calcmode="lin" valueType="num">
                                      <p:cBhvr>
                                        <p:cTn id="21" dur="250" fill="hold"/>
                                        <p:tgtEl>
                                          <p:spTgt spid="33"/>
                                        </p:tgtEl>
                                        <p:attrNameLst>
                                          <p:attrName>ppt_x</p:attrName>
                                        </p:attrNameLst>
                                      </p:cBhvr>
                                      <p:tavLst>
                                        <p:tav tm="0">
                                          <p:val>
                                            <p:strVal val="#ppt_x"/>
                                          </p:val>
                                        </p:tav>
                                        <p:tav tm="100000">
                                          <p:val>
                                            <p:strVal val="#ppt_x"/>
                                          </p:val>
                                        </p:tav>
                                      </p:tavLst>
                                    </p:anim>
                                    <p:anim calcmode="lin" valueType="num">
                                      <p:cBhvr>
                                        <p:cTn id="22" dur="250" fill="hold"/>
                                        <p:tgtEl>
                                          <p:spTgt spid="33"/>
                                        </p:tgtEl>
                                        <p:attrNameLst>
                                          <p:attrName>ppt_y</p:attrName>
                                        </p:attrNameLst>
                                      </p:cBhvr>
                                      <p:tavLst>
                                        <p:tav tm="0">
                                          <p:val>
                                            <p:strVal val="#ppt_y+.1"/>
                                          </p:val>
                                        </p:tav>
                                        <p:tav tm="100000">
                                          <p:val>
                                            <p:strVal val="#ppt_y"/>
                                          </p:val>
                                        </p:tav>
                                      </p:tavLst>
                                    </p:anim>
                                  </p:childTnLst>
                                </p:cTn>
                              </p:par>
                            </p:childTnLst>
                          </p:cTn>
                        </p:par>
                        <p:par>
                          <p:cTn id="23" fill="hold">
                            <p:stCondLst>
                              <p:cond delay="2250"/>
                            </p:stCondLst>
                            <p:childTnLst>
                              <p:par>
                                <p:cTn id="24" presetID="42"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250"/>
                                        <p:tgtEl>
                                          <p:spTgt spid="30"/>
                                        </p:tgtEl>
                                      </p:cBhvr>
                                    </p:animEffect>
                                    <p:anim calcmode="lin" valueType="num">
                                      <p:cBhvr>
                                        <p:cTn id="27" dur="250" fill="hold"/>
                                        <p:tgtEl>
                                          <p:spTgt spid="30"/>
                                        </p:tgtEl>
                                        <p:attrNameLst>
                                          <p:attrName>ppt_x</p:attrName>
                                        </p:attrNameLst>
                                      </p:cBhvr>
                                      <p:tavLst>
                                        <p:tav tm="0">
                                          <p:val>
                                            <p:strVal val="#ppt_x"/>
                                          </p:val>
                                        </p:tav>
                                        <p:tav tm="100000">
                                          <p:val>
                                            <p:strVal val="#ppt_x"/>
                                          </p:val>
                                        </p:tav>
                                      </p:tavLst>
                                    </p:anim>
                                    <p:anim calcmode="lin" valueType="num">
                                      <p:cBhvr>
                                        <p:cTn id="28" dur="250" fill="hold"/>
                                        <p:tgtEl>
                                          <p:spTgt spid="30"/>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anim calcmode="lin" valueType="num">
                                      <p:cBhvr>
                                        <p:cTn id="33" dur="250" fill="hold"/>
                                        <p:tgtEl>
                                          <p:spTgt spid="32"/>
                                        </p:tgtEl>
                                        <p:attrNameLst>
                                          <p:attrName>ppt_x</p:attrName>
                                        </p:attrNameLst>
                                      </p:cBhvr>
                                      <p:tavLst>
                                        <p:tav tm="0">
                                          <p:val>
                                            <p:strVal val="#ppt_x"/>
                                          </p:val>
                                        </p:tav>
                                        <p:tav tm="100000">
                                          <p:val>
                                            <p:strVal val="#ppt_x"/>
                                          </p:val>
                                        </p:tav>
                                      </p:tavLst>
                                    </p:anim>
                                    <p:anim calcmode="lin" valueType="num">
                                      <p:cBhvr>
                                        <p:cTn id="34" dur="250" fill="hold"/>
                                        <p:tgtEl>
                                          <p:spTgt spid="32"/>
                                        </p:tgtEl>
                                        <p:attrNameLst>
                                          <p:attrName>ppt_y</p:attrName>
                                        </p:attrNameLst>
                                      </p:cBhvr>
                                      <p:tavLst>
                                        <p:tav tm="0">
                                          <p:val>
                                            <p:strVal val="#ppt_y+.1"/>
                                          </p:val>
                                        </p:tav>
                                        <p:tav tm="100000">
                                          <p:val>
                                            <p:strVal val="#ppt_y"/>
                                          </p:val>
                                        </p:tav>
                                      </p:tavLst>
                                    </p:anim>
                                  </p:childTnLst>
                                </p:cTn>
                              </p:par>
                            </p:childTnLst>
                          </p:cTn>
                        </p:par>
                        <p:par>
                          <p:cTn id="35" fill="hold">
                            <p:stCondLst>
                              <p:cond delay="2750"/>
                            </p:stCondLst>
                            <p:childTnLst>
                              <p:par>
                                <p:cTn id="36" presetID="42"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250"/>
                                        <p:tgtEl>
                                          <p:spTgt spid="31"/>
                                        </p:tgtEl>
                                      </p:cBhvr>
                                    </p:animEffect>
                                    <p:anim calcmode="lin" valueType="num">
                                      <p:cBhvr>
                                        <p:cTn id="39" dur="250" fill="hold"/>
                                        <p:tgtEl>
                                          <p:spTgt spid="31"/>
                                        </p:tgtEl>
                                        <p:attrNameLst>
                                          <p:attrName>ppt_x</p:attrName>
                                        </p:attrNameLst>
                                      </p:cBhvr>
                                      <p:tavLst>
                                        <p:tav tm="0">
                                          <p:val>
                                            <p:strVal val="#ppt_x"/>
                                          </p:val>
                                        </p:tav>
                                        <p:tav tm="100000">
                                          <p:val>
                                            <p:strVal val="#ppt_x"/>
                                          </p:val>
                                        </p:tav>
                                      </p:tavLst>
                                    </p:anim>
                                    <p:anim calcmode="lin" valueType="num">
                                      <p:cBhvr>
                                        <p:cTn id="40" dur="2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45</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5"/>
          <a:stretch>
            <a:fillRect/>
          </a:stretch>
        </p:blipFill>
        <p:spPr>
          <a:xfrm>
            <a:off x="5407025" y="1240267"/>
            <a:ext cx="1327150" cy="983074"/>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6"/>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2400" dirty="0">
                <a:solidFill>
                  <a:schemeClr val="bg1"/>
                </a:solidFill>
                <a:latin typeface="DM Sans" pitchFamily="2" charset="77"/>
              </a:rPr>
              <a:t>Introducing a new e-prescribing system across</a:t>
            </a:r>
            <a:br>
              <a:rPr lang="en-US" sz="2400" dirty="0">
                <a:solidFill>
                  <a:schemeClr val="bg1"/>
                </a:solidFill>
                <a:latin typeface="DM Sans" pitchFamily="2" charset="77"/>
              </a:rPr>
            </a:br>
            <a:r>
              <a:rPr lang="en-US" sz="2400" dirty="0">
                <a:solidFill>
                  <a:schemeClr val="bg1"/>
                </a:solidFill>
                <a:latin typeface="DM Sans" pitchFamily="2" charset="77"/>
              </a:rPr>
              <a:t>an organisation is…</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7">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Staff engagement</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Audit</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Quality Improvement</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Transformation</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grpSp>
        <p:nvGrpSpPr>
          <p:cNvPr id="2" name="D">
            <a:extLst>
              <a:ext uri="{FF2B5EF4-FFF2-40B4-BE49-F238E27FC236}">
                <a16:creationId xmlns:a16="http://schemas.microsoft.com/office/drawing/2014/main" id="{C7CE04CE-31D4-4CA9-3545-C717C558E617}"/>
              </a:ext>
            </a:extLst>
          </p:cNvPr>
          <p:cNvGrpSpPr/>
          <p:nvPr/>
        </p:nvGrpSpPr>
        <p:grpSpPr>
          <a:xfrm>
            <a:off x="1077913" y="4293096"/>
            <a:ext cx="4428165" cy="624979"/>
            <a:chOff x="5636585" y="5157192"/>
            <a:chExt cx="4428165" cy="624979"/>
          </a:xfrm>
        </p:grpSpPr>
        <p:sp>
          <p:nvSpPr>
            <p:cNvPr id="3" name="TextBox 2">
              <a:extLst>
                <a:ext uri="{FF2B5EF4-FFF2-40B4-BE49-F238E27FC236}">
                  <a16:creationId xmlns:a16="http://schemas.microsoft.com/office/drawing/2014/main" id="{A330300A-C8D5-9CAA-3E03-3A6980476464}"/>
                </a:ext>
              </a:extLst>
            </p:cNvPr>
            <p:cNvSpPr txBox="1"/>
            <p:nvPr/>
          </p:nvSpPr>
          <p:spPr>
            <a:xfrm>
              <a:off x="5636585" y="5157192"/>
              <a:ext cx="4428165" cy="624979"/>
            </a:xfrm>
            <a:prstGeom prst="roundRect">
              <a:avLst>
                <a:gd name="adj" fmla="val 50000"/>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Transformation</a:t>
              </a:r>
            </a:p>
          </p:txBody>
        </p:sp>
        <p:sp>
          <p:nvSpPr>
            <p:cNvPr id="6" name="TextBox 5">
              <a:extLst>
                <a:ext uri="{FF2B5EF4-FFF2-40B4-BE49-F238E27FC236}">
                  <a16:creationId xmlns:a16="http://schemas.microsoft.com/office/drawing/2014/main" id="{C871A1EF-75A0-99CF-773B-FFE550B9DBF4}"/>
                </a:ext>
              </a:extLst>
            </p:cNvPr>
            <p:cNvSpPr txBox="1"/>
            <p:nvPr/>
          </p:nvSpPr>
          <p:spPr>
            <a:xfrm>
              <a:off x="5824657" y="535627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8" name="TextBox 7">
            <a:extLst>
              <a:ext uri="{FF2B5EF4-FFF2-40B4-BE49-F238E27FC236}">
                <a16:creationId xmlns:a16="http://schemas.microsoft.com/office/drawing/2014/main" id="{7465AE3A-07A4-88E0-3111-599E3DDFB992}"/>
              </a:ext>
            </a:extLst>
          </p:cNvPr>
          <p:cNvSpPr txBox="1"/>
          <p:nvPr/>
        </p:nvSpPr>
        <p:spPr>
          <a:xfrm>
            <a:off x="11037729" y="3575627"/>
            <a:ext cx="912972" cy="223933"/>
          </a:xfrm>
          <a:prstGeom prst="roundRect">
            <a:avLst>
              <a:gd name="adj" fmla="val 50000"/>
            </a:avLst>
          </a:prstGeom>
          <a:solidFill>
            <a:schemeClr val="accent2"/>
          </a:solidFill>
        </p:spPr>
        <p:txBody>
          <a:bodyPr wrap="square" lIns="0" tIns="0" rIns="0" bIns="0" rtlCol="0">
            <a:noAutofit/>
          </a:bodyPr>
          <a:lstStyle/>
          <a:p>
            <a:pPr algn="ctr"/>
            <a:r>
              <a:rPr lang="en-US" sz="1200" b="1">
                <a:solidFill>
                  <a:schemeClr val="bg1"/>
                </a:solidFill>
                <a:latin typeface="DM Sans" pitchFamily="2" charset="77"/>
              </a:rPr>
              <a:t>£100,000</a:t>
            </a:r>
          </a:p>
        </p:txBody>
      </p:sp>
    </p:spTree>
    <p:extLst>
      <p:ext uri="{BB962C8B-B14F-4D97-AF65-F5344CB8AC3E}">
        <p14:creationId xmlns:p14="http://schemas.microsoft.com/office/powerpoint/2010/main" val="1339982695"/>
      </p:ext>
    </p:extLst>
  </p:cSld>
  <p:clrMapOvr>
    <a:masterClrMapping/>
  </p:clrMapOvr>
  <mc:AlternateContent xmlns:mc="http://schemas.openxmlformats.org/markup-compatibility/2006" xmlns:p14="http://schemas.microsoft.com/office/powerpoint/2010/main">
    <mc:Choice Requires="p14">
      <p:transition spd="slow" p14:dur="2000" advClick="0" advTm="4500"/>
    </mc:Choice>
    <mc:Fallback xmlns="">
      <p:transition spd="slow" advClick="0" advTm="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7" presetClass="exit" presetSubtype="0" fill="hold" grpId="0" nodeType="afterEffect">
                                  <p:stCondLst>
                                    <p:cond delay="3000"/>
                                  </p:stCondLst>
                                  <p:childTnLst>
                                    <p:animEffect transition="out" filter="fade">
                                      <p:cBhvr>
                                        <p:cTn id="10" dur="250"/>
                                        <p:tgtEl>
                                          <p:spTgt spid="20"/>
                                        </p:tgtEl>
                                      </p:cBhvr>
                                    </p:animEffect>
                                    <p:anim calcmode="lin" valueType="num">
                                      <p:cBhvr>
                                        <p:cTn id="11" dur="250"/>
                                        <p:tgtEl>
                                          <p:spTgt spid="20"/>
                                        </p:tgtEl>
                                        <p:attrNameLst>
                                          <p:attrName>ppt_x</p:attrName>
                                        </p:attrNameLst>
                                      </p:cBhvr>
                                      <p:tavLst>
                                        <p:tav tm="0">
                                          <p:val>
                                            <p:strVal val="ppt_x"/>
                                          </p:val>
                                        </p:tav>
                                        <p:tav tm="100000">
                                          <p:val>
                                            <p:strVal val="ppt_x"/>
                                          </p:val>
                                        </p:tav>
                                      </p:tavLst>
                                    </p:anim>
                                    <p:anim calcmode="lin" valueType="num">
                                      <p:cBhvr>
                                        <p:cTn id="12" dur="250"/>
                                        <p:tgtEl>
                                          <p:spTgt spid="20"/>
                                        </p:tgtEl>
                                        <p:attrNameLst>
                                          <p:attrName>ppt_y</p:attrName>
                                        </p:attrNameLst>
                                      </p:cBhvr>
                                      <p:tavLst>
                                        <p:tav tm="0">
                                          <p:val>
                                            <p:strVal val="ppt_y"/>
                                          </p:val>
                                        </p:tav>
                                        <p:tav tm="100000">
                                          <p:val>
                                            <p:strVal val="ppt_y-.1"/>
                                          </p:val>
                                        </p:tav>
                                      </p:tavLst>
                                    </p:anim>
                                    <p:set>
                                      <p:cBhvr>
                                        <p:cTn id="13" dur="1" fill="hold">
                                          <p:stCondLst>
                                            <p:cond delay="249"/>
                                          </p:stCondLst>
                                        </p:cTn>
                                        <p:tgtEl>
                                          <p:spTgt spid="20"/>
                                        </p:tgtEl>
                                        <p:attrNameLst>
                                          <p:attrName>style.visibility</p:attrName>
                                        </p:attrNameLst>
                                      </p:cBhvr>
                                      <p:to>
                                        <p:strVal val="hidden"/>
                                      </p:to>
                                    </p:set>
                                  </p:childTnLst>
                                </p:cTn>
                              </p:par>
                            </p:childTnLst>
                          </p:cTn>
                        </p:par>
                        <p:par>
                          <p:cTn id="14" fill="hold">
                            <p:stCondLst>
                              <p:cond delay="3750"/>
                            </p:stCondLst>
                            <p:childTnLst>
                              <p:par>
                                <p:cTn id="15" presetID="47" presetClass="exit" presetSubtype="0" fill="hold" nodeType="afterEffect">
                                  <p:stCondLst>
                                    <p:cond delay="0"/>
                                  </p:stCondLst>
                                  <p:childTnLst>
                                    <p:animEffect transition="out" filter="fade">
                                      <p:cBhvr>
                                        <p:cTn id="16" dur="250"/>
                                        <p:tgtEl>
                                          <p:spTgt spid="33"/>
                                        </p:tgtEl>
                                      </p:cBhvr>
                                    </p:animEffect>
                                    <p:anim calcmode="lin" valueType="num">
                                      <p:cBhvr>
                                        <p:cTn id="17" dur="250"/>
                                        <p:tgtEl>
                                          <p:spTgt spid="33"/>
                                        </p:tgtEl>
                                        <p:attrNameLst>
                                          <p:attrName>ppt_x</p:attrName>
                                        </p:attrNameLst>
                                      </p:cBhvr>
                                      <p:tavLst>
                                        <p:tav tm="0">
                                          <p:val>
                                            <p:strVal val="ppt_x"/>
                                          </p:val>
                                        </p:tav>
                                        <p:tav tm="100000">
                                          <p:val>
                                            <p:strVal val="ppt_x"/>
                                          </p:val>
                                        </p:tav>
                                      </p:tavLst>
                                    </p:anim>
                                    <p:anim calcmode="lin" valueType="num">
                                      <p:cBhvr>
                                        <p:cTn id="18" dur="250"/>
                                        <p:tgtEl>
                                          <p:spTgt spid="33"/>
                                        </p:tgtEl>
                                        <p:attrNameLst>
                                          <p:attrName>ppt_y</p:attrName>
                                        </p:attrNameLst>
                                      </p:cBhvr>
                                      <p:tavLst>
                                        <p:tav tm="0">
                                          <p:val>
                                            <p:strVal val="ppt_y"/>
                                          </p:val>
                                        </p:tav>
                                        <p:tav tm="100000">
                                          <p:val>
                                            <p:strVal val="ppt_y-.1"/>
                                          </p:val>
                                        </p:tav>
                                      </p:tavLst>
                                    </p:anim>
                                    <p:set>
                                      <p:cBhvr>
                                        <p:cTn id="19" dur="1" fill="hold">
                                          <p:stCondLst>
                                            <p:cond delay="249"/>
                                          </p:stCondLst>
                                        </p:cTn>
                                        <p:tgtEl>
                                          <p:spTgt spid="33"/>
                                        </p:tgtEl>
                                        <p:attrNameLst>
                                          <p:attrName>style.visibility</p:attrName>
                                        </p:attrNameLst>
                                      </p:cBhvr>
                                      <p:to>
                                        <p:strVal val="hidden"/>
                                      </p:to>
                                    </p:set>
                                  </p:childTnLst>
                                </p:cTn>
                              </p:par>
                              <p:par>
                                <p:cTn id="20" presetID="47" presetClass="exit" presetSubtype="0" fill="hold" nodeType="withEffect">
                                  <p:stCondLst>
                                    <p:cond delay="0"/>
                                  </p:stCondLst>
                                  <p:childTnLst>
                                    <p:animEffect transition="out" filter="fade">
                                      <p:cBhvr>
                                        <p:cTn id="21" dur="250"/>
                                        <p:tgtEl>
                                          <p:spTgt spid="30"/>
                                        </p:tgtEl>
                                      </p:cBhvr>
                                    </p:animEffect>
                                    <p:anim calcmode="lin" valueType="num">
                                      <p:cBhvr>
                                        <p:cTn id="22" dur="250"/>
                                        <p:tgtEl>
                                          <p:spTgt spid="30"/>
                                        </p:tgtEl>
                                        <p:attrNameLst>
                                          <p:attrName>ppt_x</p:attrName>
                                        </p:attrNameLst>
                                      </p:cBhvr>
                                      <p:tavLst>
                                        <p:tav tm="0">
                                          <p:val>
                                            <p:strVal val="ppt_x"/>
                                          </p:val>
                                        </p:tav>
                                        <p:tav tm="100000">
                                          <p:val>
                                            <p:strVal val="ppt_x"/>
                                          </p:val>
                                        </p:tav>
                                      </p:tavLst>
                                    </p:anim>
                                    <p:anim calcmode="lin" valueType="num">
                                      <p:cBhvr>
                                        <p:cTn id="23" dur="250"/>
                                        <p:tgtEl>
                                          <p:spTgt spid="30"/>
                                        </p:tgtEl>
                                        <p:attrNameLst>
                                          <p:attrName>ppt_y</p:attrName>
                                        </p:attrNameLst>
                                      </p:cBhvr>
                                      <p:tavLst>
                                        <p:tav tm="0">
                                          <p:val>
                                            <p:strVal val="ppt_y"/>
                                          </p:val>
                                        </p:tav>
                                        <p:tav tm="100000">
                                          <p:val>
                                            <p:strVal val="ppt_y-.1"/>
                                          </p:val>
                                        </p:tav>
                                      </p:tavLst>
                                    </p:anim>
                                    <p:set>
                                      <p:cBhvr>
                                        <p:cTn id="24" dur="1" fill="hold">
                                          <p:stCondLst>
                                            <p:cond delay="249"/>
                                          </p:stCondLst>
                                        </p:cTn>
                                        <p:tgtEl>
                                          <p:spTgt spid="30"/>
                                        </p:tgtEl>
                                        <p:attrNameLst>
                                          <p:attrName>style.visibility</p:attrName>
                                        </p:attrNameLst>
                                      </p:cBhvr>
                                      <p:to>
                                        <p:strVal val="hidden"/>
                                      </p:to>
                                    </p:set>
                                  </p:childTnLst>
                                </p:cTn>
                              </p:par>
                              <p:par>
                                <p:cTn id="25" presetID="47" presetClass="exit" presetSubtype="0" fill="hold" nodeType="withEffect">
                                  <p:stCondLst>
                                    <p:cond delay="0"/>
                                  </p:stCondLst>
                                  <p:childTnLst>
                                    <p:animEffect transition="out" filter="fade">
                                      <p:cBhvr>
                                        <p:cTn id="26" dur="250"/>
                                        <p:tgtEl>
                                          <p:spTgt spid="32"/>
                                        </p:tgtEl>
                                      </p:cBhvr>
                                    </p:animEffect>
                                    <p:anim calcmode="lin" valueType="num">
                                      <p:cBhvr>
                                        <p:cTn id="27" dur="250"/>
                                        <p:tgtEl>
                                          <p:spTgt spid="32"/>
                                        </p:tgtEl>
                                        <p:attrNameLst>
                                          <p:attrName>ppt_x</p:attrName>
                                        </p:attrNameLst>
                                      </p:cBhvr>
                                      <p:tavLst>
                                        <p:tav tm="0">
                                          <p:val>
                                            <p:strVal val="ppt_x"/>
                                          </p:val>
                                        </p:tav>
                                        <p:tav tm="100000">
                                          <p:val>
                                            <p:strVal val="ppt_x"/>
                                          </p:val>
                                        </p:tav>
                                      </p:tavLst>
                                    </p:anim>
                                    <p:anim calcmode="lin" valueType="num">
                                      <p:cBhvr>
                                        <p:cTn id="28" dur="250"/>
                                        <p:tgtEl>
                                          <p:spTgt spid="32"/>
                                        </p:tgtEl>
                                        <p:attrNameLst>
                                          <p:attrName>ppt_y</p:attrName>
                                        </p:attrNameLst>
                                      </p:cBhvr>
                                      <p:tavLst>
                                        <p:tav tm="0">
                                          <p:val>
                                            <p:strVal val="ppt_y"/>
                                          </p:val>
                                        </p:tav>
                                        <p:tav tm="100000">
                                          <p:val>
                                            <p:strVal val="ppt_y-.1"/>
                                          </p:val>
                                        </p:tav>
                                      </p:tavLst>
                                    </p:anim>
                                    <p:set>
                                      <p:cBhvr>
                                        <p:cTn id="29" dur="1" fill="hold">
                                          <p:stCondLst>
                                            <p:cond delay="249"/>
                                          </p:stCondLst>
                                        </p:cTn>
                                        <p:tgtEl>
                                          <p:spTgt spid="32"/>
                                        </p:tgtEl>
                                        <p:attrNameLst>
                                          <p:attrName>style.visibility</p:attrName>
                                        </p:attrNameLst>
                                      </p:cBhvr>
                                      <p:to>
                                        <p:strVal val="hidden"/>
                                      </p:to>
                                    </p:set>
                                  </p:childTnLst>
                                </p:cTn>
                              </p:par>
                              <p:par>
                                <p:cTn id="30" presetID="47" presetClass="exit" presetSubtype="0" fill="hold" nodeType="withEffect">
                                  <p:stCondLst>
                                    <p:cond delay="0"/>
                                  </p:stCondLst>
                                  <p:childTnLst>
                                    <p:animEffect transition="out" filter="fade">
                                      <p:cBhvr>
                                        <p:cTn id="31" dur="250"/>
                                        <p:tgtEl>
                                          <p:spTgt spid="30"/>
                                        </p:tgtEl>
                                      </p:cBhvr>
                                    </p:animEffect>
                                    <p:anim calcmode="lin" valueType="num">
                                      <p:cBhvr>
                                        <p:cTn id="32" dur="250"/>
                                        <p:tgtEl>
                                          <p:spTgt spid="30"/>
                                        </p:tgtEl>
                                        <p:attrNameLst>
                                          <p:attrName>ppt_x</p:attrName>
                                        </p:attrNameLst>
                                      </p:cBhvr>
                                      <p:tavLst>
                                        <p:tav tm="0">
                                          <p:val>
                                            <p:strVal val="ppt_x"/>
                                          </p:val>
                                        </p:tav>
                                        <p:tav tm="100000">
                                          <p:val>
                                            <p:strVal val="ppt_x"/>
                                          </p:val>
                                        </p:tav>
                                      </p:tavLst>
                                    </p:anim>
                                    <p:anim calcmode="lin" valueType="num">
                                      <p:cBhvr>
                                        <p:cTn id="33" dur="250"/>
                                        <p:tgtEl>
                                          <p:spTgt spid="30"/>
                                        </p:tgtEl>
                                        <p:attrNameLst>
                                          <p:attrName>ppt_y</p:attrName>
                                        </p:attrNameLst>
                                      </p:cBhvr>
                                      <p:tavLst>
                                        <p:tav tm="0">
                                          <p:val>
                                            <p:strVal val="ppt_y"/>
                                          </p:val>
                                        </p:tav>
                                        <p:tav tm="100000">
                                          <p:val>
                                            <p:strVal val="ppt_y-.1"/>
                                          </p:val>
                                        </p:tav>
                                      </p:tavLst>
                                    </p:anim>
                                    <p:set>
                                      <p:cBhvr>
                                        <p:cTn id="34" dur="1" fill="hold">
                                          <p:stCondLst>
                                            <p:cond delay="249"/>
                                          </p:stCondLst>
                                        </p:cTn>
                                        <p:tgtEl>
                                          <p:spTgt spid="30"/>
                                        </p:tgtEl>
                                        <p:attrNameLst>
                                          <p:attrName>style.visibility</p:attrName>
                                        </p:attrNameLst>
                                      </p:cBhvr>
                                      <p:to>
                                        <p:strVal val="hidden"/>
                                      </p:to>
                                    </p:set>
                                  </p:childTnLst>
                                </p:cTn>
                              </p:par>
                              <p:par>
                                <p:cTn id="35" presetID="47" presetClass="exit" presetSubtype="0" fill="hold" nodeType="withEffect">
                                  <p:stCondLst>
                                    <p:cond delay="0"/>
                                  </p:stCondLst>
                                  <p:childTnLst>
                                    <p:animEffect transition="out" filter="fade">
                                      <p:cBhvr>
                                        <p:cTn id="36" dur="250"/>
                                        <p:tgtEl>
                                          <p:spTgt spid="2"/>
                                        </p:tgtEl>
                                      </p:cBhvr>
                                    </p:animEffect>
                                    <p:anim calcmode="lin" valueType="num">
                                      <p:cBhvr>
                                        <p:cTn id="37" dur="250"/>
                                        <p:tgtEl>
                                          <p:spTgt spid="2"/>
                                        </p:tgtEl>
                                        <p:attrNameLst>
                                          <p:attrName>ppt_x</p:attrName>
                                        </p:attrNameLst>
                                      </p:cBhvr>
                                      <p:tavLst>
                                        <p:tav tm="0">
                                          <p:val>
                                            <p:strVal val="ppt_x"/>
                                          </p:val>
                                        </p:tav>
                                        <p:tav tm="100000">
                                          <p:val>
                                            <p:strVal val="ppt_x"/>
                                          </p:val>
                                        </p:tav>
                                      </p:tavLst>
                                    </p:anim>
                                    <p:anim calcmode="lin" valueType="num">
                                      <p:cBhvr>
                                        <p:cTn id="38" dur="250"/>
                                        <p:tgtEl>
                                          <p:spTgt spid="2"/>
                                        </p:tgtEl>
                                        <p:attrNameLst>
                                          <p:attrName>ppt_y</p:attrName>
                                        </p:attrNameLst>
                                      </p:cBhvr>
                                      <p:tavLst>
                                        <p:tav tm="0">
                                          <p:val>
                                            <p:strVal val="ppt_y"/>
                                          </p:val>
                                        </p:tav>
                                        <p:tav tm="100000">
                                          <p:val>
                                            <p:strVal val="ppt_y-.1"/>
                                          </p:val>
                                        </p:tav>
                                      </p:tavLst>
                                    </p:anim>
                                    <p:set>
                                      <p:cBhvr>
                                        <p:cTn id="39" dur="1" fill="hold">
                                          <p:stCondLst>
                                            <p:cond delay="249"/>
                                          </p:stCondLst>
                                        </p:cTn>
                                        <p:tgtEl>
                                          <p:spTgt spid="2"/>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250"/>
                                        <p:tgtEl>
                                          <p:spTgt spid="31"/>
                                        </p:tgtEl>
                                      </p:cBhvr>
                                    </p:animEffect>
                                    <p:anim calcmode="lin" valueType="num">
                                      <p:cBhvr>
                                        <p:cTn id="42" dur="250"/>
                                        <p:tgtEl>
                                          <p:spTgt spid="31"/>
                                        </p:tgtEl>
                                        <p:attrNameLst>
                                          <p:attrName>ppt_x</p:attrName>
                                        </p:attrNameLst>
                                      </p:cBhvr>
                                      <p:tavLst>
                                        <p:tav tm="0">
                                          <p:val>
                                            <p:strVal val="ppt_x"/>
                                          </p:val>
                                        </p:tav>
                                        <p:tav tm="100000">
                                          <p:val>
                                            <p:strVal val="ppt_x"/>
                                          </p:val>
                                        </p:tav>
                                      </p:tavLst>
                                    </p:anim>
                                    <p:anim calcmode="lin" valueType="num">
                                      <p:cBhvr>
                                        <p:cTn id="43" dur="250"/>
                                        <p:tgtEl>
                                          <p:spTgt spid="31"/>
                                        </p:tgtEl>
                                        <p:attrNameLst>
                                          <p:attrName>ppt_y</p:attrName>
                                        </p:attrNameLst>
                                      </p:cBhvr>
                                      <p:tavLst>
                                        <p:tav tm="0">
                                          <p:val>
                                            <p:strVal val="ppt_y"/>
                                          </p:val>
                                        </p:tav>
                                        <p:tav tm="100000">
                                          <p:val>
                                            <p:strVal val="ppt_y-.1"/>
                                          </p:val>
                                        </p:tav>
                                      </p:tavLst>
                                    </p:anim>
                                    <p:set>
                                      <p:cBhvr>
                                        <p:cTn id="44" dur="1" fill="hold">
                                          <p:stCondLst>
                                            <p:cond delay="249"/>
                                          </p:stCondLst>
                                        </p:cTn>
                                        <p:tgtEl>
                                          <p:spTgt spid="31"/>
                                        </p:tgtEl>
                                        <p:attrNameLst>
                                          <p:attrName>style.visibility</p:attrName>
                                        </p:attrNameLst>
                                      </p:cBhvr>
                                      <p:to>
                                        <p:strVal val="hidden"/>
                                      </p:to>
                                    </p:set>
                                  </p:childTnLst>
                                </p:cTn>
                              </p:par>
                              <p:par>
                                <p:cTn id="45" presetID="1" presetClass="emph" presetSubtype="2" fill="hold" nodeType="withEffect">
                                  <p:stCondLst>
                                    <p:cond delay="0"/>
                                  </p:stCondLst>
                                  <p:childTnLst>
                                    <p:animClr clrSpc="rgb" dir="cw">
                                      <p:cBhvr>
                                        <p:cTn id="46" dur="500" fill="hold"/>
                                        <p:tgtEl>
                                          <p:spTgt spid="8"/>
                                        </p:tgtEl>
                                        <p:attrNameLst>
                                          <p:attrName>fillcolor</p:attrName>
                                        </p:attrNameLst>
                                      </p:cBhvr>
                                      <p:to>
                                        <a:srgbClr val="1A2F39"/>
                                      </p:to>
                                    </p:animClr>
                                    <p:set>
                                      <p:cBhvr>
                                        <p:cTn id="47" dur="500" fill="hold"/>
                                        <p:tgtEl>
                                          <p:spTgt spid="8"/>
                                        </p:tgtEl>
                                        <p:attrNameLst>
                                          <p:attrName>fill.type</p:attrName>
                                        </p:attrNameLst>
                                      </p:cBhvr>
                                      <p:to>
                                        <p:strVal val="solid"/>
                                      </p:to>
                                    </p:set>
                                    <p:set>
                                      <p:cBhvr>
                                        <p:cTn id="48" dur="5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46</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3" name="Picture 2">
            <a:extLst>
              <a:ext uri="{FF2B5EF4-FFF2-40B4-BE49-F238E27FC236}">
                <a16:creationId xmlns:a16="http://schemas.microsoft.com/office/drawing/2014/main" id="{7EAF1802-E0D1-BC52-D484-81BA962C3928}"/>
              </a:ext>
            </a:extLst>
          </p:cNvPr>
          <p:cNvPicPr>
            <a:picLocks noChangeAspect="1"/>
          </p:cNvPicPr>
          <p:nvPr/>
        </p:nvPicPr>
        <p:blipFill>
          <a:blip r:embed="rId5"/>
          <a:stretch>
            <a:fillRect/>
          </a:stretch>
        </p:blipFill>
        <p:spPr>
          <a:xfrm rot="10800000">
            <a:off x="-2728145" y="-3100830"/>
            <a:ext cx="13263716" cy="1305966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6"/>
          <a:stretch>
            <a:fillRect/>
          </a:stretch>
        </p:blipFill>
        <p:spPr>
          <a:xfrm>
            <a:off x="5407025" y="1240267"/>
            <a:ext cx="1327150" cy="983074"/>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7"/>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2400">
                <a:solidFill>
                  <a:schemeClr val="bg1"/>
                </a:solidFill>
                <a:latin typeface="DM Sans" pitchFamily="2" charset="77"/>
              </a:rPr>
              <a:t>W. Edwards Deming is often referred to as the </a:t>
            </a:r>
            <a:br>
              <a:rPr lang="en-US" sz="2400">
                <a:solidFill>
                  <a:schemeClr val="bg1"/>
                </a:solidFill>
                <a:latin typeface="DM Sans" pitchFamily="2" charset="77"/>
              </a:rPr>
            </a:br>
            <a:r>
              <a:rPr lang="en-US" sz="2400">
                <a:solidFill>
                  <a:schemeClr val="bg1"/>
                </a:solidFill>
                <a:latin typeface="DM Sans" pitchFamily="2" charset="77"/>
              </a:rPr>
              <a:t>Grandfather of QI but what does the W stand for?</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8">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Wolfe</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William</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Waylon</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Walter</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sp>
        <p:nvSpPr>
          <p:cNvPr id="2" name="TextBox 1">
            <a:extLst>
              <a:ext uri="{FF2B5EF4-FFF2-40B4-BE49-F238E27FC236}">
                <a16:creationId xmlns:a16="http://schemas.microsoft.com/office/drawing/2014/main" id="{36D16F04-C7F2-D5A2-6700-593EFABDDEEF}"/>
              </a:ext>
            </a:extLst>
          </p:cNvPr>
          <p:cNvSpPr txBox="1"/>
          <p:nvPr/>
        </p:nvSpPr>
        <p:spPr>
          <a:xfrm>
            <a:off x="11037728" y="3180969"/>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Tree>
    <p:extLst>
      <p:ext uri="{BB962C8B-B14F-4D97-AF65-F5344CB8AC3E}">
        <p14:creationId xmlns:p14="http://schemas.microsoft.com/office/powerpoint/2010/main" val="214429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withEffect">
                                  <p:stCondLst>
                                    <p:cond delay="0"/>
                                  </p:stCondLst>
                                  <p:childTnLst>
                                    <p:animRot by="-21600000">
                                      <p:cBhvr>
                                        <p:cTn id="6" dur="1000" fill="hold"/>
                                        <p:tgtEl>
                                          <p:spTgt spid="13"/>
                                        </p:tgtEl>
                                        <p:attrNameLst>
                                          <p:attrName>r</p:attrName>
                                        </p:attrNameLst>
                                      </p:cBhvr>
                                    </p:animRot>
                                  </p:childTnLst>
                                </p:cTn>
                              </p:par>
                              <p:par>
                                <p:cTn id="7" presetID="8" presetClass="emph" presetSubtype="0" fill="hold" nodeType="withEffect">
                                  <p:stCondLst>
                                    <p:cond delay="0"/>
                                  </p:stCondLst>
                                  <p:childTnLst>
                                    <p:animRot by="-43200000">
                                      <p:cBhvr>
                                        <p:cTn id="8" dur="1000" fill="hold"/>
                                        <p:tgtEl>
                                          <p:spTgt spid="3"/>
                                        </p:tgtEl>
                                        <p:attrNameLst>
                                          <p:attrName>r</p:attrName>
                                        </p:attrNameLst>
                                      </p:cBhvr>
                                    </p:animRot>
                                  </p:childTnLst>
                                </p:cTn>
                              </p:par>
                              <p:par>
                                <p:cTn id="9" presetID="1" presetClass="emph" presetSubtype="2" fill="hold" nodeType="withEffect">
                                  <p:stCondLst>
                                    <p:cond delay="0"/>
                                  </p:stCondLst>
                                  <p:childTnLst>
                                    <p:animClr clrSpc="rgb" dir="cw">
                                      <p:cBhvr>
                                        <p:cTn id="10" dur="1000" fill="hold"/>
                                        <p:tgtEl>
                                          <p:spTgt spid="2"/>
                                        </p:tgtEl>
                                        <p:attrNameLst>
                                          <p:attrName>fillcolor</p:attrName>
                                        </p:attrNameLst>
                                      </p:cBhvr>
                                      <p:to>
                                        <a:schemeClr val="hlink"/>
                                      </p:to>
                                    </p:animClr>
                                    <p:set>
                                      <p:cBhvr>
                                        <p:cTn id="11" dur="1000" fill="hold"/>
                                        <p:tgtEl>
                                          <p:spTgt spid="2"/>
                                        </p:tgtEl>
                                        <p:attrNameLst>
                                          <p:attrName>fill.type</p:attrName>
                                        </p:attrNameLst>
                                      </p:cBhvr>
                                      <p:to>
                                        <p:strVal val="solid"/>
                                      </p:to>
                                    </p:set>
                                    <p:set>
                                      <p:cBhvr>
                                        <p:cTn id="12" dur="1000" fill="hold"/>
                                        <p:tgtEl>
                                          <p:spTgt spid="2"/>
                                        </p:tgtEl>
                                        <p:attrNameLst>
                                          <p:attrName>fill.on</p:attrName>
                                        </p:attrNameLst>
                                      </p:cBhvr>
                                      <p:to>
                                        <p:strVal val="true"/>
                                      </p:to>
                                    </p:se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1500"/>
                            </p:stCondLst>
                            <p:childTnLst>
                              <p:par>
                                <p:cTn id="18" presetID="42" presetClass="entr" presetSubtype="0" fill="hold" nodeType="afterEffect">
                                  <p:stCondLst>
                                    <p:cond delay="50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250"/>
                                        <p:tgtEl>
                                          <p:spTgt spid="33"/>
                                        </p:tgtEl>
                                      </p:cBhvr>
                                    </p:animEffect>
                                    <p:anim calcmode="lin" valueType="num">
                                      <p:cBhvr>
                                        <p:cTn id="21" dur="250" fill="hold"/>
                                        <p:tgtEl>
                                          <p:spTgt spid="33"/>
                                        </p:tgtEl>
                                        <p:attrNameLst>
                                          <p:attrName>ppt_x</p:attrName>
                                        </p:attrNameLst>
                                      </p:cBhvr>
                                      <p:tavLst>
                                        <p:tav tm="0">
                                          <p:val>
                                            <p:strVal val="#ppt_x"/>
                                          </p:val>
                                        </p:tav>
                                        <p:tav tm="100000">
                                          <p:val>
                                            <p:strVal val="#ppt_x"/>
                                          </p:val>
                                        </p:tav>
                                      </p:tavLst>
                                    </p:anim>
                                    <p:anim calcmode="lin" valueType="num">
                                      <p:cBhvr>
                                        <p:cTn id="22" dur="250" fill="hold"/>
                                        <p:tgtEl>
                                          <p:spTgt spid="33"/>
                                        </p:tgtEl>
                                        <p:attrNameLst>
                                          <p:attrName>ppt_y</p:attrName>
                                        </p:attrNameLst>
                                      </p:cBhvr>
                                      <p:tavLst>
                                        <p:tav tm="0">
                                          <p:val>
                                            <p:strVal val="#ppt_y+.1"/>
                                          </p:val>
                                        </p:tav>
                                        <p:tav tm="100000">
                                          <p:val>
                                            <p:strVal val="#ppt_y"/>
                                          </p:val>
                                        </p:tav>
                                      </p:tavLst>
                                    </p:anim>
                                  </p:childTnLst>
                                </p:cTn>
                              </p:par>
                            </p:childTnLst>
                          </p:cTn>
                        </p:par>
                        <p:par>
                          <p:cTn id="23" fill="hold">
                            <p:stCondLst>
                              <p:cond delay="2250"/>
                            </p:stCondLst>
                            <p:childTnLst>
                              <p:par>
                                <p:cTn id="24" presetID="42"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250"/>
                                        <p:tgtEl>
                                          <p:spTgt spid="30"/>
                                        </p:tgtEl>
                                      </p:cBhvr>
                                    </p:animEffect>
                                    <p:anim calcmode="lin" valueType="num">
                                      <p:cBhvr>
                                        <p:cTn id="27" dur="250" fill="hold"/>
                                        <p:tgtEl>
                                          <p:spTgt spid="30"/>
                                        </p:tgtEl>
                                        <p:attrNameLst>
                                          <p:attrName>ppt_x</p:attrName>
                                        </p:attrNameLst>
                                      </p:cBhvr>
                                      <p:tavLst>
                                        <p:tav tm="0">
                                          <p:val>
                                            <p:strVal val="#ppt_x"/>
                                          </p:val>
                                        </p:tav>
                                        <p:tav tm="100000">
                                          <p:val>
                                            <p:strVal val="#ppt_x"/>
                                          </p:val>
                                        </p:tav>
                                      </p:tavLst>
                                    </p:anim>
                                    <p:anim calcmode="lin" valueType="num">
                                      <p:cBhvr>
                                        <p:cTn id="28" dur="250" fill="hold"/>
                                        <p:tgtEl>
                                          <p:spTgt spid="30"/>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anim calcmode="lin" valueType="num">
                                      <p:cBhvr>
                                        <p:cTn id="33" dur="250" fill="hold"/>
                                        <p:tgtEl>
                                          <p:spTgt spid="32"/>
                                        </p:tgtEl>
                                        <p:attrNameLst>
                                          <p:attrName>ppt_x</p:attrName>
                                        </p:attrNameLst>
                                      </p:cBhvr>
                                      <p:tavLst>
                                        <p:tav tm="0">
                                          <p:val>
                                            <p:strVal val="#ppt_x"/>
                                          </p:val>
                                        </p:tav>
                                        <p:tav tm="100000">
                                          <p:val>
                                            <p:strVal val="#ppt_x"/>
                                          </p:val>
                                        </p:tav>
                                      </p:tavLst>
                                    </p:anim>
                                    <p:anim calcmode="lin" valueType="num">
                                      <p:cBhvr>
                                        <p:cTn id="34" dur="250" fill="hold"/>
                                        <p:tgtEl>
                                          <p:spTgt spid="32"/>
                                        </p:tgtEl>
                                        <p:attrNameLst>
                                          <p:attrName>ppt_y</p:attrName>
                                        </p:attrNameLst>
                                      </p:cBhvr>
                                      <p:tavLst>
                                        <p:tav tm="0">
                                          <p:val>
                                            <p:strVal val="#ppt_y+.1"/>
                                          </p:val>
                                        </p:tav>
                                        <p:tav tm="100000">
                                          <p:val>
                                            <p:strVal val="#ppt_y"/>
                                          </p:val>
                                        </p:tav>
                                      </p:tavLst>
                                    </p:anim>
                                  </p:childTnLst>
                                </p:cTn>
                              </p:par>
                            </p:childTnLst>
                          </p:cTn>
                        </p:par>
                        <p:par>
                          <p:cTn id="35" fill="hold">
                            <p:stCondLst>
                              <p:cond delay="2750"/>
                            </p:stCondLst>
                            <p:childTnLst>
                              <p:par>
                                <p:cTn id="36" presetID="42"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250"/>
                                        <p:tgtEl>
                                          <p:spTgt spid="31"/>
                                        </p:tgtEl>
                                      </p:cBhvr>
                                    </p:animEffect>
                                    <p:anim calcmode="lin" valueType="num">
                                      <p:cBhvr>
                                        <p:cTn id="39" dur="250" fill="hold"/>
                                        <p:tgtEl>
                                          <p:spTgt spid="31"/>
                                        </p:tgtEl>
                                        <p:attrNameLst>
                                          <p:attrName>ppt_x</p:attrName>
                                        </p:attrNameLst>
                                      </p:cBhvr>
                                      <p:tavLst>
                                        <p:tav tm="0">
                                          <p:val>
                                            <p:strVal val="#ppt_x"/>
                                          </p:val>
                                        </p:tav>
                                        <p:tav tm="100000">
                                          <p:val>
                                            <p:strVal val="#ppt_x"/>
                                          </p:val>
                                        </p:tav>
                                      </p:tavLst>
                                    </p:anim>
                                    <p:anim calcmode="lin" valueType="num">
                                      <p:cBhvr>
                                        <p:cTn id="40" dur="2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47</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5"/>
          <a:stretch>
            <a:fillRect/>
          </a:stretch>
        </p:blipFill>
        <p:spPr>
          <a:xfrm>
            <a:off x="5407025" y="1240267"/>
            <a:ext cx="1327150" cy="983074"/>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6"/>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2400">
                <a:solidFill>
                  <a:schemeClr val="bg1"/>
                </a:solidFill>
                <a:latin typeface="DM Sans" pitchFamily="2" charset="77"/>
              </a:rPr>
              <a:t>W. Edwards Deming is often referred to as the </a:t>
            </a:r>
            <a:br>
              <a:rPr lang="en-US" sz="2400">
                <a:solidFill>
                  <a:schemeClr val="bg1"/>
                </a:solidFill>
                <a:latin typeface="DM Sans" pitchFamily="2" charset="77"/>
              </a:rPr>
            </a:br>
            <a:r>
              <a:rPr lang="en-US" sz="2400">
                <a:solidFill>
                  <a:schemeClr val="bg1"/>
                </a:solidFill>
                <a:latin typeface="DM Sans" pitchFamily="2" charset="77"/>
              </a:rPr>
              <a:t>Grandfather of QI but what does the W stand for?</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7">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Wolfe</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William</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Waylon</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Walter</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grpSp>
        <p:nvGrpSpPr>
          <p:cNvPr id="2" name="D">
            <a:extLst>
              <a:ext uri="{FF2B5EF4-FFF2-40B4-BE49-F238E27FC236}">
                <a16:creationId xmlns:a16="http://schemas.microsoft.com/office/drawing/2014/main" id="{C7CE04CE-31D4-4CA9-3545-C717C558E617}"/>
              </a:ext>
            </a:extLst>
          </p:cNvPr>
          <p:cNvGrpSpPr/>
          <p:nvPr/>
        </p:nvGrpSpPr>
        <p:grpSpPr>
          <a:xfrm>
            <a:off x="1077913" y="5160699"/>
            <a:ext cx="4428165" cy="624979"/>
            <a:chOff x="5636585" y="5157192"/>
            <a:chExt cx="4428165" cy="624979"/>
          </a:xfrm>
        </p:grpSpPr>
        <p:sp>
          <p:nvSpPr>
            <p:cNvPr id="3" name="TextBox 2">
              <a:extLst>
                <a:ext uri="{FF2B5EF4-FFF2-40B4-BE49-F238E27FC236}">
                  <a16:creationId xmlns:a16="http://schemas.microsoft.com/office/drawing/2014/main" id="{A330300A-C8D5-9CAA-3E03-3A6980476464}"/>
                </a:ext>
              </a:extLst>
            </p:cNvPr>
            <p:cNvSpPr txBox="1"/>
            <p:nvPr/>
          </p:nvSpPr>
          <p:spPr>
            <a:xfrm>
              <a:off x="5636585" y="5157192"/>
              <a:ext cx="4428165" cy="624979"/>
            </a:xfrm>
            <a:prstGeom prst="roundRect">
              <a:avLst>
                <a:gd name="adj" fmla="val 50000"/>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William</a:t>
              </a:r>
            </a:p>
          </p:txBody>
        </p:sp>
        <p:sp>
          <p:nvSpPr>
            <p:cNvPr id="6" name="TextBox 5">
              <a:extLst>
                <a:ext uri="{FF2B5EF4-FFF2-40B4-BE49-F238E27FC236}">
                  <a16:creationId xmlns:a16="http://schemas.microsoft.com/office/drawing/2014/main" id="{C871A1EF-75A0-99CF-773B-FFE550B9DBF4}"/>
                </a:ext>
              </a:extLst>
            </p:cNvPr>
            <p:cNvSpPr txBox="1"/>
            <p:nvPr/>
          </p:nvSpPr>
          <p:spPr>
            <a:xfrm>
              <a:off x="5824657" y="5366215"/>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sp>
        <p:nvSpPr>
          <p:cNvPr id="8" name="TextBox 7">
            <a:extLst>
              <a:ext uri="{FF2B5EF4-FFF2-40B4-BE49-F238E27FC236}">
                <a16:creationId xmlns:a16="http://schemas.microsoft.com/office/drawing/2014/main" id="{7465AE3A-07A4-88E0-3111-599E3DDFB992}"/>
              </a:ext>
            </a:extLst>
          </p:cNvPr>
          <p:cNvSpPr txBox="1"/>
          <p:nvPr/>
        </p:nvSpPr>
        <p:spPr>
          <a:xfrm>
            <a:off x="11037729" y="3181350"/>
            <a:ext cx="912972" cy="223933"/>
          </a:xfrm>
          <a:prstGeom prst="roundRect">
            <a:avLst>
              <a:gd name="adj" fmla="val 50000"/>
            </a:avLst>
          </a:prstGeom>
          <a:solidFill>
            <a:schemeClr val="accent2"/>
          </a:solidFill>
        </p:spPr>
        <p:txBody>
          <a:bodyPr wrap="square" lIns="0" tIns="0" rIns="0" bIns="0" rtlCol="0">
            <a:noAutofit/>
          </a:bodyPr>
          <a:lstStyle/>
          <a:p>
            <a:pPr algn="ctr"/>
            <a:r>
              <a:rPr lang="en-US" sz="1200" b="1">
                <a:solidFill>
                  <a:schemeClr val="bg1"/>
                </a:solidFill>
                <a:latin typeface="DM Sans" pitchFamily="2" charset="77"/>
              </a:rPr>
              <a:t>£250,000</a:t>
            </a:r>
          </a:p>
        </p:txBody>
      </p:sp>
    </p:spTree>
    <p:extLst>
      <p:ext uri="{BB962C8B-B14F-4D97-AF65-F5344CB8AC3E}">
        <p14:creationId xmlns:p14="http://schemas.microsoft.com/office/powerpoint/2010/main" val="3540516222"/>
      </p:ext>
    </p:extLst>
  </p:cSld>
  <p:clrMapOvr>
    <a:masterClrMapping/>
  </p:clrMapOvr>
  <mc:AlternateContent xmlns:mc="http://schemas.openxmlformats.org/markup-compatibility/2006" xmlns:p14="http://schemas.microsoft.com/office/powerpoint/2010/main">
    <mc:Choice Requires="p14">
      <p:transition spd="slow" p14:dur="2000" advClick="0" advTm="4500"/>
    </mc:Choice>
    <mc:Fallback xmlns="">
      <p:transition spd="slow" advClick="0" advTm="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7" presetClass="exit" presetSubtype="0" fill="hold" grpId="0" nodeType="afterEffect">
                                  <p:stCondLst>
                                    <p:cond delay="3000"/>
                                  </p:stCondLst>
                                  <p:childTnLst>
                                    <p:animEffect transition="out" filter="fade">
                                      <p:cBhvr>
                                        <p:cTn id="10" dur="250"/>
                                        <p:tgtEl>
                                          <p:spTgt spid="20"/>
                                        </p:tgtEl>
                                      </p:cBhvr>
                                    </p:animEffect>
                                    <p:anim calcmode="lin" valueType="num">
                                      <p:cBhvr>
                                        <p:cTn id="11" dur="250"/>
                                        <p:tgtEl>
                                          <p:spTgt spid="20"/>
                                        </p:tgtEl>
                                        <p:attrNameLst>
                                          <p:attrName>ppt_x</p:attrName>
                                        </p:attrNameLst>
                                      </p:cBhvr>
                                      <p:tavLst>
                                        <p:tav tm="0">
                                          <p:val>
                                            <p:strVal val="ppt_x"/>
                                          </p:val>
                                        </p:tav>
                                        <p:tav tm="100000">
                                          <p:val>
                                            <p:strVal val="ppt_x"/>
                                          </p:val>
                                        </p:tav>
                                      </p:tavLst>
                                    </p:anim>
                                    <p:anim calcmode="lin" valueType="num">
                                      <p:cBhvr>
                                        <p:cTn id="12" dur="250"/>
                                        <p:tgtEl>
                                          <p:spTgt spid="20"/>
                                        </p:tgtEl>
                                        <p:attrNameLst>
                                          <p:attrName>ppt_y</p:attrName>
                                        </p:attrNameLst>
                                      </p:cBhvr>
                                      <p:tavLst>
                                        <p:tav tm="0">
                                          <p:val>
                                            <p:strVal val="ppt_y"/>
                                          </p:val>
                                        </p:tav>
                                        <p:tav tm="100000">
                                          <p:val>
                                            <p:strVal val="ppt_y-.1"/>
                                          </p:val>
                                        </p:tav>
                                      </p:tavLst>
                                    </p:anim>
                                    <p:set>
                                      <p:cBhvr>
                                        <p:cTn id="13" dur="1" fill="hold">
                                          <p:stCondLst>
                                            <p:cond delay="249"/>
                                          </p:stCondLst>
                                        </p:cTn>
                                        <p:tgtEl>
                                          <p:spTgt spid="20"/>
                                        </p:tgtEl>
                                        <p:attrNameLst>
                                          <p:attrName>style.visibility</p:attrName>
                                        </p:attrNameLst>
                                      </p:cBhvr>
                                      <p:to>
                                        <p:strVal val="hidden"/>
                                      </p:to>
                                    </p:set>
                                  </p:childTnLst>
                                </p:cTn>
                              </p:par>
                            </p:childTnLst>
                          </p:cTn>
                        </p:par>
                        <p:par>
                          <p:cTn id="14" fill="hold">
                            <p:stCondLst>
                              <p:cond delay="3750"/>
                            </p:stCondLst>
                            <p:childTnLst>
                              <p:par>
                                <p:cTn id="15" presetID="47" presetClass="exit" presetSubtype="0" fill="hold" nodeType="afterEffect">
                                  <p:stCondLst>
                                    <p:cond delay="0"/>
                                  </p:stCondLst>
                                  <p:childTnLst>
                                    <p:animEffect transition="out" filter="fade">
                                      <p:cBhvr>
                                        <p:cTn id="16" dur="250"/>
                                        <p:tgtEl>
                                          <p:spTgt spid="33"/>
                                        </p:tgtEl>
                                      </p:cBhvr>
                                    </p:animEffect>
                                    <p:anim calcmode="lin" valueType="num">
                                      <p:cBhvr>
                                        <p:cTn id="17" dur="250"/>
                                        <p:tgtEl>
                                          <p:spTgt spid="33"/>
                                        </p:tgtEl>
                                        <p:attrNameLst>
                                          <p:attrName>ppt_x</p:attrName>
                                        </p:attrNameLst>
                                      </p:cBhvr>
                                      <p:tavLst>
                                        <p:tav tm="0">
                                          <p:val>
                                            <p:strVal val="ppt_x"/>
                                          </p:val>
                                        </p:tav>
                                        <p:tav tm="100000">
                                          <p:val>
                                            <p:strVal val="ppt_x"/>
                                          </p:val>
                                        </p:tav>
                                      </p:tavLst>
                                    </p:anim>
                                    <p:anim calcmode="lin" valueType="num">
                                      <p:cBhvr>
                                        <p:cTn id="18" dur="250"/>
                                        <p:tgtEl>
                                          <p:spTgt spid="33"/>
                                        </p:tgtEl>
                                        <p:attrNameLst>
                                          <p:attrName>ppt_y</p:attrName>
                                        </p:attrNameLst>
                                      </p:cBhvr>
                                      <p:tavLst>
                                        <p:tav tm="0">
                                          <p:val>
                                            <p:strVal val="ppt_y"/>
                                          </p:val>
                                        </p:tav>
                                        <p:tav tm="100000">
                                          <p:val>
                                            <p:strVal val="ppt_y-.1"/>
                                          </p:val>
                                        </p:tav>
                                      </p:tavLst>
                                    </p:anim>
                                    <p:set>
                                      <p:cBhvr>
                                        <p:cTn id="19" dur="1" fill="hold">
                                          <p:stCondLst>
                                            <p:cond delay="249"/>
                                          </p:stCondLst>
                                        </p:cTn>
                                        <p:tgtEl>
                                          <p:spTgt spid="33"/>
                                        </p:tgtEl>
                                        <p:attrNameLst>
                                          <p:attrName>style.visibility</p:attrName>
                                        </p:attrNameLst>
                                      </p:cBhvr>
                                      <p:to>
                                        <p:strVal val="hidden"/>
                                      </p:to>
                                    </p:set>
                                  </p:childTnLst>
                                </p:cTn>
                              </p:par>
                              <p:par>
                                <p:cTn id="20" presetID="47" presetClass="exit" presetSubtype="0" fill="hold" nodeType="withEffect">
                                  <p:stCondLst>
                                    <p:cond delay="0"/>
                                  </p:stCondLst>
                                  <p:childTnLst>
                                    <p:animEffect transition="out" filter="fade">
                                      <p:cBhvr>
                                        <p:cTn id="21" dur="250"/>
                                        <p:tgtEl>
                                          <p:spTgt spid="30"/>
                                        </p:tgtEl>
                                      </p:cBhvr>
                                    </p:animEffect>
                                    <p:anim calcmode="lin" valueType="num">
                                      <p:cBhvr>
                                        <p:cTn id="22" dur="250"/>
                                        <p:tgtEl>
                                          <p:spTgt spid="30"/>
                                        </p:tgtEl>
                                        <p:attrNameLst>
                                          <p:attrName>ppt_x</p:attrName>
                                        </p:attrNameLst>
                                      </p:cBhvr>
                                      <p:tavLst>
                                        <p:tav tm="0">
                                          <p:val>
                                            <p:strVal val="ppt_x"/>
                                          </p:val>
                                        </p:tav>
                                        <p:tav tm="100000">
                                          <p:val>
                                            <p:strVal val="ppt_x"/>
                                          </p:val>
                                        </p:tav>
                                      </p:tavLst>
                                    </p:anim>
                                    <p:anim calcmode="lin" valueType="num">
                                      <p:cBhvr>
                                        <p:cTn id="23" dur="250"/>
                                        <p:tgtEl>
                                          <p:spTgt spid="30"/>
                                        </p:tgtEl>
                                        <p:attrNameLst>
                                          <p:attrName>ppt_y</p:attrName>
                                        </p:attrNameLst>
                                      </p:cBhvr>
                                      <p:tavLst>
                                        <p:tav tm="0">
                                          <p:val>
                                            <p:strVal val="ppt_y"/>
                                          </p:val>
                                        </p:tav>
                                        <p:tav tm="100000">
                                          <p:val>
                                            <p:strVal val="ppt_y-.1"/>
                                          </p:val>
                                        </p:tav>
                                      </p:tavLst>
                                    </p:anim>
                                    <p:set>
                                      <p:cBhvr>
                                        <p:cTn id="24" dur="1" fill="hold">
                                          <p:stCondLst>
                                            <p:cond delay="249"/>
                                          </p:stCondLst>
                                        </p:cTn>
                                        <p:tgtEl>
                                          <p:spTgt spid="30"/>
                                        </p:tgtEl>
                                        <p:attrNameLst>
                                          <p:attrName>style.visibility</p:attrName>
                                        </p:attrNameLst>
                                      </p:cBhvr>
                                      <p:to>
                                        <p:strVal val="hidden"/>
                                      </p:to>
                                    </p:set>
                                  </p:childTnLst>
                                </p:cTn>
                              </p:par>
                              <p:par>
                                <p:cTn id="25" presetID="47" presetClass="exit" presetSubtype="0" fill="hold" nodeType="withEffect">
                                  <p:stCondLst>
                                    <p:cond delay="0"/>
                                  </p:stCondLst>
                                  <p:childTnLst>
                                    <p:animEffect transition="out" filter="fade">
                                      <p:cBhvr>
                                        <p:cTn id="26" dur="250"/>
                                        <p:tgtEl>
                                          <p:spTgt spid="32"/>
                                        </p:tgtEl>
                                      </p:cBhvr>
                                    </p:animEffect>
                                    <p:anim calcmode="lin" valueType="num">
                                      <p:cBhvr>
                                        <p:cTn id="27" dur="250"/>
                                        <p:tgtEl>
                                          <p:spTgt spid="32"/>
                                        </p:tgtEl>
                                        <p:attrNameLst>
                                          <p:attrName>ppt_x</p:attrName>
                                        </p:attrNameLst>
                                      </p:cBhvr>
                                      <p:tavLst>
                                        <p:tav tm="0">
                                          <p:val>
                                            <p:strVal val="ppt_x"/>
                                          </p:val>
                                        </p:tav>
                                        <p:tav tm="100000">
                                          <p:val>
                                            <p:strVal val="ppt_x"/>
                                          </p:val>
                                        </p:tav>
                                      </p:tavLst>
                                    </p:anim>
                                    <p:anim calcmode="lin" valueType="num">
                                      <p:cBhvr>
                                        <p:cTn id="28" dur="250"/>
                                        <p:tgtEl>
                                          <p:spTgt spid="32"/>
                                        </p:tgtEl>
                                        <p:attrNameLst>
                                          <p:attrName>ppt_y</p:attrName>
                                        </p:attrNameLst>
                                      </p:cBhvr>
                                      <p:tavLst>
                                        <p:tav tm="0">
                                          <p:val>
                                            <p:strVal val="ppt_y"/>
                                          </p:val>
                                        </p:tav>
                                        <p:tav tm="100000">
                                          <p:val>
                                            <p:strVal val="ppt_y-.1"/>
                                          </p:val>
                                        </p:tav>
                                      </p:tavLst>
                                    </p:anim>
                                    <p:set>
                                      <p:cBhvr>
                                        <p:cTn id="29" dur="1" fill="hold">
                                          <p:stCondLst>
                                            <p:cond delay="249"/>
                                          </p:stCondLst>
                                        </p:cTn>
                                        <p:tgtEl>
                                          <p:spTgt spid="32"/>
                                        </p:tgtEl>
                                        <p:attrNameLst>
                                          <p:attrName>style.visibility</p:attrName>
                                        </p:attrNameLst>
                                      </p:cBhvr>
                                      <p:to>
                                        <p:strVal val="hidden"/>
                                      </p:to>
                                    </p:set>
                                  </p:childTnLst>
                                </p:cTn>
                              </p:par>
                              <p:par>
                                <p:cTn id="30" presetID="47" presetClass="exit" presetSubtype="0" fill="hold" nodeType="withEffect">
                                  <p:stCondLst>
                                    <p:cond delay="0"/>
                                  </p:stCondLst>
                                  <p:childTnLst>
                                    <p:animEffect transition="out" filter="fade">
                                      <p:cBhvr>
                                        <p:cTn id="31" dur="250"/>
                                        <p:tgtEl>
                                          <p:spTgt spid="30"/>
                                        </p:tgtEl>
                                      </p:cBhvr>
                                    </p:animEffect>
                                    <p:anim calcmode="lin" valueType="num">
                                      <p:cBhvr>
                                        <p:cTn id="32" dur="250"/>
                                        <p:tgtEl>
                                          <p:spTgt spid="30"/>
                                        </p:tgtEl>
                                        <p:attrNameLst>
                                          <p:attrName>ppt_x</p:attrName>
                                        </p:attrNameLst>
                                      </p:cBhvr>
                                      <p:tavLst>
                                        <p:tav tm="0">
                                          <p:val>
                                            <p:strVal val="ppt_x"/>
                                          </p:val>
                                        </p:tav>
                                        <p:tav tm="100000">
                                          <p:val>
                                            <p:strVal val="ppt_x"/>
                                          </p:val>
                                        </p:tav>
                                      </p:tavLst>
                                    </p:anim>
                                    <p:anim calcmode="lin" valueType="num">
                                      <p:cBhvr>
                                        <p:cTn id="33" dur="250"/>
                                        <p:tgtEl>
                                          <p:spTgt spid="30"/>
                                        </p:tgtEl>
                                        <p:attrNameLst>
                                          <p:attrName>ppt_y</p:attrName>
                                        </p:attrNameLst>
                                      </p:cBhvr>
                                      <p:tavLst>
                                        <p:tav tm="0">
                                          <p:val>
                                            <p:strVal val="ppt_y"/>
                                          </p:val>
                                        </p:tav>
                                        <p:tav tm="100000">
                                          <p:val>
                                            <p:strVal val="ppt_y-.1"/>
                                          </p:val>
                                        </p:tav>
                                      </p:tavLst>
                                    </p:anim>
                                    <p:set>
                                      <p:cBhvr>
                                        <p:cTn id="34" dur="1" fill="hold">
                                          <p:stCondLst>
                                            <p:cond delay="249"/>
                                          </p:stCondLst>
                                        </p:cTn>
                                        <p:tgtEl>
                                          <p:spTgt spid="30"/>
                                        </p:tgtEl>
                                        <p:attrNameLst>
                                          <p:attrName>style.visibility</p:attrName>
                                        </p:attrNameLst>
                                      </p:cBhvr>
                                      <p:to>
                                        <p:strVal val="hidden"/>
                                      </p:to>
                                    </p:set>
                                  </p:childTnLst>
                                </p:cTn>
                              </p:par>
                              <p:par>
                                <p:cTn id="35" presetID="47" presetClass="exit" presetSubtype="0" fill="hold" nodeType="withEffect">
                                  <p:stCondLst>
                                    <p:cond delay="0"/>
                                  </p:stCondLst>
                                  <p:childTnLst>
                                    <p:animEffect transition="out" filter="fade">
                                      <p:cBhvr>
                                        <p:cTn id="36" dur="250"/>
                                        <p:tgtEl>
                                          <p:spTgt spid="2"/>
                                        </p:tgtEl>
                                      </p:cBhvr>
                                    </p:animEffect>
                                    <p:anim calcmode="lin" valueType="num">
                                      <p:cBhvr>
                                        <p:cTn id="37" dur="250"/>
                                        <p:tgtEl>
                                          <p:spTgt spid="2"/>
                                        </p:tgtEl>
                                        <p:attrNameLst>
                                          <p:attrName>ppt_x</p:attrName>
                                        </p:attrNameLst>
                                      </p:cBhvr>
                                      <p:tavLst>
                                        <p:tav tm="0">
                                          <p:val>
                                            <p:strVal val="ppt_x"/>
                                          </p:val>
                                        </p:tav>
                                        <p:tav tm="100000">
                                          <p:val>
                                            <p:strVal val="ppt_x"/>
                                          </p:val>
                                        </p:tav>
                                      </p:tavLst>
                                    </p:anim>
                                    <p:anim calcmode="lin" valueType="num">
                                      <p:cBhvr>
                                        <p:cTn id="38" dur="250"/>
                                        <p:tgtEl>
                                          <p:spTgt spid="2"/>
                                        </p:tgtEl>
                                        <p:attrNameLst>
                                          <p:attrName>ppt_y</p:attrName>
                                        </p:attrNameLst>
                                      </p:cBhvr>
                                      <p:tavLst>
                                        <p:tav tm="0">
                                          <p:val>
                                            <p:strVal val="ppt_y"/>
                                          </p:val>
                                        </p:tav>
                                        <p:tav tm="100000">
                                          <p:val>
                                            <p:strVal val="ppt_y-.1"/>
                                          </p:val>
                                        </p:tav>
                                      </p:tavLst>
                                    </p:anim>
                                    <p:set>
                                      <p:cBhvr>
                                        <p:cTn id="39" dur="1" fill="hold">
                                          <p:stCondLst>
                                            <p:cond delay="249"/>
                                          </p:stCondLst>
                                        </p:cTn>
                                        <p:tgtEl>
                                          <p:spTgt spid="2"/>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250"/>
                                        <p:tgtEl>
                                          <p:spTgt spid="31"/>
                                        </p:tgtEl>
                                      </p:cBhvr>
                                    </p:animEffect>
                                    <p:anim calcmode="lin" valueType="num">
                                      <p:cBhvr>
                                        <p:cTn id="42" dur="250"/>
                                        <p:tgtEl>
                                          <p:spTgt spid="31"/>
                                        </p:tgtEl>
                                        <p:attrNameLst>
                                          <p:attrName>ppt_x</p:attrName>
                                        </p:attrNameLst>
                                      </p:cBhvr>
                                      <p:tavLst>
                                        <p:tav tm="0">
                                          <p:val>
                                            <p:strVal val="ppt_x"/>
                                          </p:val>
                                        </p:tav>
                                        <p:tav tm="100000">
                                          <p:val>
                                            <p:strVal val="ppt_x"/>
                                          </p:val>
                                        </p:tav>
                                      </p:tavLst>
                                    </p:anim>
                                    <p:anim calcmode="lin" valueType="num">
                                      <p:cBhvr>
                                        <p:cTn id="43" dur="250"/>
                                        <p:tgtEl>
                                          <p:spTgt spid="31"/>
                                        </p:tgtEl>
                                        <p:attrNameLst>
                                          <p:attrName>ppt_y</p:attrName>
                                        </p:attrNameLst>
                                      </p:cBhvr>
                                      <p:tavLst>
                                        <p:tav tm="0">
                                          <p:val>
                                            <p:strVal val="ppt_y"/>
                                          </p:val>
                                        </p:tav>
                                        <p:tav tm="100000">
                                          <p:val>
                                            <p:strVal val="ppt_y-.1"/>
                                          </p:val>
                                        </p:tav>
                                      </p:tavLst>
                                    </p:anim>
                                    <p:set>
                                      <p:cBhvr>
                                        <p:cTn id="44" dur="1" fill="hold">
                                          <p:stCondLst>
                                            <p:cond delay="249"/>
                                          </p:stCondLst>
                                        </p:cTn>
                                        <p:tgtEl>
                                          <p:spTgt spid="31"/>
                                        </p:tgtEl>
                                        <p:attrNameLst>
                                          <p:attrName>style.visibility</p:attrName>
                                        </p:attrNameLst>
                                      </p:cBhvr>
                                      <p:to>
                                        <p:strVal val="hidden"/>
                                      </p:to>
                                    </p:set>
                                  </p:childTnLst>
                                </p:cTn>
                              </p:par>
                              <p:par>
                                <p:cTn id="45" presetID="1" presetClass="emph" presetSubtype="2" fill="hold" nodeType="withEffect">
                                  <p:stCondLst>
                                    <p:cond delay="0"/>
                                  </p:stCondLst>
                                  <p:childTnLst>
                                    <p:animClr clrSpc="rgb" dir="cw">
                                      <p:cBhvr>
                                        <p:cTn id="46" dur="500" fill="hold"/>
                                        <p:tgtEl>
                                          <p:spTgt spid="8"/>
                                        </p:tgtEl>
                                        <p:attrNameLst>
                                          <p:attrName>fillcolor</p:attrName>
                                        </p:attrNameLst>
                                      </p:cBhvr>
                                      <p:to>
                                        <a:srgbClr val="1A2F39"/>
                                      </p:to>
                                    </p:animClr>
                                    <p:set>
                                      <p:cBhvr>
                                        <p:cTn id="47" dur="500" fill="hold"/>
                                        <p:tgtEl>
                                          <p:spTgt spid="8"/>
                                        </p:tgtEl>
                                        <p:attrNameLst>
                                          <p:attrName>fill.type</p:attrName>
                                        </p:attrNameLst>
                                      </p:cBhvr>
                                      <p:to>
                                        <p:strVal val="solid"/>
                                      </p:to>
                                    </p:set>
                                    <p:set>
                                      <p:cBhvr>
                                        <p:cTn id="48" dur="5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48</a:t>
            </a:fld>
            <a:endParaRPr lang="en-GB"/>
          </a:p>
        </p:txBody>
      </p:sp>
      <p:pic>
        <p:nvPicPr>
          <p:cNvPr id="14" name="C">
            <a:extLst>
              <a:ext uri="{FF2B5EF4-FFF2-40B4-BE49-F238E27FC236}">
                <a16:creationId xmlns:a16="http://schemas.microsoft.com/office/drawing/2014/main" id="{78A936FE-791B-836F-1E9A-D7B576913476}"/>
              </a:ext>
            </a:extLst>
          </p:cNvPr>
          <p:cNvPicPr>
            <a:picLocks/>
          </p:cNvPicPr>
          <p:nvPr/>
        </p:nvPicPr>
        <p:blipFill>
          <a:blip r:embed="rId3"/>
          <a:srcRect/>
          <a:stretch/>
        </p:blipFill>
        <p:spPr>
          <a:xfrm>
            <a:off x="5754420" y="242790"/>
            <a:ext cx="1996830" cy="1963899"/>
          </a:xfrm>
          <a:prstGeom prst="rect">
            <a:avLst/>
          </a:prstGeom>
        </p:spPr>
      </p:pic>
      <p:pic>
        <p:nvPicPr>
          <p:cNvPr id="15" name="Q">
            <a:extLst>
              <a:ext uri="{FF2B5EF4-FFF2-40B4-BE49-F238E27FC236}">
                <a16:creationId xmlns:a16="http://schemas.microsoft.com/office/drawing/2014/main" id="{78628230-D1C2-C8F8-E6FE-7A90803F38F8}"/>
              </a:ext>
            </a:extLst>
          </p:cNvPr>
          <p:cNvPicPr>
            <a:picLocks noChangeAspect="1"/>
          </p:cNvPicPr>
          <p:nvPr/>
        </p:nvPicPr>
        <p:blipFill>
          <a:blip r:embed="rId4"/>
          <a:stretch>
            <a:fillRect/>
          </a:stretch>
        </p:blipFill>
        <p:spPr>
          <a:xfrm>
            <a:off x="4410076" y="238126"/>
            <a:ext cx="1998540" cy="1998540"/>
          </a:xfrm>
          <a:prstGeom prst="rect">
            <a:avLst/>
          </a:prstGeom>
        </p:spPr>
      </p:pic>
      <p:pic>
        <p:nvPicPr>
          <p:cNvPr id="3" name="Picture 2">
            <a:extLst>
              <a:ext uri="{FF2B5EF4-FFF2-40B4-BE49-F238E27FC236}">
                <a16:creationId xmlns:a16="http://schemas.microsoft.com/office/drawing/2014/main" id="{7EAF1802-E0D1-BC52-D484-81BA962C3928}"/>
              </a:ext>
            </a:extLst>
          </p:cNvPr>
          <p:cNvPicPr>
            <a:picLocks noChangeAspect="1"/>
          </p:cNvPicPr>
          <p:nvPr/>
        </p:nvPicPr>
        <p:blipFill>
          <a:blip r:embed="rId5"/>
          <a:stretch>
            <a:fillRect/>
          </a:stretch>
        </p:blipFill>
        <p:spPr>
          <a:xfrm rot="10800000">
            <a:off x="-2728145" y="-3100830"/>
            <a:ext cx="13263716" cy="13059660"/>
          </a:xfrm>
          <a:prstGeom prst="rect">
            <a:avLst/>
          </a:prstGeom>
        </p:spPr>
      </p:pic>
      <p:pic>
        <p:nvPicPr>
          <p:cNvPr id="16" name="Tail">
            <a:extLst>
              <a:ext uri="{FF2B5EF4-FFF2-40B4-BE49-F238E27FC236}">
                <a16:creationId xmlns:a16="http://schemas.microsoft.com/office/drawing/2014/main" id="{C04B2F70-B729-FA71-B260-F521A1C003A4}"/>
              </a:ext>
            </a:extLst>
          </p:cNvPr>
          <p:cNvPicPr>
            <a:picLocks noChangeAspect="1"/>
          </p:cNvPicPr>
          <p:nvPr/>
        </p:nvPicPr>
        <p:blipFill>
          <a:blip r:embed="rId6"/>
          <a:stretch>
            <a:fillRect/>
          </a:stretch>
        </p:blipFill>
        <p:spPr>
          <a:xfrm>
            <a:off x="5407025" y="1240267"/>
            <a:ext cx="1327150" cy="983074"/>
          </a:xfrm>
          <a:prstGeom prst="rect">
            <a:avLst/>
          </a:prstGeom>
        </p:spPr>
      </p:pic>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7"/>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2400">
                <a:solidFill>
                  <a:schemeClr val="bg1"/>
                </a:solidFill>
                <a:latin typeface="DM Sans" pitchFamily="2" charset="77"/>
              </a:rPr>
              <a:t>What is the name of the book that first outlined</a:t>
            </a:r>
            <a:br>
              <a:rPr lang="en-US" sz="2400">
                <a:solidFill>
                  <a:schemeClr val="bg1"/>
                </a:solidFill>
                <a:latin typeface="DM Sans" pitchFamily="2" charset="77"/>
              </a:rPr>
            </a:br>
            <a:r>
              <a:rPr lang="en-US" sz="2400">
                <a:solidFill>
                  <a:schemeClr val="bg1"/>
                </a:solidFill>
                <a:latin typeface="DM Sans" pitchFamily="2" charset="77"/>
              </a:rPr>
              <a:t>the Model For Improvement?</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8">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IHI Improvement 101</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Deming’s ‘Out of the Crisis’</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The Improvement Guide</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dirty="0">
                  <a:solidFill>
                    <a:schemeClr val="bg1"/>
                  </a:solidFill>
                  <a:latin typeface="DM Sans" pitchFamily="2" charset="77"/>
                </a:rPr>
                <a:t>The Quality Coach Development Programme handbook</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sp>
        <p:nvSpPr>
          <p:cNvPr id="2" name="TextBox 1">
            <a:extLst>
              <a:ext uri="{FF2B5EF4-FFF2-40B4-BE49-F238E27FC236}">
                <a16:creationId xmlns:a16="http://schemas.microsoft.com/office/drawing/2014/main" id="{36D16F04-C7F2-D5A2-6700-593EFABDDEEF}"/>
              </a:ext>
            </a:extLst>
          </p:cNvPr>
          <p:cNvSpPr txBox="1"/>
          <p:nvPr/>
        </p:nvSpPr>
        <p:spPr>
          <a:xfrm>
            <a:off x="11037728" y="2784239"/>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spTree>
    <p:extLst>
      <p:ext uri="{BB962C8B-B14F-4D97-AF65-F5344CB8AC3E}">
        <p14:creationId xmlns:p14="http://schemas.microsoft.com/office/powerpoint/2010/main" val="242769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withEffect">
                                  <p:stCondLst>
                                    <p:cond delay="0"/>
                                  </p:stCondLst>
                                  <p:childTnLst>
                                    <p:animRot by="-21600000">
                                      <p:cBhvr>
                                        <p:cTn id="6" dur="1000" fill="hold"/>
                                        <p:tgtEl>
                                          <p:spTgt spid="13"/>
                                        </p:tgtEl>
                                        <p:attrNameLst>
                                          <p:attrName>r</p:attrName>
                                        </p:attrNameLst>
                                      </p:cBhvr>
                                    </p:animRot>
                                  </p:childTnLst>
                                </p:cTn>
                              </p:par>
                              <p:par>
                                <p:cTn id="7" presetID="8" presetClass="emph" presetSubtype="0" fill="hold" nodeType="withEffect">
                                  <p:stCondLst>
                                    <p:cond delay="0"/>
                                  </p:stCondLst>
                                  <p:childTnLst>
                                    <p:animRot by="-43200000">
                                      <p:cBhvr>
                                        <p:cTn id="8" dur="1000" fill="hold"/>
                                        <p:tgtEl>
                                          <p:spTgt spid="3"/>
                                        </p:tgtEl>
                                        <p:attrNameLst>
                                          <p:attrName>r</p:attrName>
                                        </p:attrNameLst>
                                      </p:cBhvr>
                                    </p:animRot>
                                  </p:childTnLst>
                                </p:cTn>
                              </p:par>
                              <p:par>
                                <p:cTn id="9" presetID="1" presetClass="emph" presetSubtype="2" fill="hold" nodeType="withEffect">
                                  <p:stCondLst>
                                    <p:cond delay="0"/>
                                  </p:stCondLst>
                                  <p:childTnLst>
                                    <p:animClr clrSpc="rgb" dir="cw">
                                      <p:cBhvr>
                                        <p:cTn id="10" dur="1000" fill="hold"/>
                                        <p:tgtEl>
                                          <p:spTgt spid="2"/>
                                        </p:tgtEl>
                                        <p:attrNameLst>
                                          <p:attrName>fillcolor</p:attrName>
                                        </p:attrNameLst>
                                      </p:cBhvr>
                                      <p:to>
                                        <a:schemeClr val="hlink"/>
                                      </p:to>
                                    </p:animClr>
                                    <p:set>
                                      <p:cBhvr>
                                        <p:cTn id="11" dur="1000" fill="hold"/>
                                        <p:tgtEl>
                                          <p:spTgt spid="2"/>
                                        </p:tgtEl>
                                        <p:attrNameLst>
                                          <p:attrName>fill.type</p:attrName>
                                        </p:attrNameLst>
                                      </p:cBhvr>
                                      <p:to>
                                        <p:strVal val="solid"/>
                                      </p:to>
                                    </p:set>
                                    <p:set>
                                      <p:cBhvr>
                                        <p:cTn id="12" dur="1000" fill="hold"/>
                                        <p:tgtEl>
                                          <p:spTgt spid="2"/>
                                        </p:tgtEl>
                                        <p:attrNameLst>
                                          <p:attrName>fill.on</p:attrName>
                                        </p:attrNameLst>
                                      </p:cBhvr>
                                      <p:to>
                                        <p:strVal val="true"/>
                                      </p:to>
                                    </p:se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1500"/>
                            </p:stCondLst>
                            <p:childTnLst>
                              <p:par>
                                <p:cTn id="18" presetID="42" presetClass="entr" presetSubtype="0" fill="hold" nodeType="afterEffect">
                                  <p:stCondLst>
                                    <p:cond delay="50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250"/>
                                        <p:tgtEl>
                                          <p:spTgt spid="33"/>
                                        </p:tgtEl>
                                      </p:cBhvr>
                                    </p:animEffect>
                                    <p:anim calcmode="lin" valueType="num">
                                      <p:cBhvr>
                                        <p:cTn id="21" dur="250" fill="hold"/>
                                        <p:tgtEl>
                                          <p:spTgt spid="33"/>
                                        </p:tgtEl>
                                        <p:attrNameLst>
                                          <p:attrName>ppt_x</p:attrName>
                                        </p:attrNameLst>
                                      </p:cBhvr>
                                      <p:tavLst>
                                        <p:tav tm="0">
                                          <p:val>
                                            <p:strVal val="#ppt_x"/>
                                          </p:val>
                                        </p:tav>
                                        <p:tav tm="100000">
                                          <p:val>
                                            <p:strVal val="#ppt_x"/>
                                          </p:val>
                                        </p:tav>
                                      </p:tavLst>
                                    </p:anim>
                                    <p:anim calcmode="lin" valueType="num">
                                      <p:cBhvr>
                                        <p:cTn id="22" dur="250" fill="hold"/>
                                        <p:tgtEl>
                                          <p:spTgt spid="33"/>
                                        </p:tgtEl>
                                        <p:attrNameLst>
                                          <p:attrName>ppt_y</p:attrName>
                                        </p:attrNameLst>
                                      </p:cBhvr>
                                      <p:tavLst>
                                        <p:tav tm="0">
                                          <p:val>
                                            <p:strVal val="#ppt_y+.1"/>
                                          </p:val>
                                        </p:tav>
                                        <p:tav tm="100000">
                                          <p:val>
                                            <p:strVal val="#ppt_y"/>
                                          </p:val>
                                        </p:tav>
                                      </p:tavLst>
                                    </p:anim>
                                  </p:childTnLst>
                                </p:cTn>
                              </p:par>
                            </p:childTnLst>
                          </p:cTn>
                        </p:par>
                        <p:par>
                          <p:cTn id="23" fill="hold">
                            <p:stCondLst>
                              <p:cond delay="2250"/>
                            </p:stCondLst>
                            <p:childTnLst>
                              <p:par>
                                <p:cTn id="24" presetID="42"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250"/>
                                        <p:tgtEl>
                                          <p:spTgt spid="30"/>
                                        </p:tgtEl>
                                      </p:cBhvr>
                                    </p:animEffect>
                                    <p:anim calcmode="lin" valueType="num">
                                      <p:cBhvr>
                                        <p:cTn id="27" dur="250" fill="hold"/>
                                        <p:tgtEl>
                                          <p:spTgt spid="30"/>
                                        </p:tgtEl>
                                        <p:attrNameLst>
                                          <p:attrName>ppt_x</p:attrName>
                                        </p:attrNameLst>
                                      </p:cBhvr>
                                      <p:tavLst>
                                        <p:tav tm="0">
                                          <p:val>
                                            <p:strVal val="#ppt_x"/>
                                          </p:val>
                                        </p:tav>
                                        <p:tav tm="100000">
                                          <p:val>
                                            <p:strVal val="#ppt_x"/>
                                          </p:val>
                                        </p:tav>
                                      </p:tavLst>
                                    </p:anim>
                                    <p:anim calcmode="lin" valueType="num">
                                      <p:cBhvr>
                                        <p:cTn id="28" dur="250" fill="hold"/>
                                        <p:tgtEl>
                                          <p:spTgt spid="30"/>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anim calcmode="lin" valueType="num">
                                      <p:cBhvr>
                                        <p:cTn id="33" dur="250" fill="hold"/>
                                        <p:tgtEl>
                                          <p:spTgt spid="32"/>
                                        </p:tgtEl>
                                        <p:attrNameLst>
                                          <p:attrName>ppt_x</p:attrName>
                                        </p:attrNameLst>
                                      </p:cBhvr>
                                      <p:tavLst>
                                        <p:tav tm="0">
                                          <p:val>
                                            <p:strVal val="#ppt_x"/>
                                          </p:val>
                                        </p:tav>
                                        <p:tav tm="100000">
                                          <p:val>
                                            <p:strVal val="#ppt_x"/>
                                          </p:val>
                                        </p:tav>
                                      </p:tavLst>
                                    </p:anim>
                                    <p:anim calcmode="lin" valueType="num">
                                      <p:cBhvr>
                                        <p:cTn id="34" dur="250" fill="hold"/>
                                        <p:tgtEl>
                                          <p:spTgt spid="32"/>
                                        </p:tgtEl>
                                        <p:attrNameLst>
                                          <p:attrName>ppt_y</p:attrName>
                                        </p:attrNameLst>
                                      </p:cBhvr>
                                      <p:tavLst>
                                        <p:tav tm="0">
                                          <p:val>
                                            <p:strVal val="#ppt_y+.1"/>
                                          </p:val>
                                        </p:tav>
                                        <p:tav tm="100000">
                                          <p:val>
                                            <p:strVal val="#ppt_y"/>
                                          </p:val>
                                        </p:tav>
                                      </p:tavLst>
                                    </p:anim>
                                  </p:childTnLst>
                                </p:cTn>
                              </p:par>
                            </p:childTnLst>
                          </p:cTn>
                        </p:par>
                        <p:par>
                          <p:cTn id="35" fill="hold">
                            <p:stCondLst>
                              <p:cond delay="2750"/>
                            </p:stCondLst>
                            <p:childTnLst>
                              <p:par>
                                <p:cTn id="36" presetID="42"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250"/>
                                        <p:tgtEl>
                                          <p:spTgt spid="31"/>
                                        </p:tgtEl>
                                      </p:cBhvr>
                                    </p:animEffect>
                                    <p:anim calcmode="lin" valueType="num">
                                      <p:cBhvr>
                                        <p:cTn id="39" dur="250" fill="hold"/>
                                        <p:tgtEl>
                                          <p:spTgt spid="31"/>
                                        </p:tgtEl>
                                        <p:attrNameLst>
                                          <p:attrName>ppt_x</p:attrName>
                                        </p:attrNameLst>
                                      </p:cBhvr>
                                      <p:tavLst>
                                        <p:tav tm="0">
                                          <p:val>
                                            <p:strVal val="#ppt_x"/>
                                          </p:val>
                                        </p:tav>
                                        <p:tav tm="100000">
                                          <p:val>
                                            <p:strVal val="#ppt_x"/>
                                          </p:val>
                                        </p:tav>
                                      </p:tavLst>
                                    </p:anim>
                                    <p:anim calcmode="lin" valueType="num">
                                      <p:cBhvr>
                                        <p:cTn id="40" dur="2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5F54-6AF2-E267-797A-267B11073100}"/>
              </a:ext>
            </a:extLst>
          </p:cNvPr>
          <p:cNvSpPr>
            <a:spLocks noGrp="1"/>
          </p:cNvSpPr>
          <p:nvPr>
            <p:ph type="title"/>
          </p:nvPr>
        </p:nvSpPr>
        <p:spPr/>
        <p:txBody>
          <a:bodyPr/>
          <a:lstStyle/>
          <a:p>
            <a:r>
              <a:rPr lang="en-US"/>
              <a:t>Making the most of our virtual </a:t>
            </a:r>
            <a:br>
              <a:rPr lang="en-US"/>
            </a:br>
            <a:r>
              <a:rPr lang="en-US"/>
              <a:t>environment</a:t>
            </a:r>
          </a:p>
        </p:txBody>
      </p:sp>
      <p:sp>
        <p:nvSpPr>
          <p:cNvPr id="4" name="Footer Placeholder 3">
            <a:extLst>
              <a:ext uri="{FF2B5EF4-FFF2-40B4-BE49-F238E27FC236}">
                <a16:creationId xmlns:a16="http://schemas.microsoft.com/office/drawing/2014/main" id="{4D872ACD-CCBA-43DE-75F5-11159AB09B66}"/>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D4D00257-B789-9210-2062-18CD35331668}"/>
              </a:ext>
            </a:extLst>
          </p:cNvPr>
          <p:cNvSpPr>
            <a:spLocks noGrp="1"/>
          </p:cNvSpPr>
          <p:nvPr>
            <p:ph type="sldNum" sz="quarter" idx="12"/>
          </p:nvPr>
        </p:nvSpPr>
        <p:spPr/>
        <p:txBody>
          <a:bodyPr/>
          <a:lstStyle/>
          <a:p>
            <a:fld id="{16C5AC08-0ACD-404A-9C9F-AB39E786C34A}" type="slidenum">
              <a:rPr lang="en-GB"/>
              <a:t>4</a:t>
            </a:fld>
            <a:endParaRPr lang="en-GB"/>
          </a:p>
        </p:txBody>
      </p:sp>
      <p:sp>
        <p:nvSpPr>
          <p:cNvPr id="6" name="Text Placeholder 5">
            <a:extLst>
              <a:ext uri="{FF2B5EF4-FFF2-40B4-BE49-F238E27FC236}">
                <a16:creationId xmlns:a16="http://schemas.microsoft.com/office/drawing/2014/main" id="{9994CF09-5F34-B334-58FB-A5FCD32D4B8F}"/>
              </a:ext>
            </a:extLst>
          </p:cNvPr>
          <p:cNvSpPr>
            <a:spLocks noGrp="1"/>
          </p:cNvSpPr>
          <p:nvPr>
            <p:ph type="body" sz="quarter" idx="13"/>
          </p:nvPr>
        </p:nvSpPr>
        <p:spPr/>
        <p:txBody>
          <a:bodyPr/>
          <a:lstStyle/>
          <a:p>
            <a:r>
              <a:rPr lang="en-US"/>
              <a:t>Making the most of our virtual environment</a:t>
            </a:r>
          </a:p>
        </p:txBody>
      </p:sp>
      <p:sp>
        <p:nvSpPr>
          <p:cNvPr id="12" name="TextBox 11">
            <a:extLst>
              <a:ext uri="{FF2B5EF4-FFF2-40B4-BE49-F238E27FC236}">
                <a16:creationId xmlns:a16="http://schemas.microsoft.com/office/drawing/2014/main" id="{7DA8F4BF-8524-20EF-65EC-F08B5237B0EB}"/>
              </a:ext>
            </a:extLst>
          </p:cNvPr>
          <p:cNvSpPr txBox="1"/>
          <p:nvPr/>
        </p:nvSpPr>
        <p:spPr>
          <a:xfrm>
            <a:off x="1077913" y="1524000"/>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We are happy to take questions – raise your hand at any point or ask in your breakout room sessions</a:t>
            </a:r>
          </a:p>
        </p:txBody>
      </p:sp>
      <p:sp>
        <p:nvSpPr>
          <p:cNvPr id="17" name="TextBox 16">
            <a:extLst>
              <a:ext uri="{FF2B5EF4-FFF2-40B4-BE49-F238E27FC236}">
                <a16:creationId xmlns:a16="http://schemas.microsoft.com/office/drawing/2014/main" id="{BC027A99-4BC5-A449-666B-2A911C2E4618}"/>
              </a:ext>
            </a:extLst>
          </p:cNvPr>
          <p:cNvSpPr txBox="1"/>
          <p:nvPr/>
        </p:nvSpPr>
        <p:spPr>
          <a:xfrm>
            <a:off x="1077913" y="3212976"/>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Feel free to use the chat box during the session</a:t>
            </a:r>
          </a:p>
        </p:txBody>
      </p:sp>
      <p:sp>
        <p:nvSpPr>
          <p:cNvPr id="18" name="TextBox 17">
            <a:extLst>
              <a:ext uri="{FF2B5EF4-FFF2-40B4-BE49-F238E27FC236}">
                <a16:creationId xmlns:a16="http://schemas.microsoft.com/office/drawing/2014/main" id="{1E7CDCDA-C77A-C231-DEAE-E23F347CA522}"/>
              </a:ext>
            </a:extLst>
          </p:cNvPr>
          <p:cNvSpPr txBox="1"/>
          <p:nvPr/>
        </p:nvSpPr>
        <p:spPr>
          <a:xfrm>
            <a:off x="1077913" y="4918075"/>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dirty="0">
                <a:latin typeface="DM Sans" pitchFamily="2" charset="77"/>
              </a:rPr>
              <a:t>We will be using breakout rooms a lot.</a:t>
            </a:r>
          </a:p>
          <a:p>
            <a:r>
              <a:rPr lang="en-US" sz="1200" b="1" spc="-10" dirty="0">
                <a:solidFill>
                  <a:schemeClr val="accent1"/>
                </a:solidFill>
                <a:latin typeface="DM Sans" pitchFamily="2" charset="77"/>
              </a:rPr>
              <a:t>Top tip: </a:t>
            </a:r>
            <a:r>
              <a:rPr lang="en-US" sz="1300" spc="-10" dirty="0">
                <a:latin typeface="DM Sans" pitchFamily="2" charset="77"/>
              </a:rPr>
              <a:t>don’t touch anything when you are </a:t>
            </a:r>
            <a:br>
              <a:rPr lang="en-US" sz="1300" spc="-10" dirty="0">
                <a:latin typeface="DM Sans" pitchFamily="2" charset="77"/>
              </a:rPr>
            </a:br>
            <a:r>
              <a:rPr lang="en-US" sz="1300" spc="-10" dirty="0">
                <a:latin typeface="DM Sans" pitchFamily="2" charset="77"/>
              </a:rPr>
              <a:t>being moved to rooms</a:t>
            </a:r>
          </a:p>
        </p:txBody>
      </p:sp>
      <p:pic>
        <p:nvPicPr>
          <p:cNvPr id="19" name="Picture 18">
            <a:extLst>
              <a:ext uri="{FF2B5EF4-FFF2-40B4-BE49-F238E27FC236}">
                <a16:creationId xmlns:a16="http://schemas.microsoft.com/office/drawing/2014/main" id="{EFB4CE08-34AD-880B-CB47-582AD4156A1C}"/>
              </a:ext>
            </a:extLst>
          </p:cNvPr>
          <p:cNvPicPr>
            <a:picLocks noChangeAspect="1"/>
          </p:cNvPicPr>
          <p:nvPr/>
        </p:nvPicPr>
        <p:blipFill>
          <a:blip r:embed="rId3"/>
          <a:stretch>
            <a:fillRect/>
          </a:stretch>
        </p:blipFill>
        <p:spPr>
          <a:xfrm>
            <a:off x="1317869" y="1790700"/>
            <a:ext cx="482600" cy="685800"/>
          </a:xfrm>
          <a:prstGeom prst="rect">
            <a:avLst/>
          </a:prstGeom>
        </p:spPr>
      </p:pic>
      <p:pic>
        <p:nvPicPr>
          <p:cNvPr id="20" name="Picture 19">
            <a:extLst>
              <a:ext uri="{FF2B5EF4-FFF2-40B4-BE49-F238E27FC236}">
                <a16:creationId xmlns:a16="http://schemas.microsoft.com/office/drawing/2014/main" id="{C996CCB2-3755-9100-8147-5630E97A4CBC}"/>
              </a:ext>
            </a:extLst>
          </p:cNvPr>
          <p:cNvPicPr>
            <a:picLocks noChangeAspect="1"/>
          </p:cNvPicPr>
          <p:nvPr/>
        </p:nvPicPr>
        <p:blipFill>
          <a:blip r:embed="rId4"/>
          <a:stretch>
            <a:fillRect/>
          </a:stretch>
        </p:blipFill>
        <p:spPr>
          <a:xfrm>
            <a:off x="1267069" y="3551114"/>
            <a:ext cx="584200" cy="508000"/>
          </a:xfrm>
          <a:prstGeom prst="rect">
            <a:avLst/>
          </a:prstGeom>
        </p:spPr>
      </p:pic>
      <p:pic>
        <p:nvPicPr>
          <p:cNvPr id="21" name="Picture 20">
            <a:extLst>
              <a:ext uri="{FF2B5EF4-FFF2-40B4-BE49-F238E27FC236}">
                <a16:creationId xmlns:a16="http://schemas.microsoft.com/office/drawing/2014/main" id="{6E090A77-FC55-6D2A-7A37-2CF01A9A6EA8}"/>
              </a:ext>
            </a:extLst>
          </p:cNvPr>
          <p:cNvPicPr>
            <a:picLocks noChangeAspect="1"/>
          </p:cNvPicPr>
          <p:nvPr/>
        </p:nvPicPr>
        <p:blipFill>
          <a:blip r:embed="rId5"/>
          <a:stretch>
            <a:fillRect/>
          </a:stretch>
        </p:blipFill>
        <p:spPr>
          <a:xfrm>
            <a:off x="1311519" y="5359400"/>
            <a:ext cx="495300" cy="406400"/>
          </a:xfrm>
          <a:prstGeom prst="rect">
            <a:avLst/>
          </a:prstGeom>
        </p:spPr>
      </p:pic>
      <p:grpSp>
        <p:nvGrpSpPr>
          <p:cNvPr id="3" name="Group 2">
            <a:extLst>
              <a:ext uri="{FF2B5EF4-FFF2-40B4-BE49-F238E27FC236}">
                <a16:creationId xmlns:a16="http://schemas.microsoft.com/office/drawing/2014/main" id="{7610BDE1-BF45-E105-16D3-192CD0189543}"/>
              </a:ext>
            </a:extLst>
          </p:cNvPr>
          <p:cNvGrpSpPr/>
          <p:nvPr/>
        </p:nvGrpSpPr>
        <p:grpSpPr>
          <a:xfrm>
            <a:off x="6734175" y="1520825"/>
            <a:ext cx="5216525" cy="4674821"/>
            <a:chOff x="6734175" y="1520825"/>
            <a:chExt cx="5216525" cy="4674821"/>
          </a:xfrm>
        </p:grpSpPr>
        <p:sp>
          <p:nvSpPr>
            <p:cNvPr id="7" name="Rounded Rectangle 6">
              <a:extLst>
                <a:ext uri="{FF2B5EF4-FFF2-40B4-BE49-F238E27FC236}">
                  <a16:creationId xmlns:a16="http://schemas.microsoft.com/office/drawing/2014/main" id="{5F976ABF-0F72-5F1E-DD35-539EA5FDE0F9}"/>
                </a:ext>
              </a:extLst>
            </p:cNvPr>
            <p:cNvSpPr/>
            <p:nvPr/>
          </p:nvSpPr>
          <p:spPr>
            <a:xfrm>
              <a:off x="6734175" y="1520825"/>
              <a:ext cx="5216525" cy="4674821"/>
            </a:xfrm>
            <a:prstGeom prst="roundRect">
              <a:avLst>
                <a:gd name="adj" fmla="val 174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8" name="Group 7">
              <a:extLst>
                <a:ext uri="{FF2B5EF4-FFF2-40B4-BE49-F238E27FC236}">
                  <a16:creationId xmlns:a16="http://schemas.microsoft.com/office/drawing/2014/main" id="{D322580E-BACC-536F-6445-483F2161AEA2}"/>
                </a:ext>
              </a:extLst>
            </p:cNvPr>
            <p:cNvGrpSpPr/>
            <p:nvPr/>
          </p:nvGrpSpPr>
          <p:grpSpPr>
            <a:xfrm>
              <a:off x="6875396" y="3958456"/>
              <a:ext cx="5075304" cy="847725"/>
              <a:chOff x="6875396" y="4076700"/>
              <a:chExt cx="5075304" cy="847725"/>
            </a:xfrm>
          </p:grpSpPr>
          <p:pic>
            <p:nvPicPr>
              <p:cNvPr id="31" name="Picture 30">
                <a:extLst>
                  <a:ext uri="{FF2B5EF4-FFF2-40B4-BE49-F238E27FC236}">
                    <a16:creationId xmlns:a16="http://schemas.microsoft.com/office/drawing/2014/main" id="{E32D99EE-75C0-592F-3730-C00A29E6B8B5}"/>
                  </a:ext>
                </a:extLst>
              </p:cNvPr>
              <p:cNvPicPr>
                <a:picLocks noChangeAspect="1"/>
              </p:cNvPicPr>
              <p:nvPr/>
            </p:nvPicPr>
            <p:blipFill>
              <a:blip r:embed="rId6"/>
              <a:srcRect/>
              <a:stretch/>
            </p:blipFill>
            <p:spPr>
              <a:xfrm>
                <a:off x="6875396" y="4251368"/>
                <a:ext cx="680316" cy="514016"/>
              </a:xfrm>
              <a:prstGeom prst="rect">
                <a:avLst/>
              </a:prstGeom>
            </p:spPr>
          </p:pic>
          <p:sp>
            <p:nvSpPr>
              <p:cNvPr id="32" name="TextBox 31">
                <a:extLst>
                  <a:ext uri="{FF2B5EF4-FFF2-40B4-BE49-F238E27FC236}">
                    <a16:creationId xmlns:a16="http://schemas.microsoft.com/office/drawing/2014/main" id="{05B71A53-B824-121C-0D25-DD6962B553F0}"/>
                  </a:ext>
                </a:extLst>
              </p:cNvPr>
              <p:cNvSpPr txBox="1"/>
              <p:nvPr/>
            </p:nvSpPr>
            <p:spPr>
              <a:xfrm>
                <a:off x="8178800" y="4076700"/>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activity</a:t>
                </a:r>
              </a:p>
            </p:txBody>
          </p:sp>
        </p:grpSp>
        <p:grpSp>
          <p:nvGrpSpPr>
            <p:cNvPr id="16" name="Group 15">
              <a:extLst>
                <a:ext uri="{FF2B5EF4-FFF2-40B4-BE49-F238E27FC236}">
                  <a16:creationId xmlns:a16="http://schemas.microsoft.com/office/drawing/2014/main" id="{1401942B-5539-87AB-302D-41451625462D}"/>
                </a:ext>
              </a:extLst>
            </p:cNvPr>
            <p:cNvGrpSpPr/>
            <p:nvPr/>
          </p:nvGrpSpPr>
          <p:grpSpPr>
            <a:xfrm>
              <a:off x="6974254" y="5070475"/>
              <a:ext cx="4976446" cy="847725"/>
              <a:chOff x="6974254" y="5070475"/>
              <a:chExt cx="4976446" cy="847725"/>
            </a:xfrm>
          </p:grpSpPr>
          <p:pic>
            <p:nvPicPr>
              <p:cNvPr id="29" name="Picture 28">
                <a:extLst>
                  <a:ext uri="{FF2B5EF4-FFF2-40B4-BE49-F238E27FC236}">
                    <a16:creationId xmlns:a16="http://schemas.microsoft.com/office/drawing/2014/main" id="{06E97541-D77E-BC95-385F-64DC0B4AF2DA}"/>
                  </a:ext>
                </a:extLst>
              </p:cNvPr>
              <p:cNvPicPr>
                <a:picLocks noChangeAspect="1"/>
              </p:cNvPicPr>
              <p:nvPr/>
            </p:nvPicPr>
            <p:blipFill>
              <a:blip r:embed="rId7"/>
              <a:stretch>
                <a:fillRect/>
              </a:stretch>
            </p:blipFill>
            <p:spPr>
              <a:xfrm>
                <a:off x="6974254" y="5218724"/>
                <a:ext cx="482600" cy="558800"/>
              </a:xfrm>
              <a:prstGeom prst="rect">
                <a:avLst/>
              </a:prstGeom>
            </p:spPr>
          </p:pic>
          <p:sp>
            <p:nvSpPr>
              <p:cNvPr id="30" name="TextBox 29">
                <a:extLst>
                  <a:ext uri="{FF2B5EF4-FFF2-40B4-BE49-F238E27FC236}">
                    <a16:creationId xmlns:a16="http://schemas.microsoft.com/office/drawing/2014/main" id="{7A7DAC98-835C-9F96-5842-F3BF00B34505}"/>
                  </a:ext>
                </a:extLst>
              </p:cNvPr>
              <p:cNvSpPr txBox="1"/>
              <p:nvPr/>
            </p:nvSpPr>
            <p:spPr>
              <a:xfrm>
                <a:off x="8178800" y="5070475"/>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an independent task for you to complete later</a:t>
                </a:r>
              </a:p>
            </p:txBody>
          </p:sp>
        </p:grpSp>
        <p:grpSp>
          <p:nvGrpSpPr>
            <p:cNvPr id="22" name="Group 21">
              <a:extLst>
                <a:ext uri="{FF2B5EF4-FFF2-40B4-BE49-F238E27FC236}">
                  <a16:creationId xmlns:a16="http://schemas.microsoft.com/office/drawing/2014/main" id="{667BB5A2-FB52-3F3B-EAE0-7DA58806C4F1}"/>
                </a:ext>
              </a:extLst>
            </p:cNvPr>
            <p:cNvGrpSpPr/>
            <p:nvPr/>
          </p:nvGrpSpPr>
          <p:grpSpPr>
            <a:xfrm>
              <a:off x="6966181" y="1734416"/>
              <a:ext cx="4984519" cy="847725"/>
              <a:chOff x="6966181" y="1734416"/>
              <a:chExt cx="4984519" cy="847725"/>
            </a:xfrm>
          </p:grpSpPr>
          <p:pic>
            <p:nvPicPr>
              <p:cNvPr id="27" name="Picture 26">
                <a:extLst>
                  <a:ext uri="{FF2B5EF4-FFF2-40B4-BE49-F238E27FC236}">
                    <a16:creationId xmlns:a16="http://schemas.microsoft.com/office/drawing/2014/main" id="{EEF213A8-4DB3-0C00-5543-5EC6DDAA50AF}"/>
                  </a:ext>
                </a:extLst>
              </p:cNvPr>
              <p:cNvPicPr>
                <a:picLocks noChangeAspect="1"/>
              </p:cNvPicPr>
              <p:nvPr/>
            </p:nvPicPr>
            <p:blipFill>
              <a:blip r:embed="rId8"/>
              <a:stretch>
                <a:fillRect/>
              </a:stretch>
            </p:blipFill>
            <p:spPr>
              <a:xfrm>
                <a:off x="6966181" y="1898597"/>
                <a:ext cx="497205" cy="531495"/>
              </a:xfrm>
              <a:prstGeom prst="rect">
                <a:avLst/>
              </a:prstGeom>
            </p:spPr>
          </p:pic>
          <p:sp>
            <p:nvSpPr>
              <p:cNvPr id="28" name="TextBox 27">
                <a:extLst>
                  <a:ext uri="{FF2B5EF4-FFF2-40B4-BE49-F238E27FC236}">
                    <a16:creationId xmlns:a16="http://schemas.microsoft.com/office/drawing/2014/main" id="{7385673A-FA69-1EDF-6F2F-2058EAB89F36}"/>
                  </a:ext>
                </a:extLst>
              </p:cNvPr>
              <p:cNvSpPr txBox="1"/>
              <p:nvPr/>
            </p:nvSpPr>
            <p:spPr>
              <a:xfrm>
                <a:off x="8178800" y="1734416"/>
                <a:ext cx="3771900" cy="847725"/>
              </a:xfrm>
              <a:prstGeom prst="rect">
                <a:avLst/>
              </a:prstGeom>
              <a:noFill/>
            </p:spPr>
            <p:txBody>
              <a:bodyPr wrap="square" lIns="0" tIns="0" rIns="90000" bIns="0" rtlCol="0" anchor="ctr" anchorCtr="0">
                <a:noAutofit/>
              </a:bodyPr>
              <a:lstStyle/>
              <a:p>
                <a:r>
                  <a:rPr lang="en-US" sz="1300" spc="-10">
                    <a:solidFill>
                      <a:schemeClr val="bg1"/>
                    </a:solidFill>
                    <a:latin typeface="DM Sans" pitchFamily="2" charset="77"/>
                  </a:rPr>
                  <a:t>When you see this symbol, we recommend you take a photo or screenshot of the task for the breakout room</a:t>
                </a:r>
              </a:p>
            </p:txBody>
          </p:sp>
        </p:grpSp>
        <p:grpSp>
          <p:nvGrpSpPr>
            <p:cNvPr id="23" name="Group 22">
              <a:extLst>
                <a:ext uri="{FF2B5EF4-FFF2-40B4-BE49-F238E27FC236}">
                  <a16:creationId xmlns:a16="http://schemas.microsoft.com/office/drawing/2014/main" id="{92DC259F-E3D8-A154-AA49-31009608BAB8}"/>
                </a:ext>
              </a:extLst>
            </p:cNvPr>
            <p:cNvGrpSpPr/>
            <p:nvPr/>
          </p:nvGrpSpPr>
          <p:grpSpPr>
            <a:xfrm>
              <a:off x="6967904" y="2846436"/>
              <a:ext cx="4982796" cy="847725"/>
              <a:chOff x="6967904" y="3240359"/>
              <a:chExt cx="4982796" cy="847725"/>
            </a:xfrm>
          </p:grpSpPr>
          <p:pic>
            <p:nvPicPr>
              <p:cNvPr id="25" name="Picture 24">
                <a:extLst>
                  <a:ext uri="{FF2B5EF4-FFF2-40B4-BE49-F238E27FC236}">
                    <a16:creationId xmlns:a16="http://schemas.microsoft.com/office/drawing/2014/main" id="{EF011A4E-5D4E-6F4C-E1EF-5915227DE7FD}"/>
                  </a:ext>
                </a:extLst>
              </p:cNvPr>
              <p:cNvPicPr>
                <a:picLocks noChangeAspect="1"/>
              </p:cNvPicPr>
              <p:nvPr/>
            </p:nvPicPr>
            <p:blipFill>
              <a:blip r:embed="rId9"/>
              <a:stretch>
                <a:fillRect/>
              </a:stretch>
            </p:blipFill>
            <p:spPr>
              <a:xfrm>
                <a:off x="6967904" y="3379935"/>
                <a:ext cx="495300" cy="584200"/>
              </a:xfrm>
              <a:prstGeom prst="rect">
                <a:avLst/>
              </a:prstGeom>
            </p:spPr>
          </p:pic>
          <p:sp>
            <p:nvSpPr>
              <p:cNvPr id="26" name="TextBox 25">
                <a:extLst>
                  <a:ext uri="{FF2B5EF4-FFF2-40B4-BE49-F238E27FC236}">
                    <a16:creationId xmlns:a16="http://schemas.microsoft.com/office/drawing/2014/main" id="{4BC2AADB-2F0F-EAC3-297E-A2B9C911017F}"/>
                  </a:ext>
                </a:extLst>
              </p:cNvPr>
              <p:cNvSpPr txBox="1"/>
              <p:nvPr/>
            </p:nvSpPr>
            <p:spPr>
              <a:xfrm>
                <a:off x="8178800" y="3240359"/>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page in handbook</a:t>
                </a:r>
              </a:p>
            </p:txBody>
          </p:sp>
        </p:grpSp>
      </p:grpSp>
    </p:spTree>
    <p:extLst>
      <p:ext uri="{BB962C8B-B14F-4D97-AF65-F5344CB8AC3E}">
        <p14:creationId xmlns:p14="http://schemas.microsoft.com/office/powerpoint/2010/main" val="2929085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522C31-66A0-B209-908D-BBBF0DE411B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AC4C3-A4AC-690F-9050-596C15BA9746}"/>
              </a:ext>
            </a:extLst>
          </p:cNvPr>
          <p:cNvSpPr>
            <a:spLocks noGrp="1"/>
          </p:cNvSpPr>
          <p:nvPr>
            <p:ph type="sldNum" sz="quarter" idx="12"/>
          </p:nvPr>
        </p:nvSpPr>
        <p:spPr/>
        <p:txBody>
          <a:bodyPr/>
          <a:lstStyle/>
          <a:p>
            <a:fld id="{16C5AC08-0ACD-404A-9C9F-AB39E786C34A}" type="slidenum">
              <a:rPr lang="en-GB"/>
              <a:pPr/>
              <a:t>49</a:t>
            </a:fld>
            <a:endParaRPr lang="en-GB"/>
          </a:p>
        </p:txBody>
      </p:sp>
      <p:grpSp>
        <p:nvGrpSpPr>
          <p:cNvPr id="13" name="CoachWithFlair">
            <a:extLst>
              <a:ext uri="{FF2B5EF4-FFF2-40B4-BE49-F238E27FC236}">
                <a16:creationId xmlns:a16="http://schemas.microsoft.com/office/drawing/2014/main" id="{CD666ED0-DB8B-35AA-C222-E56A18B80A41}"/>
              </a:ext>
            </a:extLst>
          </p:cNvPr>
          <p:cNvGrpSpPr/>
          <p:nvPr/>
        </p:nvGrpSpPr>
        <p:grpSpPr>
          <a:xfrm>
            <a:off x="5769943" y="251003"/>
            <a:ext cx="1978192" cy="1978192"/>
            <a:chOff x="5769943" y="3232328"/>
            <a:chExt cx="1978192" cy="1978192"/>
          </a:xfrm>
        </p:grpSpPr>
        <p:sp>
          <p:nvSpPr>
            <p:cNvPr id="12" name="Connector 11">
              <a:extLst>
                <a:ext uri="{FF2B5EF4-FFF2-40B4-BE49-F238E27FC236}">
                  <a16:creationId xmlns:a16="http://schemas.microsoft.com/office/drawing/2014/main" id="{8530AC77-9B73-BC66-618F-6746C1F191F1}"/>
                </a:ext>
              </a:extLst>
            </p:cNvPr>
            <p:cNvSpPr/>
            <p:nvPr/>
          </p:nvSpPr>
          <p:spPr>
            <a:xfrm>
              <a:off x="5769943" y="3232328"/>
              <a:ext cx="1978192" cy="197819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Picture 9">
              <a:extLst>
                <a:ext uri="{FF2B5EF4-FFF2-40B4-BE49-F238E27FC236}">
                  <a16:creationId xmlns:a16="http://schemas.microsoft.com/office/drawing/2014/main" id="{E221422E-77F1-86E6-E624-3BA1CE2DDBE3}"/>
                </a:ext>
              </a:extLst>
            </p:cNvPr>
            <p:cNvPicPr>
              <a:picLocks noChangeAspect="1"/>
            </p:cNvPicPr>
            <p:nvPr/>
          </p:nvPicPr>
          <p:blipFill>
            <a:blip r:embed="rId3"/>
            <a:stretch>
              <a:fillRect/>
            </a:stretch>
          </p:blipFill>
          <p:spPr>
            <a:xfrm>
              <a:off x="6788288" y="3278961"/>
              <a:ext cx="915158" cy="1889356"/>
            </a:xfrm>
            <a:prstGeom prst="rect">
              <a:avLst/>
            </a:prstGeom>
          </p:spPr>
        </p:pic>
      </p:grpSp>
      <p:sp>
        <p:nvSpPr>
          <p:cNvPr id="20" name="Question">
            <a:extLst>
              <a:ext uri="{FF2B5EF4-FFF2-40B4-BE49-F238E27FC236}">
                <a16:creationId xmlns:a16="http://schemas.microsoft.com/office/drawing/2014/main" id="{47D636FC-D98B-3DE7-E345-6BD094ECC601}"/>
              </a:ext>
            </a:extLst>
          </p:cNvPr>
          <p:cNvSpPr txBox="1"/>
          <p:nvPr/>
        </p:nvSpPr>
        <p:spPr>
          <a:xfrm>
            <a:off x="1077913" y="2786802"/>
            <a:ext cx="8986837" cy="857250"/>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lnSpc>
                <a:spcPct val="80000"/>
              </a:lnSpc>
            </a:pPr>
            <a:r>
              <a:rPr lang="en-US" sz="2400">
                <a:solidFill>
                  <a:schemeClr val="bg1"/>
                </a:solidFill>
                <a:latin typeface="DM Sans" pitchFamily="2" charset="77"/>
              </a:rPr>
              <a:t>What is the name of the book that first outlined</a:t>
            </a:r>
            <a:br>
              <a:rPr lang="en-US" sz="2400">
                <a:solidFill>
                  <a:schemeClr val="bg1"/>
                </a:solidFill>
                <a:latin typeface="DM Sans" pitchFamily="2" charset="77"/>
              </a:rPr>
            </a:br>
            <a:r>
              <a:rPr lang="en-US" sz="2400">
                <a:solidFill>
                  <a:schemeClr val="bg1"/>
                </a:solidFill>
                <a:latin typeface="DM Sans" pitchFamily="2" charset="77"/>
              </a:rPr>
              <a:t>the Model For Improvement?</a:t>
            </a:r>
          </a:p>
        </p:txBody>
      </p:sp>
      <p:pic>
        <p:nvPicPr>
          <p:cNvPr id="19" name="Locked">
            <a:extLst>
              <a:ext uri="{FF2B5EF4-FFF2-40B4-BE49-F238E27FC236}">
                <a16:creationId xmlns:a16="http://schemas.microsoft.com/office/drawing/2014/main" id="{C1FCD248-0EA7-B831-22DF-9415482A7117}"/>
              </a:ext>
            </a:extLst>
          </p:cNvPr>
          <p:cNvPicPr>
            <a:picLocks noChangeAspect="1"/>
          </p:cNvPicPr>
          <p:nvPr/>
        </p:nvPicPr>
        <p:blipFill>
          <a:blip r:embed="rId4">
            <a:alphaModFix/>
          </a:blip>
          <a:stretch>
            <a:fillRect/>
          </a:stretch>
        </p:blipFill>
        <p:spPr>
          <a:xfrm>
            <a:off x="4406899" y="127000"/>
            <a:ext cx="2337305" cy="2247900"/>
          </a:xfrm>
          <a:prstGeom prst="rect">
            <a:avLst/>
          </a:prstGeom>
          <a:effectLst/>
        </p:spPr>
      </p:pic>
      <p:grpSp>
        <p:nvGrpSpPr>
          <p:cNvPr id="31" name="D">
            <a:extLst>
              <a:ext uri="{FF2B5EF4-FFF2-40B4-BE49-F238E27FC236}">
                <a16:creationId xmlns:a16="http://schemas.microsoft.com/office/drawing/2014/main" id="{0A7C84BE-AA86-D0DB-9955-EE2B6AF0A503}"/>
              </a:ext>
            </a:extLst>
          </p:cNvPr>
          <p:cNvGrpSpPr/>
          <p:nvPr/>
        </p:nvGrpSpPr>
        <p:grpSpPr>
          <a:xfrm>
            <a:off x="5636585" y="5157192"/>
            <a:ext cx="4428165" cy="624979"/>
            <a:chOff x="5636585" y="5157192"/>
            <a:chExt cx="4428165" cy="624979"/>
          </a:xfrm>
        </p:grpSpPr>
        <p:sp>
          <p:nvSpPr>
            <p:cNvPr id="24" name="TextBox 23">
              <a:extLst>
                <a:ext uri="{FF2B5EF4-FFF2-40B4-BE49-F238E27FC236}">
                  <a16:creationId xmlns:a16="http://schemas.microsoft.com/office/drawing/2014/main" id="{9ECDD2AC-B82B-E331-559E-282A01E316E1}"/>
                </a:ext>
              </a:extLst>
            </p:cNvPr>
            <p:cNvSpPr txBox="1"/>
            <p:nvPr/>
          </p:nvSpPr>
          <p:spPr>
            <a:xfrm>
              <a:off x="5636585" y="5157192"/>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IHI Improvement 101</a:t>
              </a:r>
            </a:p>
          </p:txBody>
        </p:sp>
        <p:sp>
          <p:nvSpPr>
            <p:cNvPr id="29" name="TextBox 28">
              <a:extLst>
                <a:ext uri="{FF2B5EF4-FFF2-40B4-BE49-F238E27FC236}">
                  <a16:creationId xmlns:a16="http://schemas.microsoft.com/office/drawing/2014/main" id="{CA062234-67EC-AF3C-1F6A-F969E8D81B46}"/>
                </a:ext>
              </a:extLst>
            </p:cNvPr>
            <p:cNvSpPr txBox="1"/>
            <p:nvPr/>
          </p:nvSpPr>
          <p:spPr>
            <a:xfrm>
              <a:off x="5852610"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D</a:t>
              </a:r>
            </a:p>
          </p:txBody>
        </p:sp>
      </p:grpSp>
      <p:grpSp>
        <p:nvGrpSpPr>
          <p:cNvPr id="32" name="C">
            <a:extLst>
              <a:ext uri="{FF2B5EF4-FFF2-40B4-BE49-F238E27FC236}">
                <a16:creationId xmlns:a16="http://schemas.microsoft.com/office/drawing/2014/main" id="{2F095127-8757-52F3-722C-8A6F4D23BA4D}"/>
              </a:ext>
            </a:extLst>
          </p:cNvPr>
          <p:cNvGrpSpPr/>
          <p:nvPr/>
        </p:nvGrpSpPr>
        <p:grpSpPr>
          <a:xfrm>
            <a:off x="1077913" y="5157192"/>
            <a:ext cx="4432549" cy="624979"/>
            <a:chOff x="1077913" y="5157192"/>
            <a:chExt cx="4432549" cy="624979"/>
          </a:xfrm>
        </p:grpSpPr>
        <p:sp>
          <p:nvSpPr>
            <p:cNvPr id="23" name="TextBox 22">
              <a:extLst>
                <a:ext uri="{FF2B5EF4-FFF2-40B4-BE49-F238E27FC236}">
                  <a16:creationId xmlns:a16="http://schemas.microsoft.com/office/drawing/2014/main" id="{8395B37D-62F3-6AEF-D3D5-4FF7E535B294}"/>
                </a:ext>
              </a:extLst>
            </p:cNvPr>
            <p:cNvSpPr txBox="1"/>
            <p:nvPr/>
          </p:nvSpPr>
          <p:spPr>
            <a:xfrm>
              <a:off x="1077913" y="5157192"/>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Deming’s ‘Out of the Crisis’</a:t>
              </a:r>
            </a:p>
          </p:txBody>
        </p:sp>
        <p:sp>
          <p:nvSpPr>
            <p:cNvPr id="26" name="TextBox 25">
              <a:extLst>
                <a:ext uri="{FF2B5EF4-FFF2-40B4-BE49-F238E27FC236}">
                  <a16:creationId xmlns:a16="http://schemas.microsoft.com/office/drawing/2014/main" id="{CB5FEF8D-CA57-B61F-C5AE-90B172CC0C4C}"/>
                </a:ext>
              </a:extLst>
            </p:cNvPr>
            <p:cNvSpPr txBox="1"/>
            <p:nvPr/>
          </p:nvSpPr>
          <p:spPr>
            <a:xfrm>
              <a:off x="1262341" y="5373216"/>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C</a:t>
              </a:r>
            </a:p>
          </p:txBody>
        </p:sp>
      </p:grpSp>
      <p:grpSp>
        <p:nvGrpSpPr>
          <p:cNvPr id="30" name="B">
            <a:extLst>
              <a:ext uri="{FF2B5EF4-FFF2-40B4-BE49-F238E27FC236}">
                <a16:creationId xmlns:a16="http://schemas.microsoft.com/office/drawing/2014/main" id="{0FF03A92-0610-1411-62D5-F49A0ECD5A94}"/>
              </a:ext>
            </a:extLst>
          </p:cNvPr>
          <p:cNvGrpSpPr/>
          <p:nvPr/>
        </p:nvGrpSpPr>
        <p:grpSpPr>
          <a:xfrm>
            <a:off x="5636585" y="4293096"/>
            <a:ext cx="4428165" cy="624979"/>
            <a:chOff x="5636585" y="4293096"/>
            <a:chExt cx="4428165" cy="624979"/>
          </a:xfrm>
        </p:grpSpPr>
        <p:sp>
          <p:nvSpPr>
            <p:cNvPr id="22" name="TextBox 21">
              <a:extLst>
                <a:ext uri="{FF2B5EF4-FFF2-40B4-BE49-F238E27FC236}">
                  <a16:creationId xmlns:a16="http://schemas.microsoft.com/office/drawing/2014/main" id="{E5EB8EC3-CBC1-46BB-827E-875756ECC91B}"/>
                </a:ext>
              </a:extLst>
            </p:cNvPr>
            <p:cNvSpPr txBox="1"/>
            <p:nvPr/>
          </p:nvSpPr>
          <p:spPr>
            <a:xfrm>
              <a:off x="5636585" y="4293096"/>
              <a:ext cx="4428165"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The Improvement Guide</a:t>
              </a:r>
            </a:p>
          </p:txBody>
        </p:sp>
        <p:sp>
          <p:nvSpPr>
            <p:cNvPr id="28" name="TextBox 27">
              <a:extLst>
                <a:ext uri="{FF2B5EF4-FFF2-40B4-BE49-F238E27FC236}">
                  <a16:creationId xmlns:a16="http://schemas.microsoft.com/office/drawing/2014/main" id="{2889E65B-4256-3333-6D51-89267E35817C}"/>
                </a:ext>
              </a:extLst>
            </p:cNvPr>
            <p:cNvSpPr txBox="1"/>
            <p:nvPr/>
          </p:nvSpPr>
          <p:spPr>
            <a:xfrm>
              <a:off x="5852610"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grpSp>
        <p:nvGrpSpPr>
          <p:cNvPr id="33" name="A">
            <a:extLst>
              <a:ext uri="{FF2B5EF4-FFF2-40B4-BE49-F238E27FC236}">
                <a16:creationId xmlns:a16="http://schemas.microsoft.com/office/drawing/2014/main" id="{03F6CD12-8F18-B2E8-40B4-A23735085C54}"/>
              </a:ext>
            </a:extLst>
          </p:cNvPr>
          <p:cNvGrpSpPr/>
          <p:nvPr/>
        </p:nvGrpSpPr>
        <p:grpSpPr>
          <a:xfrm>
            <a:off x="1077913" y="4293096"/>
            <a:ext cx="4432549" cy="624979"/>
            <a:chOff x="1077913" y="4293096"/>
            <a:chExt cx="4432549" cy="624979"/>
          </a:xfrm>
        </p:grpSpPr>
        <p:sp>
          <p:nvSpPr>
            <p:cNvPr id="21" name="TextBox 20">
              <a:extLst>
                <a:ext uri="{FF2B5EF4-FFF2-40B4-BE49-F238E27FC236}">
                  <a16:creationId xmlns:a16="http://schemas.microsoft.com/office/drawing/2014/main" id="{230AA3A1-01C1-5F9B-BB19-0370DA7A955C}"/>
                </a:ext>
              </a:extLst>
            </p:cNvPr>
            <p:cNvSpPr txBox="1"/>
            <p:nvPr/>
          </p:nvSpPr>
          <p:spPr>
            <a:xfrm>
              <a:off x="1077913" y="4293096"/>
              <a:ext cx="4432549" cy="624979"/>
            </a:xfrm>
            <a:prstGeom prst="roundRect">
              <a:avLst>
                <a:gd name="adj" fmla="val 50000"/>
              </a:avLst>
            </a:prstGeom>
            <a:no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dirty="0">
                  <a:solidFill>
                    <a:schemeClr val="bg1"/>
                  </a:solidFill>
                  <a:latin typeface="DM Sans" pitchFamily="2" charset="77"/>
                </a:rPr>
                <a:t>The Quality Coach Development Programme handbook</a:t>
              </a:r>
            </a:p>
          </p:txBody>
        </p:sp>
        <p:sp>
          <p:nvSpPr>
            <p:cNvPr id="25" name="TextBox 24">
              <a:extLst>
                <a:ext uri="{FF2B5EF4-FFF2-40B4-BE49-F238E27FC236}">
                  <a16:creationId xmlns:a16="http://schemas.microsoft.com/office/drawing/2014/main" id="{3E93E8DB-D850-553A-9393-9516D210FB09}"/>
                </a:ext>
              </a:extLst>
            </p:cNvPr>
            <p:cNvSpPr txBox="1"/>
            <p:nvPr/>
          </p:nvSpPr>
          <p:spPr>
            <a:xfrm>
              <a:off x="1262341" y="4498259"/>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A</a:t>
              </a:r>
            </a:p>
          </p:txBody>
        </p:sp>
      </p:grpSp>
      <p:sp>
        <p:nvSpPr>
          <p:cNvPr id="34" name="TextBox 33">
            <a:extLst>
              <a:ext uri="{FF2B5EF4-FFF2-40B4-BE49-F238E27FC236}">
                <a16:creationId xmlns:a16="http://schemas.microsoft.com/office/drawing/2014/main" id="{0D3A35EB-2532-DC65-2AF2-B9C0CB1D27E1}"/>
              </a:ext>
            </a:extLst>
          </p:cNvPr>
          <p:cNvSpPr txBox="1"/>
          <p:nvPr/>
        </p:nvSpPr>
        <p:spPr>
          <a:xfrm>
            <a:off x="11037729" y="554186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a:t>
            </a:r>
          </a:p>
        </p:txBody>
      </p:sp>
      <p:sp>
        <p:nvSpPr>
          <p:cNvPr id="35" name="TextBox 34">
            <a:extLst>
              <a:ext uri="{FF2B5EF4-FFF2-40B4-BE49-F238E27FC236}">
                <a16:creationId xmlns:a16="http://schemas.microsoft.com/office/drawing/2014/main" id="{DE945F26-FD66-3660-5F9C-92F702C12858}"/>
              </a:ext>
            </a:extLst>
          </p:cNvPr>
          <p:cNvSpPr txBox="1"/>
          <p:nvPr/>
        </p:nvSpPr>
        <p:spPr>
          <a:xfrm>
            <a:off x="11037729" y="5148288"/>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a:t>
            </a:r>
          </a:p>
        </p:txBody>
      </p:sp>
      <p:sp>
        <p:nvSpPr>
          <p:cNvPr id="36" name="TextBox 35">
            <a:extLst>
              <a:ext uri="{FF2B5EF4-FFF2-40B4-BE49-F238E27FC236}">
                <a16:creationId xmlns:a16="http://schemas.microsoft.com/office/drawing/2014/main" id="{81F6AE22-CEAE-7EF7-F6B7-96A84611B628}"/>
              </a:ext>
            </a:extLst>
          </p:cNvPr>
          <p:cNvSpPr txBox="1"/>
          <p:nvPr/>
        </p:nvSpPr>
        <p:spPr>
          <a:xfrm>
            <a:off x="11037729" y="4754707"/>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a:t>
            </a:r>
          </a:p>
        </p:txBody>
      </p:sp>
      <p:sp>
        <p:nvSpPr>
          <p:cNvPr id="37" name="TextBox 36">
            <a:extLst>
              <a:ext uri="{FF2B5EF4-FFF2-40B4-BE49-F238E27FC236}">
                <a16:creationId xmlns:a16="http://schemas.microsoft.com/office/drawing/2014/main" id="{ECD4DD7E-E1FF-D2EE-A61C-B4D6E57E45E0}"/>
              </a:ext>
            </a:extLst>
          </p:cNvPr>
          <p:cNvSpPr txBox="1"/>
          <p:nvPr/>
        </p:nvSpPr>
        <p:spPr>
          <a:xfrm>
            <a:off x="11037729" y="4361126"/>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a:t>
            </a:r>
          </a:p>
        </p:txBody>
      </p:sp>
      <p:sp>
        <p:nvSpPr>
          <p:cNvPr id="38" name="TextBox 37">
            <a:extLst>
              <a:ext uri="{FF2B5EF4-FFF2-40B4-BE49-F238E27FC236}">
                <a16:creationId xmlns:a16="http://schemas.microsoft.com/office/drawing/2014/main" id="{BEA09D76-0F71-78DF-F8A2-2B31866EC299}"/>
              </a:ext>
            </a:extLst>
          </p:cNvPr>
          <p:cNvSpPr txBox="1"/>
          <p:nvPr/>
        </p:nvSpPr>
        <p:spPr>
          <a:xfrm>
            <a:off x="11037729" y="3967545"/>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£50,000</a:t>
            </a:r>
          </a:p>
        </p:txBody>
      </p:sp>
      <p:sp>
        <p:nvSpPr>
          <p:cNvPr id="39" name="TextBox 38">
            <a:extLst>
              <a:ext uri="{FF2B5EF4-FFF2-40B4-BE49-F238E27FC236}">
                <a16:creationId xmlns:a16="http://schemas.microsoft.com/office/drawing/2014/main" id="{E180CCBE-0C0B-2302-011A-5DFB15D2A6B5}"/>
              </a:ext>
            </a:extLst>
          </p:cNvPr>
          <p:cNvSpPr txBox="1"/>
          <p:nvPr/>
        </p:nvSpPr>
        <p:spPr>
          <a:xfrm>
            <a:off x="11037729" y="3573964"/>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£100,000</a:t>
            </a:r>
          </a:p>
        </p:txBody>
      </p:sp>
      <p:sp>
        <p:nvSpPr>
          <p:cNvPr id="40" name="TextBox 39">
            <a:extLst>
              <a:ext uri="{FF2B5EF4-FFF2-40B4-BE49-F238E27FC236}">
                <a16:creationId xmlns:a16="http://schemas.microsoft.com/office/drawing/2014/main" id="{1907AB6A-865E-9C3E-4112-65FE67DF96A7}"/>
              </a:ext>
            </a:extLst>
          </p:cNvPr>
          <p:cNvSpPr txBox="1"/>
          <p:nvPr/>
        </p:nvSpPr>
        <p:spPr>
          <a:xfrm>
            <a:off x="11037729" y="3180383"/>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£250,000</a:t>
            </a:r>
          </a:p>
        </p:txBody>
      </p:sp>
      <p:sp>
        <p:nvSpPr>
          <p:cNvPr id="41" name="TextBox 40">
            <a:extLst>
              <a:ext uri="{FF2B5EF4-FFF2-40B4-BE49-F238E27FC236}">
                <a16:creationId xmlns:a16="http://schemas.microsoft.com/office/drawing/2014/main" id="{5880A3A8-35E9-A21D-21C5-EBD20602FA7D}"/>
              </a:ext>
            </a:extLst>
          </p:cNvPr>
          <p:cNvSpPr txBox="1"/>
          <p:nvPr/>
        </p:nvSpPr>
        <p:spPr>
          <a:xfrm>
            <a:off x="11037729" y="2786802"/>
            <a:ext cx="912972" cy="223933"/>
          </a:xfrm>
          <a:prstGeom prst="roundRect">
            <a:avLst>
              <a:gd name="adj" fmla="val 50000"/>
            </a:avLst>
          </a:prstGeom>
          <a:solidFill>
            <a:schemeClr val="accent5">
              <a:lumMod val="75000"/>
            </a:schemeClr>
          </a:solidFill>
        </p:spPr>
        <p:txBody>
          <a:bodyPr wrap="square" lIns="0" tIns="0" rIns="0" bIns="0" rtlCol="0">
            <a:noAutofit/>
          </a:bodyPr>
          <a:lstStyle/>
          <a:p>
            <a:pPr algn="ctr"/>
            <a:r>
              <a:rPr lang="en-US" sz="1200" b="1">
                <a:solidFill>
                  <a:schemeClr val="bg1"/>
                </a:solidFill>
                <a:latin typeface="DM Sans" pitchFamily="2" charset="77"/>
              </a:rPr>
              <a:t>£1 million</a:t>
            </a:r>
          </a:p>
        </p:txBody>
      </p:sp>
      <p:grpSp>
        <p:nvGrpSpPr>
          <p:cNvPr id="2" name="D">
            <a:extLst>
              <a:ext uri="{FF2B5EF4-FFF2-40B4-BE49-F238E27FC236}">
                <a16:creationId xmlns:a16="http://schemas.microsoft.com/office/drawing/2014/main" id="{C7CE04CE-31D4-4CA9-3545-C717C558E617}"/>
              </a:ext>
            </a:extLst>
          </p:cNvPr>
          <p:cNvGrpSpPr/>
          <p:nvPr/>
        </p:nvGrpSpPr>
        <p:grpSpPr>
          <a:xfrm>
            <a:off x="5636585" y="4293096"/>
            <a:ext cx="4428165" cy="624979"/>
            <a:chOff x="5636585" y="5157192"/>
            <a:chExt cx="4428165" cy="624979"/>
          </a:xfrm>
        </p:grpSpPr>
        <p:sp>
          <p:nvSpPr>
            <p:cNvPr id="3" name="TextBox 2">
              <a:extLst>
                <a:ext uri="{FF2B5EF4-FFF2-40B4-BE49-F238E27FC236}">
                  <a16:creationId xmlns:a16="http://schemas.microsoft.com/office/drawing/2014/main" id="{A330300A-C8D5-9CAA-3E03-3A6980476464}"/>
                </a:ext>
              </a:extLst>
            </p:cNvPr>
            <p:cNvSpPr txBox="1"/>
            <p:nvPr/>
          </p:nvSpPr>
          <p:spPr>
            <a:xfrm>
              <a:off x="5636585" y="5157192"/>
              <a:ext cx="4428165" cy="624979"/>
            </a:xfrm>
            <a:prstGeom prst="roundRect">
              <a:avLst>
                <a:gd name="adj" fmla="val 50000"/>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lIns="432000" rtlCol="0" anchor="ctr" anchorCtr="0">
              <a:noAutofit/>
            </a:bodyPr>
            <a:lstStyle/>
            <a:p>
              <a:pPr algn="ctr"/>
              <a:r>
                <a:rPr lang="en-US">
                  <a:solidFill>
                    <a:schemeClr val="bg1"/>
                  </a:solidFill>
                  <a:latin typeface="DM Sans" pitchFamily="2" charset="77"/>
                </a:rPr>
                <a:t>The Improvement Guide</a:t>
              </a:r>
            </a:p>
          </p:txBody>
        </p:sp>
        <p:sp>
          <p:nvSpPr>
            <p:cNvPr id="6" name="TextBox 5">
              <a:extLst>
                <a:ext uri="{FF2B5EF4-FFF2-40B4-BE49-F238E27FC236}">
                  <a16:creationId xmlns:a16="http://schemas.microsoft.com/office/drawing/2014/main" id="{C871A1EF-75A0-99CF-773B-FFE550B9DBF4}"/>
                </a:ext>
              </a:extLst>
            </p:cNvPr>
            <p:cNvSpPr txBox="1"/>
            <p:nvPr/>
          </p:nvSpPr>
          <p:spPr>
            <a:xfrm>
              <a:off x="5851417" y="5366215"/>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B</a:t>
              </a:r>
            </a:p>
          </p:txBody>
        </p:sp>
      </p:grpSp>
      <p:sp>
        <p:nvSpPr>
          <p:cNvPr id="8" name="TextBox 7">
            <a:extLst>
              <a:ext uri="{FF2B5EF4-FFF2-40B4-BE49-F238E27FC236}">
                <a16:creationId xmlns:a16="http://schemas.microsoft.com/office/drawing/2014/main" id="{7465AE3A-07A4-88E0-3111-599E3DDFB992}"/>
              </a:ext>
            </a:extLst>
          </p:cNvPr>
          <p:cNvSpPr txBox="1"/>
          <p:nvPr/>
        </p:nvSpPr>
        <p:spPr>
          <a:xfrm>
            <a:off x="11037729" y="2786694"/>
            <a:ext cx="912972" cy="223933"/>
          </a:xfrm>
          <a:prstGeom prst="roundRect">
            <a:avLst>
              <a:gd name="adj" fmla="val 50000"/>
            </a:avLst>
          </a:prstGeom>
          <a:solidFill>
            <a:schemeClr val="accent2"/>
          </a:solidFill>
        </p:spPr>
        <p:txBody>
          <a:bodyPr wrap="square" lIns="0" tIns="0" rIns="0" bIns="0" rtlCol="0">
            <a:noAutofit/>
          </a:bodyPr>
          <a:lstStyle/>
          <a:p>
            <a:pPr algn="ctr"/>
            <a:r>
              <a:rPr lang="en-US" sz="1200" b="1">
                <a:solidFill>
                  <a:schemeClr val="bg1"/>
                </a:solidFill>
                <a:latin typeface="DM Sans" pitchFamily="2" charset="77"/>
              </a:rPr>
              <a:t>£1 million</a:t>
            </a:r>
          </a:p>
        </p:txBody>
      </p:sp>
      <p:pic>
        <p:nvPicPr>
          <p:cNvPr id="17" name="C">
            <a:extLst>
              <a:ext uri="{FF2B5EF4-FFF2-40B4-BE49-F238E27FC236}">
                <a16:creationId xmlns:a16="http://schemas.microsoft.com/office/drawing/2014/main" id="{80A2B5C2-FA08-DB32-9FF3-774E7201645D}"/>
              </a:ext>
            </a:extLst>
          </p:cNvPr>
          <p:cNvPicPr>
            <a:picLocks/>
          </p:cNvPicPr>
          <p:nvPr/>
        </p:nvPicPr>
        <p:blipFill>
          <a:blip r:embed="rId5"/>
          <a:srcRect/>
          <a:stretch/>
        </p:blipFill>
        <p:spPr>
          <a:xfrm>
            <a:off x="6611459" y="-1818349"/>
            <a:ext cx="10206569" cy="10206569"/>
          </a:xfrm>
          <a:prstGeom prst="rect">
            <a:avLst/>
          </a:prstGeom>
        </p:spPr>
      </p:pic>
      <p:pic>
        <p:nvPicPr>
          <p:cNvPr id="18" name="Q">
            <a:extLst>
              <a:ext uri="{FF2B5EF4-FFF2-40B4-BE49-F238E27FC236}">
                <a16:creationId xmlns:a16="http://schemas.microsoft.com/office/drawing/2014/main" id="{C91FE5B8-955E-3C98-300D-13A18506146F}"/>
              </a:ext>
            </a:extLst>
          </p:cNvPr>
          <p:cNvPicPr>
            <a:picLocks noChangeAspect="1"/>
          </p:cNvPicPr>
          <p:nvPr/>
        </p:nvPicPr>
        <p:blipFill>
          <a:blip r:embed="rId6"/>
          <a:stretch>
            <a:fillRect/>
          </a:stretch>
        </p:blipFill>
        <p:spPr>
          <a:xfrm>
            <a:off x="-491694" y="-1893207"/>
            <a:ext cx="10462314" cy="10462314"/>
          </a:xfrm>
          <a:prstGeom prst="rect">
            <a:avLst/>
          </a:prstGeom>
        </p:spPr>
      </p:pic>
      <p:pic>
        <p:nvPicPr>
          <p:cNvPr id="27" name="Tail">
            <a:extLst>
              <a:ext uri="{FF2B5EF4-FFF2-40B4-BE49-F238E27FC236}">
                <a16:creationId xmlns:a16="http://schemas.microsoft.com/office/drawing/2014/main" id="{1EC0DAD7-3923-1B53-6A9A-0BE01C77D19E}"/>
              </a:ext>
            </a:extLst>
          </p:cNvPr>
          <p:cNvPicPr>
            <a:picLocks noChangeAspect="1"/>
          </p:cNvPicPr>
          <p:nvPr/>
        </p:nvPicPr>
        <p:blipFill>
          <a:blip r:embed="rId7"/>
          <a:stretch>
            <a:fillRect/>
          </a:stretch>
        </p:blipFill>
        <p:spPr>
          <a:xfrm>
            <a:off x="4858592" y="3430242"/>
            <a:ext cx="6889817" cy="5103568"/>
          </a:xfrm>
          <a:prstGeom prst="rect">
            <a:avLst/>
          </a:prstGeom>
        </p:spPr>
      </p:pic>
    </p:spTree>
    <p:extLst>
      <p:ext uri="{BB962C8B-B14F-4D97-AF65-F5344CB8AC3E}">
        <p14:creationId xmlns:p14="http://schemas.microsoft.com/office/powerpoint/2010/main" val="3414373897"/>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7" presetClass="exit" presetSubtype="0" fill="hold" grpId="0" nodeType="afterEffect">
                                  <p:stCondLst>
                                    <p:cond delay="3000"/>
                                  </p:stCondLst>
                                  <p:childTnLst>
                                    <p:animEffect transition="out" filter="fade">
                                      <p:cBhvr>
                                        <p:cTn id="10" dur="250"/>
                                        <p:tgtEl>
                                          <p:spTgt spid="20"/>
                                        </p:tgtEl>
                                      </p:cBhvr>
                                    </p:animEffect>
                                    <p:anim calcmode="lin" valueType="num">
                                      <p:cBhvr>
                                        <p:cTn id="11" dur="250"/>
                                        <p:tgtEl>
                                          <p:spTgt spid="20"/>
                                        </p:tgtEl>
                                        <p:attrNameLst>
                                          <p:attrName>ppt_x</p:attrName>
                                        </p:attrNameLst>
                                      </p:cBhvr>
                                      <p:tavLst>
                                        <p:tav tm="0">
                                          <p:val>
                                            <p:strVal val="ppt_x"/>
                                          </p:val>
                                        </p:tav>
                                        <p:tav tm="100000">
                                          <p:val>
                                            <p:strVal val="ppt_x"/>
                                          </p:val>
                                        </p:tav>
                                      </p:tavLst>
                                    </p:anim>
                                    <p:anim calcmode="lin" valueType="num">
                                      <p:cBhvr>
                                        <p:cTn id="12" dur="250"/>
                                        <p:tgtEl>
                                          <p:spTgt spid="20"/>
                                        </p:tgtEl>
                                        <p:attrNameLst>
                                          <p:attrName>ppt_y</p:attrName>
                                        </p:attrNameLst>
                                      </p:cBhvr>
                                      <p:tavLst>
                                        <p:tav tm="0">
                                          <p:val>
                                            <p:strVal val="ppt_y"/>
                                          </p:val>
                                        </p:tav>
                                        <p:tav tm="100000">
                                          <p:val>
                                            <p:strVal val="ppt_y-.1"/>
                                          </p:val>
                                        </p:tav>
                                      </p:tavLst>
                                    </p:anim>
                                    <p:set>
                                      <p:cBhvr>
                                        <p:cTn id="13" dur="1" fill="hold">
                                          <p:stCondLst>
                                            <p:cond delay="249"/>
                                          </p:stCondLst>
                                        </p:cTn>
                                        <p:tgtEl>
                                          <p:spTgt spid="20"/>
                                        </p:tgtEl>
                                        <p:attrNameLst>
                                          <p:attrName>style.visibility</p:attrName>
                                        </p:attrNameLst>
                                      </p:cBhvr>
                                      <p:to>
                                        <p:strVal val="hidden"/>
                                      </p:to>
                                    </p:set>
                                  </p:childTnLst>
                                </p:cTn>
                              </p:par>
                            </p:childTnLst>
                          </p:cTn>
                        </p:par>
                        <p:par>
                          <p:cTn id="14" fill="hold">
                            <p:stCondLst>
                              <p:cond delay="3750"/>
                            </p:stCondLst>
                            <p:childTnLst>
                              <p:par>
                                <p:cTn id="15" presetID="47" presetClass="exit" presetSubtype="0" fill="hold" nodeType="afterEffect">
                                  <p:stCondLst>
                                    <p:cond delay="0"/>
                                  </p:stCondLst>
                                  <p:childTnLst>
                                    <p:animEffect transition="out" filter="fade">
                                      <p:cBhvr>
                                        <p:cTn id="16" dur="250"/>
                                        <p:tgtEl>
                                          <p:spTgt spid="33"/>
                                        </p:tgtEl>
                                      </p:cBhvr>
                                    </p:animEffect>
                                    <p:anim calcmode="lin" valueType="num">
                                      <p:cBhvr>
                                        <p:cTn id="17" dur="250"/>
                                        <p:tgtEl>
                                          <p:spTgt spid="33"/>
                                        </p:tgtEl>
                                        <p:attrNameLst>
                                          <p:attrName>ppt_x</p:attrName>
                                        </p:attrNameLst>
                                      </p:cBhvr>
                                      <p:tavLst>
                                        <p:tav tm="0">
                                          <p:val>
                                            <p:strVal val="ppt_x"/>
                                          </p:val>
                                        </p:tav>
                                        <p:tav tm="100000">
                                          <p:val>
                                            <p:strVal val="ppt_x"/>
                                          </p:val>
                                        </p:tav>
                                      </p:tavLst>
                                    </p:anim>
                                    <p:anim calcmode="lin" valueType="num">
                                      <p:cBhvr>
                                        <p:cTn id="18" dur="250"/>
                                        <p:tgtEl>
                                          <p:spTgt spid="33"/>
                                        </p:tgtEl>
                                        <p:attrNameLst>
                                          <p:attrName>ppt_y</p:attrName>
                                        </p:attrNameLst>
                                      </p:cBhvr>
                                      <p:tavLst>
                                        <p:tav tm="0">
                                          <p:val>
                                            <p:strVal val="ppt_y"/>
                                          </p:val>
                                        </p:tav>
                                        <p:tav tm="100000">
                                          <p:val>
                                            <p:strVal val="ppt_y-.1"/>
                                          </p:val>
                                        </p:tav>
                                      </p:tavLst>
                                    </p:anim>
                                    <p:set>
                                      <p:cBhvr>
                                        <p:cTn id="19" dur="1" fill="hold">
                                          <p:stCondLst>
                                            <p:cond delay="249"/>
                                          </p:stCondLst>
                                        </p:cTn>
                                        <p:tgtEl>
                                          <p:spTgt spid="33"/>
                                        </p:tgtEl>
                                        <p:attrNameLst>
                                          <p:attrName>style.visibility</p:attrName>
                                        </p:attrNameLst>
                                      </p:cBhvr>
                                      <p:to>
                                        <p:strVal val="hidden"/>
                                      </p:to>
                                    </p:set>
                                  </p:childTnLst>
                                </p:cTn>
                              </p:par>
                              <p:par>
                                <p:cTn id="20" presetID="47" presetClass="exit" presetSubtype="0" fill="hold" nodeType="withEffect">
                                  <p:stCondLst>
                                    <p:cond delay="0"/>
                                  </p:stCondLst>
                                  <p:childTnLst>
                                    <p:animEffect transition="out" filter="fade">
                                      <p:cBhvr>
                                        <p:cTn id="21" dur="250"/>
                                        <p:tgtEl>
                                          <p:spTgt spid="30"/>
                                        </p:tgtEl>
                                      </p:cBhvr>
                                    </p:animEffect>
                                    <p:anim calcmode="lin" valueType="num">
                                      <p:cBhvr>
                                        <p:cTn id="22" dur="250"/>
                                        <p:tgtEl>
                                          <p:spTgt spid="30"/>
                                        </p:tgtEl>
                                        <p:attrNameLst>
                                          <p:attrName>ppt_x</p:attrName>
                                        </p:attrNameLst>
                                      </p:cBhvr>
                                      <p:tavLst>
                                        <p:tav tm="0">
                                          <p:val>
                                            <p:strVal val="ppt_x"/>
                                          </p:val>
                                        </p:tav>
                                        <p:tav tm="100000">
                                          <p:val>
                                            <p:strVal val="ppt_x"/>
                                          </p:val>
                                        </p:tav>
                                      </p:tavLst>
                                    </p:anim>
                                    <p:anim calcmode="lin" valueType="num">
                                      <p:cBhvr>
                                        <p:cTn id="23" dur="250"/>
                                        <p:tgtEl>
                                          <p:spTgt spid="30"/>
                                        </p:tgtEl>
                                        <p:attrNameLst>
                                          <p:attrName>ppt_y</p:attrName>
                                        </p:attrNameLst>
                                      </p:cBhvr>
                                      <p:tavLst>
                                        <p:tav tm="0">
                                          <p:val>
                                            <p:strVal val="ppt_y"/>
                                          </p:val>
                                        </p:tav>
                                        <p:tav tm="100000">
                                          <p:val>
                                            <p:strVal val="ppt_y-.1"/>
                                          </p:val>
                                        </p:tav>
                                      </p:tavLst>
                                    </p:anim>
                                    <p:set>
                                      <p:cBhvr>
                                        <p:cTn id="24" dur="1" fill="hold">
                                          <p:stCondLst>
                                            <p:cond delay="249"/>
                                          </p:stCondLst>
                                        </p:cTn>
                                        <p:tgtEl>
                                          <p:spTgt spid="30"/>
                                        </p:tgtEl>
                                        <p:attrNameLst>
                                          <p:attrName>style.visibility</p:attrName>
                                        </p:attrNameLst>
                                      </p:cBhvr>
                                      <p:to>
                                        <p:strVal val="hidden"/>
                                      </p:to>
                                    </p:set>
                                  </p:childTnLst>
                                </p:cTn>
                              </p:par>
                              <p:par>
                                <p:cTn id="25" presetID="47" presetClass="exit" presetSubtype="0" fill="hold" nodeType="withEffect">
                                  <p:stCondLst>
                                    <p:cond delay="0"/>
                                  </p:stCondLst>
                                  <p:childTnLst>
                                    <p:animEffect transition="out" filter="fade">
                                      <p:cBhvr>
                                        <p:cTn id="26" dur="250"/>
                                        <p:tgtEl>
                                          <p:spTgt spid="32"/>
                                        </p:tgtEl>
                                      </p:cBhvr>
                                    </p:animEffect>
                                    <p:anim calcmode="lin" valueType="num">
                                      <p:cBhvr>
                                        <p:cTn id="27" dur="250"/>
                                        <p:tgtEl>
                                          <p:spTgt spid="32"/>
                                        </p:tgtEl>
                                        <p:attrNameLst>
                                          <p:attrName>ppt_x</p:attrName>
                                        </p:attrNameLst>
                                      </p:cBhvr>
                                      <p:tavLst>
                                        <p:tav tm="0">
                                          <p:val>
                                            <p:strVal val="ppt_x"/>
                                          </p:val>
                                        </p:tav>
                                        <p:tav tm="100000">
                                          <p:val>
                                            <p:strVal val="ppt_x"/>
                                          </p:val>
                                        </p:tav>
                                      </p:tavLst>
                                    </p:anim>
                                    <p:anim calcmode="lin" valueType="num">
                                      <p:cBhvr>
                                        <p:cTn id="28" dur="250"/>
                                        <p:tgtEl>
                                          <p:spTgt spid="32"/>
                                        </p:tgtEl>
                                        <p:attrNameLst>
                                          <p:attrName>ppt_y</p:attrName>
                                        </p:attrNameLst>
                                      </p:cBhvr>
                                      <p:tavLst>
                                        <p:tav tm="0">
                                          <p:val>
                                            <p:strVal val="ppt_y"/>
                                          </p:val>
                                        </p:tav>
                                        <p:tav tm="100000">
                                          <p:val>
                                            <p:strVal val="ppt_y-.1"/>
                                          </p:val>
                                        </p:tav>
                                      </p:tavLst>
                                    </p:anim>
                                    <p:set>
                                      <p:cBhvr>
                                        <p:cTn id="29" dur="1" fill="hold">
                                          <p:stCondLst>
                                            <p:cond delay="249"/>
                                          </p:stCondLst>
                                        </p:cTn>
                                        <p:tgtEl>
                                          <p:spTgt spid="32"/>
                                        </p:tgtEl>
                                        <p:attrNameLst>
                                          <p:attrName>style.visibility</p:attrName>
                                        </p:attrNameLst>
                                      </p:cBhvr>
                                      <p:to>
                                        <p:strVal val="hidden"/>
                                      </p:to>
                                    </p:set>
                                  </p:childTnLst>
                                </p:cTn>
                              </p:par>
                              <p:par>
                                <p:cTn id="30" presetID="47" presetClass="exit" presetSubtype="0" fill="hold" nodeType="withEffect">
                                  <p:stCondLst>
                                    <p:cond delay="0"/>
                                  </p:stCondLst>
                                  <p:childTnLst>
                                    <p:animEffect transition="out" filter="fade">
                                      <p:cBhvr>
                                        <p:cTn id="31" dur="250"/>
                                        <p:tgtEl>
                                          <p:spTgt spid="30"/>
                                        </p:tgtEl>
                                      </p:cBhvr>
                                    </p:animEffect>
                                    <p:anim calcmode="lin" valueType="num">
                                      <p:cBhvr>
                                        <p:cTn id="32" dur="250"/>
                                        <p:tgtEl>
                                          <p:spTgt spid="30"/>
                                        </p:tgtEl>
                                        <p:attrNameLst>
                                          <p:attrName>ppt_x</p:attrName>
                                        </p:attrNameLst>
                                      </p:cBhvr>
                                      <p:tavLst>
                                        <p:tav tm="0">
                                          <p:val>
                                            <p:strVal val="ppt_x"/>
                                          </p:val>
                                        </p:tav>
                                        <p:tav tm="100000">
                                          <p:val>
                                            <p:strVal val="ppt_x"/>
                                          </p:val>
                                        </p:tav>
                                      </p:tavLst>
                                    </p:anim>
                                    <p:anim calcmode="lin" valueType="num">
                                      <p:cBhvr>
                                        <p:cTn id="33" dur="250"/>
                                        <p:tgtEl>
                                          <p:spTgt spid="30"/>
                                        </p:tgtEl>
                                        <p:attrNameLst>
                                          <p:attrName>ppt_y</p:attrName>
                                        </p:attrNameLst>
                                      </p:cBhvr>
                                      <p:tavLst>
                                        <p:tav tm="0">
                                          <p:val>
                                            <p:strVal val="ppt_y"/>
                                          </p:val>
                                        </p:tav>
                                        <p:tav tm="100000">
                                          <p:val>
                                            <p:strVal val="ppt_y-.1"/>
                                          </p:val>
                                        </p:tav>
                                      </p:tavLst>
                                    </p:anim>
                                    <p:set>
                                      <p:cBhvr>
                                        <p:cTn id="34" dur="1" fill="hold">
                                          <p:stCondLst>
                                            <p:cond delay="249"/>
                                          </p:stCondLst>
                                        </p:cTn>
                                        <p:tgtEl>
                                          <p:spTgt spid="30"/>
                                        </p:tgtEl>
                                        <p:attrNameLst>
                                          <p:attrName>style.visibility</p:attrName>
                                        </p:attrNameLst>
                                      </p:cBhvr>
                                      <p:to>
                                        <p:strVal val="hidden"/>
                                      </p:to>
                                    </p:set>
                                  </p:childTnLst>
                                </p:cTn>
                              </p:par>
                              <p:par>
                                <p:cTn id="35" presetID="47" presetClass="exit" presetSubtype="0" fill="hold" nodeType="withEffect">
                                  <p:stCondLst>
                                    <p:cond delay="0"/>
                                  </p:stCondLst>
                                  <p:childTnLst>
                                    <p:animEffect transition="out" filter="fade">
                                      <p:cBhvr>
                                        <p:cTn id="36" dur="250"/>
                                        <p:tgtEl>
                                          <p:spTgt spid="2"/>
                                        </p:tgtEl>
                                      </p:cBhvr>
                                    </p:animEffect>
                                    <p:anim calcmode="lin" valueType="num">
                                      <p:cBhvr>
                                        <p:cTn id="37" dur="250"/>
                                        <p:tgtEl>
                                          <p:spTgt spid="2"/>
                                        </p:tgtEl>
                                        <p:attrNameLst>
                                          <p:attrName>ppt_x</p:attrName>
                                        </p:attrNameLst>
                                      </p:cBhvr>
                                      <p:tavLst>
                                        <p:tav tm="0">
                                          <p:val>
                                            <p:strVal val="ppt_x"/>
                                          </p:val>
                                        </p:tav>
                                        <p:tav tm="100000">
                                          <p:val>
                                            <p:strVal val="ppt_x"/>
                                          </p:val>
                                        </p:tav>
                                      </p:tavLst>
                                    </p:anim>
                                    <p:anim calcmode="lin" valueType="num">
                                      <p:cBhvr>
                                        <p:cTn id="38" dur="250"/>
                                        <p:tgtEl>
                                          <p:spTgt spid="2"/>
                                        </p:tgtEl>
                                        <p:attrNameLst>
                                          <p:attrName>ppt_y</p:attrName>
                                        </p:attrNameLst>
                                      </p:cBhvr>
                                      <p:tavLst>
                                        <p:tav tm="0">
                                          <p:val>
                                            <p:strVal val="ppt_y"/>
                                          </p:val>
                                        </p:tav>
                                        <p:tav tm="100000">
                                          <p:val>
                                            <p:strVal val="ppt_y-.1"/>
                                          </p:val>
                                        </p:tav>
                                      </p:tavLst>
                                    </p:anim>
                                    <p:set>
                                      <p:cBhvr>
                                        <p:cTn id="39" dur="1" fill="hold">
                                          <p:stCondLst>
                                            <p:cond delay="249"/>
                                          </p:stCondLst>
                                        </p:cTn>
                                        <p:tgtEl>
                                          <p:spTgt spid="2"/>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250"/>
                                        <p:tgtEl>
                                          <p:spTgt spid="31"/>
                                        </p:tgtEl>
                                      </p:cBhvr>
                                    </p:animEffect>
                                    <p:anim calcmode="lin" valueType="num">
                                      <p:cBhvr>
                                        <p:cTn id="42" dur="250"/>
                                        <p:tgtEl>
                                          <p:spTgt spid="31"/>
                                        </p:tgtEl>
                                        <p:attrNameLst>
                                          <p:attrName>ppt_x</p:attrName>
                                        </p:attrNameLst>
                                      </p:cBhvr>
                                      <p:tavLst>
                                        <p:tav tm="0">
                                          <p:val>
                                            <p:strVal val="ppt_x"/>
                                          </p:val>
                                        </p:tav>
                                        <p:tav tm="100000">
                                          <p:val>
                                            <p:strVal val="ppt_x"/>
                                          </p:val>
                                        </p:tav>
                                      </p:tavLst>
                                    </p:anim>
                                    <p:anim calcmode="lin" valueType="num">
                                      <p:cBhvr>
                                        <p:cTn id="43" dur="250"/>
                                        <p:tgtEl>
                                          <p:spTgt spid="31"/>
                                        </p:tgtEl>
                                        <p:attrNameLst>
                                          <p:attrName>ppt_y</p:attrName>
                                        </p:attrNameLst>
                                      </p:cBhvr>
                                      <p:tavLst>
                                        <p:tav tm="0">
                                          <p:val>
                                            <p:strVal val="ppt_y"/>
                                          </p:val>
                                        </p:tav>
                                        <p:tav tm="100000">
                                          <p:val>
                                            <p:strVal val="ppt_y-.1"/>
                                          </p:val>
                                        </p:tav>
                                      </p:tavLst>
                                    </p:anim>
                                    <p:set>
                                      <p:cBhvr>
                                        <p:cTn id="44" dur="1" fill="hold">
                                          <p:stCondLst>
                                            <p:cond delay="249"/>
                                          </p:stCondLst>
                                        </p:cTn>
                                        <p:tgtEl>
                                          <p:spTgt spid="31"/>
                                        </p:tgtEl>
                                        <p:attrNameLst>
                                          <p:attrName>style.visibility</p:attrName>
                                        </p:attrNameLst>
                                      </p:cBhvr>
                                      <p:to>
                                        <p:strVal val="hidden"/>
                                      </p:to>
                                    </p:set>
                                  </p:childTnLst>
                                </p:cTn>
                              </p:par>
                              <p:par>
                                <p:cTn id="45" presetID="1" presetClass="emph" presetSubtype="2" fill="hold" nodeType="withEffect">
                                  <p:stCondLst>
                                    <p:cond delay="0"/>
                                  </p:stCondLst>
                                  <p:childTnLst>
                                    <p:animClr clrSpc="rgb" dir="cw">
                                      <p:cBhvr>
                                        <p:cTn id="46" dur="500" fill="hold"/>
                                        <p:tgtEl>
                                          <p:spTgt spid="8"/>
                                        </p:tgtEl>
                                        <p:attrNameLst>
                                          <p:attrName>fillcolor</p:attrName>
                                        </p:attrNameLst>
                                      </p:cBhvr>
                                      <p:to>
                                        <a:srgbClr val="1A2F39"/>
                                      </p:to>
                                    </p:animClr>
                                    <p:set>
                                      <p:cBhvr>
                                        <p:cTn id="47" dur="500" fill="hold"/>
                                        <p:tgtEl>
                                          <p:spTgt spid="8"/>
                                        </p:tgtEl>
                                        <p:attrNameLst>
                                          <p:attrName>fill.type</p:attrName>
                                        </p:attrNameLst>
                                      </p:cBhvr>
                                      <p:to>
                                        <p:strVal val="solid"/>
                                      </p:to>
                                    </p:set>
                                    <p:set>
                                      <p:cBhvr>
                                        <p:cTn id="48" dur="500" fill="hold"/>
                                        <p:tgtEl>
                                          <p:spTgt spid="8"/>
                                        </p:tgtEl>
                                        <p:attrNameLst>
                                          <p:attrName>fill.on</p:attrName>
                                        </p:attrNameLst>
                                      </p:cBhvr>
                                      <p:to>
                                        <p:strVal val="true"/>
                                      </p:to>
                                    </p:set>
                                  </p:childTnLst>
                                </p:cTn>
                              </p:par>
                            </p:childTnLst>
                          </p:cTn>
                        </p:par>
                        <p:par>
                          <p:cTn id="49" fill="hold">
                            <p:stCondLst>
                              <p:cond delay="4250"/>
                            </p:stCondLst>
                            <p:childTnLst>
                              <p:par>
                                <p:cTn id="50" presetID="8" presetClass="emph" presetSubtype="0" fill="hold" nodeType="afterEffect">
                                  <p:stCondLst>
                                    <p:cond delay="0"/>
                                  </p:stCondLst>
                                  <p:childTnLst>
                                    <p:animRot by="-10800000">
                                      <p:cBhvr>
                                        <p:cTn id="51" dur="1000" fill="hold"/>
                                        <p:tgtEl>
                                          <p:spTgt spid="13"/>
                                        </p:tgtEl>
                                        <p:attrNameLst>
                                          <p:attrName>r</p:attrName>
                                        </p:attrNameLst>
                                      </p:cBhvr>
                                    </p:animRot>
                                  </p:childTnLst>
                                </p:cTn>
                              </p:par>
                              <p:par>
                                <p:cTn id="52" presetID="12" presetClass="exit" presetSubtype="8" fill="hold" nodeType="withEffect">
                                  <p:stCondLst>
                                    <p:cond delay="0"/>
                                  </p:stCondLst>
                                  <p:childTnLst>
                                    <p:anim calcmode="lin" valueType="num">
                                      <p:cBhvr additive="base">
                                        <p:cTn id="53" dur="500"/>
                                        <p:tgtEl>
                                          <p:spTgt spid="19"/>
                                        </p:tgtEl>
                                        <p:attrNameLst>
                                          <p:attrName>ppt_x</p:attrName>
                                        </p:attrNameLst>
                                      </p:cBhvr>
                                      <p:tavLst>
                                        <p:tav tm="0">
                                          <p:val>
                                            <p:strVal val="#ppt_x"/>
                                          </p:val>
                                        </p:tav>
                                        <p:tav tm="100000">
                                          <p:val>
                                            <p:strVal val="#ppt_x-#ppt_w*1.125000"/>
                                          </p:val>
                                        </p:tav>
                                      </p:tavLst>
                                    </p:anim>
                                    <p:animEffect transition="out" filter="wipe(left)">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12" presetClass="exit" presetSubtype="8" fill="hold" nodeType="withEffect">
                                  <p:stCondLst>
                                    <p:cond delay="0"/>
                                  </p:stCondLst>
                                  <p:childTnLst>
                                    <p:anim calcmode="lin" valueType="num">
                                      <p:cBhvr additive="base">
                                        <p:cTn id="57" dur="500"/>
                                        <p:tgtEl>
                                          <p:spTgt spid="13"/>
                                        </p:tgtEl>
                                        <p:attrNameLst>
                                          <p:attrName>ppt_x</p:attrName>
                                        </p:attrNameLst>
                                      </p:cBhvr>
                                      <p:tavLst>
                                        <p:tav tm="0">
                                          <p:val>
                                            <p:strVal val="#ppt_x"/>
                                          </p:val>
                                        </p:tav>
                                        <p:tav tm="100000">
                                          <p:val>
                                            <p:strVal val="#ppt_x-#ppt_w*1.125000"/>
                                          </p:val>
                                        </p:tav>
                                      </p:tavLst>
                                    </p:anim>
                                    <p:animEffect transition="out" filter="wipe(left)">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2" presetClass="exit" presetSubtype="8" fill="hold" grpId="0" nodeType="withEffect">
                                  <p:stCondLst>
                                    <p:cond delay="0"/>
                                  </p:stCondLst>
                                  <p:childTnLst>
                                    <p:anim calcmode="lin" valueType="num">
                                      <p:cBhvr additive="base">
                                        <p:cTn id="61" dur="500"/>
                                        <p:tgtEl>
                                          <p:spTgt spid="34"/>
                                        </p:tgtEl>
                                        <p:attrNameLst>
                                          <p:attrName>ppt_x</p:attrName>
                                        </p:attrNameLst>
                                      </p:cBhvr>
                                      <p:tavLst>
                                        <p:tav tm="0">
                                          <p:val>
                                            <p:strVal val="#ppt_x"/>
                                          </p:val>
                                        </p:tav>
                                        <p:tav tm="100000">
                                          <p:val>
                                            <p:strVal val="#ppt_x-#ppt_w*1.125000"/>
                                          </p:val>
                                        </p:tav>
                                      </p:tavLst>
                                    </p:anim>
                                    <p:animEffect transition="out" filter="wipe(left)">
                                      <p:cBhvr>
                                        <p:cTn id="62" dur="500"/>
                                        <p:tgtEl>
                                          <p:spTgt spid="34"/>
                                        </p:tgtEl>
                                      </p:cBhvr>
                                    </p:animEffect>
                                    <p:set>
                                      <p:cBhvr>
                                        <p:cTn id="63" dur="1" fill="hold">
                                          <p:stCondLst>
                                            <p:cond delay="499"/>
                                          </p:stCondLst>
                                        </p:cTn>
                                        <p:tgtEl>
                                          <p:spTgt spid="34"/>
                                        </p:tgtEl>
                                        <p:attrNameLst>
                                          <p:attrName>style.visibility</p:attrName>
                                        </p:attrNameLst>
                                      </p:cBhvr>
                                      <p:to>
                                        <p:strVal val="hidden"/>
                                      </p:to>
                                    </p:set>
                                  </p:childTnLst>
                                </p:cTn>
                              </p:par>
                              <p:par>
                                <p:cTn id="64" presetID="12" presetClass="exit" presetSubtype="8" fill="hold" grpId="0" nodeType="withEffect">
                                  <p:stCondLst>
                                    <p:cond delay="0"/>
                                  </p:stCondLst>
                                  <p:childTnLst>
                                    <p:anim calcmode="lin" valueType="num">
                                      <p:cBhvr additive="base">
                                        <p:cTn id="65" dur="500"/>
                                        <p:tgtEl>
                                          <p:spTgt spid="35"/>
                                        </p:tgtEl>
                                        <p:attrNameLst>
                                          <p:attrName>ppt_x</p:attrName>
                                        </p:attrNameLst>
                                      </p:cBhvr>
                                      <p:tavLst>
                                        <p:tav tm="0">
                                          <p:val>
                                            <p:strVal val="#ppt_x"/>
                                          </p:val>
                                        </p:tav>
                                        <p:tav tm="100000">
                                          <p:val>
                                            <p:strVal val="#ppt_x-#ppt_w*1.125000"/>
                                          </p:val>
                                        </p:tav>
                                      </p:tavLst>
                                    </p:anim>
                                    <p:animEffect transition="out" filter="wipe(left)">
                                      <p:cBhvr>
                                        <p:cTn id="66" dur="500"/>
                                        <p:tgtEl>
                                          <p:spTgt spid="35"/>
                                        </p:tgtEl>
                                      </p:cBhvr>
                                    </p:animEffect>
                                    <p:set>
                                      <p:cBhvr>
                                        <p:cTn id="67" dur="1" fill="hold">
                                          <p:stCondLst>
                                            <p:cond delay="499"/>
                                          </p:stCondLst>
                                        </p:cTn>
                                        <p:tgtEl>
                                          <p:spTgt spid="35"/>
                                        </p:tgtEl>
                                        <p:attrNameLst>
                                          <p:attrName>style.visibility</p:attrName>
                                        </p:attrNameLst>
                                      </p:cBhvr>
                                      <p:to>
                                        <p:strVal val="hidden"/>
                                      </p:to>
                                    </p:set>
                                  </p:childTnLst>
                                </p:cTn>
                              </p:par>
                              <p:par>
                                <p:cTn id="68" presetID="12" presetClass="exit" presetSubtype="8" fill="hold" grpId="0" nodeType="withEffect">
                                  <p:stCondLst>
                                    <p:cond delay="0"/>
                                  </p:stCondLst>
                                  <p:childTnLst>
                                    <p:anim calcmode="lin" valueType="num">
                                      <p:cBhvr additive="base">
                                        <p:cTn id="69" dur="500"/>
                                        <p:tgtEl>
                                          <p:spTgt spid="36"/>
                                        </p:tgtEl>
                                        <p:attrNameLst>
                                          <p:attrName>ppt_x</p:attrName>
                                        </p:attrNameLst>
                                      </p:cBhvr>
                                      <p:tavLst>
                                        <p:tav tm="0">
                                          <p:val>
                                            <p:strVal val="#ppt_x"/>
                                          </p:val>
                                        </p:tav>
                                        <p:tav tm="100000">
                                          <p:val>
                                            <p:strVal val="#ppt_x-#ppt_w*1.125000"/>
                                          </p:val>
                                        </p:tav>
                                      </p:tavLst>
                                    </p:anim>
                                    <p:animEffect transition="out" filter="wipe(left)">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2" presetClass="exit" presetSubtype="8" fill="hold" grpId="0" nodeType="withEffect">
                                  <p:stCondLst>
                                    <p:cond delay="0"/>
                                  </p:stCondLst>
                                  <p:childTnLst>
                                    <p:anim calcmode="lin" valueType="num">
                                      <p:cBhvr additive="base">
                                        <p:cTn id="73" dur="500"/>
                                        <p:tgtEl>
                                          <p:spTgt spid="37"/>
                                        </p:tgtEl>
                                        <p:attrNameLst>
                                          <p:attrName>ppt_x</p:attrName>
                                        </p:attrNameLst>
                                      </p:cBhvr>
                                      <p:tavLst>
                                        <p:tav tm="0">
                                          <p:val>
                                            <p:strVal val="#ppt_x"/>
                                          </p:val>
                                        </p:tav>
                                        <p:tav tm="100000">
                                          <p:val>
                                            <p:strVal val="#ppt_x-#ppt_w*1.125000"/>
                                          </p:val>
                                        </p:tav>
                                      </p:tavLst>
                                    </p:anim>
                                    <p:animEffect transition="out" filter="wipe(left)">
                                      <p:cBhvr>
                                        <p:cTn id="74" dur="500"/>
                                        <p:tgtEl>
                                          <p:spTgt spid="37"/>
                                        </p:tgtEl>
                                      </p:cBhvr>
                                    </p:animEffect>
                                    <p:set>
                                      <p:cBhvr>
                                        <p:cTn id="75" dur="1" fill="hold">
                                          <p:stCondLst>
                                            <p:cond delay="499"/>
                                          </p:stCondLst>
                                        </p:cTn>
                                        <p:tgtEl>
                                          <p:spTgt spid="37"/>
                                        </p:tgtEl>
                                        <p:attrNameLst>
                                          <p:attrName>style.visibility</p:attrName>
                                        </p:attrNameLst>
                                      </p:cBhvr>
                                      <p:to>
                                        <p:strVal val="hidden"/>
                                      </p:to>
                                    </p:set>
                                  </p:childTnLst>
                                </p:cTn>
                              </p:par>
                              <p:par>
                                <p:cTn id="76" presetID="12" presetClass="exit" presetSubtype="8" fill="hold" grpId="0" nodeType="withEffect">
                                  <p:stCondLst>
                                    <p:cond delay="0"/>
                                  </p:stCondLst>
                                  <p:childTnLst>
                                    <p:anim calcmode="lin" valueType="num">
                                      <p:cBhvr additive="base">
                                        <p:cTn id="77" dur="500"/>
                                        <p:tgtEl>
                                          <p:spTgt spid="38"/>
                                        </p:tgtEl>
                                        <p:attrNameLst>
                                          <p:attrName>ppt_x</p:attrName>
                                        </p:attrNameLst>
                                      </p:cBhvr>
                                      <p:tavLst>
                                        <p:tav tm="0">
                                          <p:val>
                                            <p:strVal val="#ppt_x"/>
                                          </p:val>
                                        </p:tav>
                                        <p:tav tm="100000">
                                          <p:val>
                                            <p:strVal val="#ppt_x-#ppt_w*1.125000"/>
                                          </p:val>
                                        </p:tav>
                                      </p:tavLst>
                                    </p:anim>
                                    <p:animEffect transition="out" filter="wipe(left)">
                                      <p:cBhvr>
                                        <p:cTn id="78" dur="500"/>
                                        <p:tgtEl>
                                          <p:spTgt spid="38"/>
                                        </p:tgtEl>
                                      </p:cBhvr>
                                    </p:animEffect>
                                    <p:set>
                                      <p:cBhvr>
                                        <p:cTn id="79" dur="1" fill="hold">
                                          <p:stCondLst>
                                            <p:cond delay="499"/>
                                          </p:stCondLst>
                                        </p:cTn>
                                        <p:tgtEl>
                                          <p:spTgt spid="38"/>
                                        </p:tgtEl>
                                        <p:attrNameLst>
                                          <p:attrName>style.visibility</p:attrName>
                                        </p:attrNameLst>
                                      </p:cBhvr>
                                      <p:to>
                                        <p:strVal val="hidden"/>
                                      </p:to>
                                    </p:set>
                                  </p:childTnLst>
                                </p:cTn>
                              </p:par>
                              <p:par>
                                <p:cTn id="80" presetID="12" presetClass="exit" presetSubtype="8" fill="hold" grpId="0" nodeType="withEffect">
                                  <p:stCondLst>
                                    <p:cond delay="0"/>
                                  </p:stCondLst>
                                  <p:childTnLst>
                                    <p:anim calcmode="lin" valueType="num">
                                      <p:cBhvr additive="base">
                                        <p:cTn id="81" dur="500"/>
                                        <p:tgtEl>
                                          <p:spTgt spid="39"/>
                                        </p:tgtEl>
                                        <p:attrNameLst>
                                          <p:attrName>ppt_x</p:attrName>
                                        </p:attrNameLst>
                                      </p:cBhvr>
                                      <p:tavLst>
                                        <p:tav tm="0">
                                          <p:val>
                                            <p:strVal val="#ppt_x"/>
                                          </p:val>
                                        </p:tav>
                                        <p:tav tm="100000">
                                          <p:val>
                                            <p:strVal val="#ppt_x-#ppt_w*1.125000"/>
                                          </p:val>
                                        </p:tav>
                                      </p:tavLst>
                                    </p:anim>
                                    <p:animEffect transition="out" filter="wipe(left)">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2" presetClass="exit" presetSubtype="8" fill="hold" grpId="0" nodeType="withEffect">
                                  <p:stCondLst>
                                    <p:cond delay="0"/>
                                  </p:stCondLst>
                                  <p:childTnLst>
                                    <p:anim calcmode="lin" valueType="num">
                                      <p:cBhvr additive="base">
                                        <p:cTn id="85" dur="500"/>
                                        <p:tgtEl>
                                          <p:spTgt spid="40"/>
                                        </p:tgtEl>
                                        <p:attrNameLst>
                                          <p:attrName>ppt_x</p:attrName>
                                        </p:attrNameLst>
                                      </p:cBhvr>
                                      <p:tavLst>
                                        <p:tav tm="0">
                                          <p:val>
                                            <p:strVal val="#ppt_x"/>
                                          </p:val>
                                        </p:tav>
                                        <p:tav tm="100000">
                                          <p:val>
                                            <p:strVal val="#ppt_x-#ppt_w*1.125000"/>
                                          </p:val>
                                        </p:tav>
                                      </p:tavLst>
                                    </p:anim>
                                    <p:animEffect transition="out" filter="wipe(left)">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par>
                                <p:cTn id="88" presetID="12" presetClass="exit" presetSubtype="8" fill="hold" grpId="0" nodeType="withEffect">
                                  <p:stCondLst>
                                    <p:cond delay="0"/>
                                  </p:stCondLst>
                                  <p:childTnLst>
                                    <p:anim calcmode="lin" valueType="num">
                                      <p:cBhvr additive="base">
                                        <p:cTn id="89" dur="500"/>
                                        <p:tgtEl>
                                          <p:spTgt spid="41"/>
                                        </p:tgtEl>
                                        <p:attrNameLst>
                                          <p:attrName>ppt_x</p:attrName>
                                        </p:attrNameLst>
                                      </p:cBhvr>
                                      <p:tavLst>
                                        <p:tav tm="0">
                                          <p:val>
                                            <p:strVal val="#ppt_x"/>
                                          </p:val>
                                        </p:tav>
                                        <p:tav tm="100000">
                                          <p:val>
                                            <p:strVal val="#ppt_x-#ppt_w*1.125000"/>
                                          </p:val>
                                        </p:tav>
                                      </p:tavLst>
                                    </p:anim>
                                    <p:animEffect transition="out" filter="wipe(left)">
                                      <p:cBhvr>
                                        <p:cTn id="90" dur="500"/>
                                        <p:tgtEl>
                                          <p:spTgt spid="41"/>
                                        </p:tgtEl>
                                      </p:cBhvr>
                                    </p:animEffect>
                                    <p:set>
                                      <p:cBhvr>
                                        <p:cTn id="91" dur="1" fill="hold">
                                          <p:stCondLst>
                                            <p:cond delay="499"/>
                                          </p:stCondLst>
                                        </p:cTn>
                                        <p:tgtEl>
                                          <p:spTgt spid="41"/>
                                        </p:tgtEl>
                                        <p:attrNameLst>
                                          <p:attrName>style.visibility</p:attrName>
                                        </p:attrNameLst>
                                      </p:cBhvr>
                                      <p:to>
                                        <p:strVal val="hidden"/>
                                      </p:to>
                                    </p:set>
                                  </p:childTnLst>
                                </p:cTn>
                              </p:par>
                              <p:par>
                                <p:cTn id="92" presetID="12" presetClass="exit" presetSubtype="8" fill="hold" grpId="0" nodeType="withEffect">
                                  <p:stCondLst>
                                    <p:cond delay="0"/>
                                  </p:stCondLst>
                                  <p:childTnLst>
                                    <p:anim calcmode="lin" valueType="num">
                                      <p:cBhvr additive="base">
                                        <p:cTn id="93" dur="500"/>
                                        <p:tgtEl>
                                          <p:spTgt spid="8"/>
                                        </p:tgtEl>
                                        <p:attrNameLst>
                                          <p:attrName>ppt_x</p:attrName>
                                        </p:attrNameLst>
                                      </p:cBhvr>
                                      <p:tavLst>
                                        <p:tav tm="0">
                                          <p:val>
                                            <p:strVal val="#ppt_x"/>
                                          </p:val>
                                        </p:tav>
                                        <p:tav tm="100000">
                                          <p:val>
                                            <p:strVal val="#ppt_x-#ppt_w*1.125000"/>
                                          </p:val>
                                        </p:tav>
                                      </p:tavLst>
                                    </p:anim>
                                    <p:animEffect transition="out" filter="wipe(left)">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21" presetClass="entr" presetSubtype="1" fill="hold" nodeType="with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heel(1)">
                                      <p:cBhvr>
                                        <p:cTn id="98" dur="750"/>
                                        <p:tgtEl>
                                          <p:spTgt spid="18"/>
                                        </p:tgtEl>
                                      </p:cBhvr>
                                    </p:animEffect>
                                  </p:childTnLst>
                                </p:cTn>
                              </p:par>
                              <p:par>
                                <p:cTn id="99" presetID="21" presetClass="entr" presetSubtype="1" fill="hold" nodeType="withEffect">
                                  <p:stCondLst>
                                    <p:cond delay="100"/>
                                  </p:stCondLst>
                                  <p:childTnLst>
                                    <p:set>
                                      <p:cBhvr>
                                        <p:cTn id="100" dur="1" fill="hold">
                                          <p:stCondLst>
                                            <p:cond delay="0"/>
                                          </p:stCondLst>
                                        </p:cTn>
                                        <p:tgtEl>
                                          <p:spTgt spid="17"/>
                                        </p:tgtEl>
                                        <p:attrNameLst>
                                          <p:attrName>style.visibility</p:attrName>
                                        </p:attrNameLst>
                                      </p:cBhvr>
                                      <p:to>
                                        <p:strVal val="visible"/>
                                      </p:to>
                                    </p:set>
                                    <p:animEffect transition="in" filter="wheel(1)">
                                      <p:cBhvr>
                                        <p:cTn id="101" dur="900"/>
                                        <p:tgtEl>
                                          <p:spTgt spid="17"/>
                                        </p:tgtEl>
                                      </p:cBhvr>
                                    </p:animEffect>
                                  </p:childTnLst>
                                </p:cTn>
                              </p:par>
                              <p:par>
                                <p:cTn id="102" presetID="22" presetClass="entr" presetSubtype="8" fill="hold" nodeType="withEffect">
                                  <p:stCondLst>
                                    <p:cond delay="350"/>
                                  </p:stCondLst>
                                  <p:childTnLst>
                                    <p:set>
                                      <p:cBhvr>
                                        <p:cTn id="103" dur="1" fill="hold">
                                          <p:stCondLst>
                                            <p:cond delay="0"/>
                                          </p:stCondLst>
                                        </p:cTn>
                                        <p:tgtEl>
                                          <p:spTgt spid="27"/>
                                        </p:tgtEl>
                                        <p:attrNameLst>
                                          <p:attrName>style.visibility</p:attrName>
                                        </p:attrNameLst>
                                      </p:cBhvr>
                                      <p:to>
                                        <p:strVal val="visible"/>
                                      </p:to>
                                    </p:set>
                                    <p:animEffect transition="in" filter="wipe(left)">
                                      <p:cBhvr>
                                        <p:cTn id="104" dur="500"/>
                                        <p:tgtEl>
                                          <p:spTgt spid="27"/>
                                        </p:tgtEl>
                                      </p:cBhvr>
                                    </p:animEffect>
                                  </p:childTnLst>
                                </p:cTn>
                              </p:par>
                              <p:par>
                                <p:cTn id="105" presetID="21" presetClass="exit" presetSubtype="1" fill="hold" nodeType="withEffect">
                                  <p:stCondLst>
                                    <p:cond delay="750"/>
                                  </p:stCondLst>
                                  <p:childTnLst>
                                    <p:animEffect transition="out" filter="wheel(1)">
                                      <p:cBhvr>
                                        <p:cTn id="106" dur="1250"/>
                                        <p:tgtEl>
                                          <p:spTgt spid="17"/>
                                        </p:tgtEl>
                                      </p:cBhvr>
                                    </p:animEffect>
                                    <p:set>
                                      <p:cBhvr>
                                        <p:cTn id="107" dur="1" fill="hold">
                                          <p:stCondLst>
                                            <p:cond delay="1249"/>
                                          </p:stCondLst>
                                        </p:cTn>
                                        <p:tgtEl>
                                          <p:spTgt spid="17"/>
                                        </p:tgtEl>
                                        <p:attrNameLst>
                                          <p:attrName>style.visibility</p:attrName>
                                        </p:attrNameLst>
                                      </p:cBhvr>
                                      <p:to>
                                        <p:strVal val="hidden"/>
                                      </p:to>
                                    </p:set>
                                  </p:childTnLst>
                                </p:cTn>
                              </p:par>
                              <p:par>
                                <p:cTn id="108" presetID="21" presetClass="exit" presetSubtype="1" fill="hold" nodeType="withEffect">
                                  <p:stCondLst>
                                    <p:cond delay="1000"/>
                                  </p:stCondLst>
                                  <p:childTnLst>
                                    <p:animEffect transition="out" filter="wheel(1)">
                                      <p:cBhvr>
                                        <p:cTn id="109" dur="1600"/>
                                        <p:tgtEl>
                                          <p:spTgt spid="18"/>
                                        </p:tgtEl>
                                      </p:cBhvr>
                                    </p:animEffect>
                                    <p:set>
                                      <p:cBhvr>
                                        <p:cTn id="110" dur="1" fill="hold">
                                          <p:stCondLst>
                                            <p:cond delay="1599"/>
                                          </p:stCondLst>
                                        </p:cTn>
                                        <p:tgtEl>
                                          <p:spTgt spid="18"/>
                                        </p:tgtEl>
                                        <p:attrNameLst>
                                          <p:attrName>style.visibility</p:attrName>
                                        </p:attrNameLst>
                                      </p:cBhvr>
                                      <p:to>
                                        <p:strVal val="hidden"/>
                                      </p:to>
                                    </p:set>
                                  </p:childTnLst>
                                </p:cTn>
                              </p:par>
                              <p:par>
                                <p:cTn id="111" presetID="22" presetClass="exit" presetSubtype="8" fill="hold" nodeType="withEffect">
                                  <p:stCondLst>
                                    <p:cond delay="1500"/>
                                  </p:stCondLst>
                                  <p:childTnLst>
                                    <p:animEffect transition="out" filter="wipe(left)">
                                      <p:cBhvr>
                                        <p:cTn id="112" dur="500"/>
                                        <p:tgtEl>
                                          <p:spTgt spid="27"/>
                                        </p:tgtEl>
                                      </p:cBhvr>
                                    </p:animEffect>
                                    <p:set>
                                      <p:cBhvr>
                                        <p:cTn id="113" dur="1" fill="hold">
                                          <p:stCondLst>
                                            <p:cond delay="499"/>
                                          </p:stCondLst>
                                        </p:cTn>
                                        <p:tgtEl>
                                          <p:spTgt spid="27"/>
                                        </p:tgtEl>
                                        <p:attrNameLst>
                                          <p:attrName>style.visibility</p:attrName>
                                        </p:attrNameLst>
                                      </p:cBhvr>
                                      <p:to>
                                        <p:strVal val="hidden"/>
                                      </p:to>
                                    </p:set>
                                  </p:childTnLst>
                                </p:cTn>
                              </p:par>
                              <p:par>
                                <p:cTn id="114" presetID="2" presetClass="exit" presetSubtype="8" accel="50000" fill="hold" nodeType="withEffect">
                                  <p:stCondLst>
                                    <p:cond delay="500"/>
                                  </p:stCondLst>
                                  <p:childTnLst>
                                    <p:anim calcmode="lin" valueType="num">
                                      <p:cBhvr additive="base">
                                        <p:cTn id="115" dur="3000"/>
                                        <p:tgtEl>
                                          <p:spTgt spid="27"/>
                                        </p:tgtEl>
                                        <p:attrNameLst>
                                          <p:attrName>ppt_x</p:attrName>
                                        </p:attrNameLst>
                                      </p:cBhvr>
                                      <p:tavLst>
                                        <p:tav tm="0">
                                          <p:val>
                                            <p:strVal val="ppt_x"/>
                                          </p:val>
                                        </p:tav>
                                        <p:tav tm="100000">
                                          <p:val>
                                            <p:strVal val="0-ppt_w/2"/>
                                          </p:val>
                                        </p:tav>
                                      </p:tavLst>
                                    </p:anim>
                                    <p:anim calcmode="lin" valueType="num">
                                      <p:cBhvr additive="base">
                                        <p:cTn id="116" dur="3000"/>
                                        <p:tgtEl>
                                          <p:spTgt spid="27"/>
                                        </p:tgtEl>
                                        <p:attrNameLst>
                                          <p:attrName>ppt_y</p:attrName>
                                        </p:attrNameLst>
                                      </p:cBhvr>
                                      <p:tavLst>
                                        <p:tav tm="0">
                                          <p:val>
                                            <p:strVal val="ppt_y"/>
                                          </p:val>
                                        </p:tav>
                                        <p:tav tm="100000">
                                          <p:val>
                                            <p:strVal val="ppt_y"/>
                                          </p:val>
                                        </p:tav>
                                      </p:tavLst>
                                    </p:anim>
                                    <p:set>
                                      <p:cBhvr>
                                        <p:cTn id="117" dur="1" fill="hold">
                                          <p:stCondLst>
                                            <p:cond delay="2999"/>
                                          </p:stCondLst>
                                        </p:cTn>
                                        <p:tgtEl>
                                          <p:spTgt spid="27"/>
                                        </p:tgtEl>
                                        <p:attrNameLst>
                                          <p:attrName>style.visibility</p:attrName>
                                        </p:attrNameLst>
                                      </p:cBhvr>
                                      <p:to>
                                        <p:strVal val="hidden"/>
                                      </p:to>
                                    </p:set>
                                  </p:childTnLst>
                                </p:cTn>
                              </p:par>
                              <p:par>
                                <p:cTn id="118" presetID="2" presetClass="exit" presetSubtype="8" accel="50000" fill="hold" nodeType="withEffect">
                                  <p:stCondLst>
                                    <p:cond delay="500"/>
                                  </p:stCondLst>
                                  <p:childTnLst>
                                    <p:anim calcmode="lin" valueType="num">
                                      <p:cBhvr additive="base">
                                        <p:cTn id="119" dur="3000"/>
                                        <p:tgtEl>
                                          <p:spTgt spid="18"/>
                                        </p:tgtEl>
                                        <p:attrNameLst>
                                          <p:attrName>ppt_x</p:attrName>
                                        </p:attrNameLst>
                                      </p:cBhvr>
                                      <p:tavLst>
                                        <p:tav tm="0">
                                          <p:val>
                                            <p:strVal val="ppt_x"/>
                                          </p:val>
                                        </p:tav>
                                        <p:tav tm="100000">
                                          <p:val>
                                            <p:strVal val="0-ppt_w/2"/>
                                          </p:val>
                                        </p:tav>
                                      </p:tavLst>
                                    </p:anim>
                                    <p:anim calcmode="lin" valueType="num">
                                      <p:cBhvr additive="base">
                                        <p:cTn id="120" dur="3000"/>
                                        <p:tgtEl>
                                          <p:spTgt spid="18"/>
                                        </p:tgtEl>
                                        <p:attrNameLst>
                                          <p:attrName>ppt_y</p:attrName>
                                        </p:attrNameLst>
                                      </p:cBhvr>
                                      <p:tavLst>
                                        <p:tav tm="0">
                                          <p:val>
                                            <p:strVal val="ppt_y"/>
                                          </p:val>
                                        </p:tav>
                                        <p:tav tm="100000">
                                          <p:val>
                                            <p:strVal val="ppt_y"/>
                                          </p:val>
                                        </p:tav>
                                      </p:tavLst>
                                    </p:anim>
                                    <p:set>
                                      <p:cBhvr>
                                        <p:cTn id="121" dur="1" fill="hold">
                                          <p:stCondLst>
                                            <p:cond delay="2999"/>
                                          </p:stCondLst>
                                        </p:cTn>
                                        <p:tgtEl>
                                          <p:spTgt spid="18"/>
                                        </p:tgtEl>
                                        <p:attrNameLst>
                                          <p:attrName>style.visibility</p:attrName>
                                        </p:attrNameLst>
                                      </p:cBhvr>
                                      <p:to>
                                        <p:strVal val="hidden"/>
                                      </p:to>
                                    </p:set>
                                  </p:childTnLst>
                                </p:cTn>
                              </p:par>
                              <p:par>
                                <p:cTn id="122" presetID="2" presetClass="exit" presetSubtype="8" accel="50000" fill="hold" nodeType="withEffect">
                                  <p:stCondLst>
                                    <p:cond delay="500"/>
                                  </p:stCondLst>
                                  <p:childTnLst>
                                    <p:anim calcmode="lin" valueType="num">
                                      <p:cBhvr additive="base">
                                        <p:cTn id="123" dur="3000"/>
                                        <p:tgtEl>
                                          <p:spTgt spid="17"/>
                                        </p:tgtEl>
                                        <p:attrNameLst>
                                          <p:attrName>ppt_x</p:attrName>
                                        </p:attrNameLst>
                                      </p:cBhvr>
                                      <p:tavLst>
                                        <p:tav tm="0">
                                          <p:val>
                                            <p:strVal val="ppt_x"/>
                                          </p:val>
                                        </p:tav>
                                        <p:tav tm="100000">
                                          <p:val>
                                            <p:strVal val="0-ppt_w/2"/>
                                          </p:val>
                                        </p:tav>
                                      </p:tavLst>
                                    </p:anim>
                                    <p:anim calcmode="lin" valueType="num">
                                      <p:cBhvr additive="base">
                                        <p:cTn id="124" dur="3000"/>
                                        <p:tgtEl>
                                          <p:spTgt spid="17"/>
                                        </p:tgtEl>
                                        <p:attrNameLst>
                                          <p:attrName>ppt_y</p:attrName>
                                        </p:attrNameLst>
                                      </p:cBhvr>
                                      <p:tavLst>
                                        <p:tav tm="0">
                                          <p:val>
                                            <p:strVal val="ppt_y"/>
                                          </p:val>
                                        </p:tav>
                                        <p:tav tm="100000">
                                          <p:val>
                                            <p:strVal val="ppt_y"/>
                                          </p:val>
                                        </p:tav>
                                      </p:tavLst>
                                    </p:anim>
                                    <p:set>
                                      <p:cBhvr>
                                        <p:cTn id="125" dur="1" fill="hold">
                                          <p:stCondLst>
                                            <p:cond delay="2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4" grpId="0" animBg="1"/>
      <p:bldP spid="35" grpId="0" animBg="1"/>
      <p:bldP spid="36" grpId="0" animBg="1"/>
      <p:bldP spid="37" grpId="0" animBg="1"/>
      <p:bldP spid="38" grpId="0" animBg="1"/>
      <p:bldP spid="39" grpId="0" animBg="1"/>
      <p:bldP spid="40" grpId="0" animBg="1"/>
      <p:bldP spid="41"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nector 9">
            <a:extLst>
              <a:ext uri="{FF2B5EF4-FFF2-40B4-BE49-F238E27FC236}">
                <a16:creationId xmlns:a16="http://schemas.microsoft.com/office/drawing/2014/main" id="{21F4863D-7F23-44C1-C6FC-2AF6B04DD0D9}"/>
              </a:ext>
            </a:extLst>
          </p:cNvPr>
          <p:cNvSpPr/>
          <p:nvPr/>
        </p:nvSpPr>
        <p:spPr>
          <a:xfrm>
            <a:off x="2570424" y="1598713"/>
            <a:ext cx="391852" cy="391852"/>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AD181605-21BE-86EE-9B4B-9868A043C334}"/>
              </a:ext>
            </a:extLst>
          </p:cNvPr>
          <p:cNvSpPr/>
          <p:nvPr/>
        </p:nvSpPr>
        <p:spPr>
          <a:xfrm>
            <a:off x="6285265" y="4339328"/>
            <a:ext cx="2350116" cy="2350108"/>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Pink circle">
            <a:extLst>
              <a:ext uri="{FF2B5EF4-FFF2-40B4-BE49-F238E27FC236}">
                <a16:creationId xmlns:a16="http://schemas.microsoft.com/office/drawing/2014/main" id="{3DFA74FA-90BE-FF54-A708-4E69A37CA873}"/>
              </a:ext>
            </a:extLst>
          </p:cNvPr>
          <p:cNvSpPr/>
          <p:nvPr/>
        </p:nvSpPr>
        <p:spPr>
          <a:xfrm>
            <a:off x="10373167" y="1138247"/>
            <a:ext cx="1233478" cy="1233478"/>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8FB08068-7EFE-28BB-16DA-1AD2429F2E22}"/>
              </a:ext>
            </a:extLst>
          </p:cNvPr>
          <p:cNvSpPr>
            <a:spLocks noGrp="1"/>
          </p:cNvSpPr>
          <p:nvPr>
            <p:ph type="title"/>
          </p:nvPr>
        </p:nvSpPr>
        <p:spPr/>
        <p:txBody>
          <a:bodyPr/>
          <a:lstStyle/>
          <a:p>
            <a:r>
              <a:rPr lang="en-US"/>
              <a:t>Lunch break</a:t>
            </a:r>
          </a:p>
        </p:txBody>
      </p:sp>
      <p:sp>
        <p:nvSpPr>
          <p:cNvPr id="4" name="Footer Placeholder 3">
            <a:extLst>
              <a:ext uri="{FF2B5EF4-FFF2-40B4-BE49-F238E27FC236}">
                <a16:creationId xmlns:a16="http://schemas.microsoft.com/office/drawing/2014/main" id="{3C826E13-672B-27D6-D78E-A8C2E91E88F8}"/>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ED4CBFD5-EEB6-6E3C-FCD3-D7AE97BC204F}"/>
              </a:ext>
            </a:extLst>
          </p:cNvPr>
          <p:cNvSpPr>
            <a:spLocks noGrp="1"/>
          </p:cNvSpPr>
          <p:nvPr>
            <p:ph type="sldNum" sz="quarter" idx="12"/>
          </p:nvPr>
        </p:nvSpPr>
        <p:spPr/>
        <p:txBody>
          <a:bodyPr/>
          <a:lstStyle/>
          <a:p>
            <a:fld id="{16C5AC08-0ACD-404A-9C9F-AB39E786C34A}" type="slidenum">
              <a:rPr lang="en-GB"/>
              <a:pPr/>
              <a:t>50</a:t>
            </a:fld>
            <a:endParaRPr lang="en-GB"/>
          </a:p>
        </p:txBody>
      </p:sp>
      <p:pic>
        <p:nvPicPr>
          <p:cNvPr id="6" name="Picture 5">
            <a:extLst>
              <a:ext uri="{FF2B5EF4-FFF2-40B4-BE49-F238E27FC236}">
                <a16:creationId xmlns:a16="http://schemas.microsoft.com/office/drawing/2014/main" id="{42797464-A76E-9E3C-F6B3-F87336052EE3}"/>
              </a:ext>
            </a:extLst>
          </p:cNvPr>
          <p:cNvPicPr>
            <a:picLocks noChangeAspect="1"/>
          </p:cNvPicPr>
          <p:nvPr/>
        </p:nvPicPr>
        <p:blipFill>
          <a:blip r:embed="rId3"/>
          <a:srcRect/>
          <a:stretch/>
        </p:blipFill>
        <p:spPr>
          <a:xfrm>
            <a:off x="5471679" y="1520825"/>
            <a:ext cx="6296891" cy="4632712"/>
          </a:xfrm>
          <a:prstGeom prst="rect">
            <a:avLst/>
          </a:prstGeom>
        </p:spPr>
      </p:pic>
    </p:spTree>
    <p:extLst>
      <p:ext uri="{BB962C8B-B14F-4D97-AF65-F5344CB8AC3E}">
        <p14:creationId xmlns:p14="http://schemas.microsoft.com/office/powerpoint/2010/main" val="217320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1" nodeType="withEffect">
                                  <p:stCondLst>
                                    <p:cond delay="0"/>
                                  </p:stCondLst>
                                  <p:childTnLst>
                                    <p:animMotion origin="layout" path="M -0.00026 -0.00093 C -0.00208 -0.00232 -0.00403 -0.00301 -0.00586 -0.00371 C -0.0069 -0.0051 -0.00781 -0.00602 -0.00898 -0.00648 C -0.01015 -0.00764 -0.01159 -0.00834 -0.01315 -0.0088 L -0.01888 -0.01644 C -0.01992 -0.01783 -0.02096 -0.01922 -0.022 -0.0206 C -0.02265 -0.02153 -0.02331 -0.02292 -0.02409 -0.02408 C -0.02708 -0.02801 -0.02995 -0.03172 -0.03307 -0.03565 C -0.0345 -0.03704 -0.03567 -0.03773 -0.03685 -0.03959 C -0.03893 -0.04167 -0.04088 -0.04491 -0.04297 -0.04699 L -0.04583 -0.05093 C -0.04713 -0.05209 -0.04804 -0.05348 -0.04883 -0.05463 C -0.05117 -0.0581 -0.0513 -0.05926 -0.05403 -0.06227 C -0.05482 -0.0632 -0.05586 -0.06366 -0.05612 -0.06389 C -0.06484 -0.07454 -0.05937 -0.06991 -0.06549 -0.07454 C -0.07018 -0.08218 -0.0651 -0.07431 -0.07005 -0.0801 C -0.07929 -0.09074 -0.07291 -0.08496 -0.07825 -0.08959 C -0.07929 -0.09074 -0.07956 -0.0926 -0.08047 -0.09306 C -0.08138 -0.09468 -0.08255 -0.09491 -0.08333 -0.09584 C -0.08437 -0.09653 -0.08528 -0.09653 -0.08594 -0.09792 C -0.09101 -0.10348 -0.08698 -0.10023 -0.09271 -0.10741 C -0.09336 -0.1081 -0.09427 -0.10834 -0.09492 -0.10949 C -0.0957 -0.11042 -0.09635 -0.11204 -0.09713 -0.1132 C -0.0987 -0.11574 -0.10104 -0.11806 -0.10325 -0.1206 C -0.10416 -0.1213 -0.10508 -0.12338 -0.10612 -0.12454 C -0.10729 -0.12593 -0.10872 -0.12662 -0.10989 -0.12801 C -0.11094 -0.12986 -0.11185 -0.13218 -0.11302 -0.1338 C -0.11406 -0.13542 -0.11536 -0.13635 -0.11653 -0.13773 C -0.11784 -0.13935 -0.11901 -0.14167 -0.12031 -0.14329 C -0.12734 -0.15301 -0.11875 -0.14051 -0.12708 -0.15116 C -0.13359 -0.15926 -0.12786 -0.1544 -0.13359 -0.15903 C -0.13489 -0.16019 -0.13581 -0.16181 -0.13685 -0.16273 C -0.13867 -0.16459 -0.14192 -0.16621 -0.14414 -0.16783 C -0.14935 -0.17199 -0.14713 -0.1713 -0.15169 -0.17431 C -0.15729 -0.17801 -0.15937 -0.17848 -0.16601 -0.18148 L -0.21094 -0.19236 C -0.21237 -0.1926 -0.2138 -0.19213 -0.21523 -0.19236 C -0.21719 -0.1919 -0.21914 -0.1926 -0.22096 -0.1926 C -0.22331 -0.19213 -0.22526 -0.19121 -0.22786 -0.19144 C -0.22982 -0.19144 -0.23177 -0.19098 -0.23359 -0.19144 L -0.24622 -0.19074 C -0.24765 -0.19005 -0.24909 -0.18935 -0.25052 -0.18889 C -0.25221 -0.1882 -0.25403 -0.18797 -0.25573 -0.18727 C -0.25703 -0.18681 -0.25859 -0.18611 -0.25976 -0.18565 C -0.26133 -0.18426 -0.26237 -0.18519 -0.26341 -0.18449 C -0.26393 -0.18473 -0.26523 -0.18449 -0.26601 -0.18426 C -0.26784 -0.18287 -0.26953 -0.18056 -0.27122 -0.17963 C -0.27278 -0.17894 -0.27422 -0.17894 -0.27578 -0.17778 C -0.27695 -0.17709 -0.27799 -0.17639 -0.27929 -0.1757 C -0.28034 -0.1757 -0.28125 -0.17523 -0.28255 -0.1757 C -0.28437 -0.17523 -0.28581 -0.17454 -0.28776 -0.17408 L -0.29036 -0.17338 C -0.29817 -0.16667 -0.28841 -0.17431 -0.29557 -0.17014 C -0.29622 -0.16991 -0.29739 -0.16852 -0.29831 -0.16783 C -0.29909 -0.1676 -0.3 -0.16783 -0.30091 -0.16736 C -0.30351 -0.16621 -0.30456 -0.16528 -0.30703 -0.1632 C -0.30833 -0.16204 -0.30963 -0.16088 -0.31081 -0.15996 C -0.31159 -0.15834 -0.31211 -0.15718 -0.31276 -0.15556 C -0.3138 -0.15371 -0.31484 -0.15255 -0.31562 -0.1507 C -0.31679 -0.14838 -0.31745 -0.1463 -0.31875 -0.14398 C -0.31979 -0.14213 -0.3207 -0.14098 -0.32174 -0.13866 C -0.32278 -0.13704 -0.32383 -0.13473 -0.32461 -0.13241 C -0.32578 -0.13056 -0.32682 -0.12894 -0.32747 -0.12709 C -0.32956 -0.12408 -0.33112 -0.12037 -0.33294 -0.11713 C -0.3345 -0.11366 -0.33633 -0.11111 -0.33789 -0.1081 C -0.33893 -0.10579 -0.33984 -0.10371 -0.34101 -0.10116 C -0.34192 -0.09931 -0.34362 -0.09746 -0.34492 -0.09491 C -0.34883 -0.08797 -0.347 -0.09028 -0.35013 -0.08334 C -0.3513 -0.08056 -0.35377 -0.07616 -0.35508 -0.07431 C -0.35729 -0.0669 -0.35521 -0.07246 -0.36015 -0.06366 C -0.36159 -0.06111 -0.36289 -0.05834 -0.36419 -0.05602 C -0.36484 -0.05463 -0.36536 -0.05348 -0.36627 -0.05209 C -0.36679 -0.05093 -0.36823 -0.05023 -0.36901 -0.04861 C -0.37005 -0.04699 -0.37031 -0.04491 -0.37122 -0.04329 C -0.37565 -0.03426 -0.37422 -0.03912 -0.37877 -0.03218 C -0.37956 -0.03102 -0.38008 -0.0294 -0.38086 -0.02824 C -0.3819 -0.02639 -0.38294 -0.02477 -0.38385 -0.02315 C -0.38528 -0.0206 -0.38789 -0.01528 -0.38789 -0.01551 C -0.38828 -0.0132 -0.38841 -0.01111 -0.38919 -0.00949 C -0.38919 -0.00834 -0.3901 -0.00672 -0.3901 -0.00556 C -0.3931 0.00879 -0.39036 0.00046 -0.39427 0.00949 C -0.3944 0.01157 -0.39505 0.01342 -0.39557 0.01551 C -0.39609 0.01713 -0.397 0.01805 -0.39765 0.01898 C -0.39909 0.02245 -0.40052 0.02615 -0.40156 0.02986 C -0.4026 0.03171 -0.40299 0.03379 -0.40377 0.03565 C -0.40495 0.03611 -0.40599 0.03703 -0.4069 0.03865 C -0.41354 0.05023 -0.40846 0.04352 -0.41263 0.05046 C -0.4138 0.05208 -0.41497 0.0537 -0.41588 0.05555 C -0.42291 0.07014 -0.41263 0.05139 -0.42057 0.06574 C -0.42474 0.0787 -0.41836 0.0574 -0.42526 0.07639 C -0.42565 0.07847 -0.42578 0.08055 -0.42656 0.08217 C -0.42708 0.08402 -0.42877 0.08565 -0.42956 0.08727 C -0.43112 0.09074 -0.43203 0.09467 -0.43359 0.09722 C -0.43919 0.10694 -0.43437 0.09815 -0.43932 0.10902 C -0.44088 0.11157 -0.44258 0.11365 -0.44388 0.1169 C -0.44505 0.11967 -0.44596 0.12361 -0.44726 0.12615 C -0.44844 0.12893 -0.45 0.13148 -0.4513 0.13426 C -0.45234 0.13611 -0.45325 0.13889 -0.45429 0.14074 C -0.4556 0.14305 -0.4569 0.14514 -0.4582 0.14722 C -0.45937 0.1493 -0.46028 0.15208 -0.46133 0.15393 C -0.46692 0.16365 -0.4664 0.16273 -0.47109 0.16852 C -0.47435 0.18102 -0.46901 0.1618 -0.4737 0.18009 C -0.47448 0.18287 -0.47487 0.18588 -0.47617 0.18842 L -0.47812 0.19213 C -0.47903 0.19583 -0.47929 0.2 -0.48073 0.20324 C -0.48281 0.20717 -0.4832 0.2074 -0.48489 0.21273 C -0.48502 0.21273 -0.4914 0.23333 -0.49284 0.23541 C -0.49713 0.24606 -0.49687 0.24444 -0.5013 0.25648 C -0.5026 0.26041 -0.50351 0.26412 -0.50482 0.26782 C -0.50807 0.27639 -0.51081 0.28148 -0.51432 0.29027 C -0.52031 0.3044 -0.51901 0.30324 -0.52591 0.31666 C -0.53086 0.32639 -0.53594 0.33565 -0.54101 0.3449 C -0.54401 0.35069 -0.54687 0.35602 -0.55 0.36203 C -0.56146 0.38773 -0.55221 0.36828 -0.56406 0.38912 C -0.57005 0.39953 -0.57591 0.41065 -0.58203 0.42106 C -0.58385 0.42453 -0.58567 0.4287 -0.58776 0.43125 C -0.59036 0.43449 -0.59297 0.43773 -0.59544 0.44097 C -0.61367 0.46666 -0.59505 0.4419 -0.60768 0.45787 C -0.60859 0.46041 -0.6095 0.46435 -0.61015 0.46713 C -0.6112 0.47014 -0.61146 0.47407 -0.61289 0.47801 C -0.61458 0.48333 -0.61966 0.49629 -0.62122 0.50069 C -0.62669 0.51273 -0.63346 0.53148 -0.63971 0.53981 C -0.64414 0.54467 -0.64791 0.55069 -0.65234 0.55532 C -0.65625 0.55879 -0.65963 0.56481 -0.66432 0.56805 C -0.67747 0.57569 -0.66067 0.56597 -0.67565 0.57407 C -0.67747 0.57477 -0.67916 0.57639 -0.68073 0.57708 C -0.68489 0.57824 -0.68854 0.5787 -0.69258 0.57963 C -0.70898 0.58194 -0.70182 0.58194 -0.7138 0.58009 C -0.71614 0.58148 -0.71836 0.58217 -0.7207 0.58194 C -0.7345 0.58055 -0.74479 0.57662 -0.75885 0.57129 C -0.76211 0.5699 -0.76588 0.56828 -0.76927 0.5669 C -0.77812 0.56134 -0.79583 0.55139 -0.80612 0.54282 C -0.80807 0.54143 -0.82331 0.5294 -0.82799 0.52338 C -0.82995 0.52152 -0.83125 0.51875 -0.83333 0.51597 C -0.83476 0.51435 -0.83646 0.5125 -0.83737 0.51065 C -0.84036 0.50625 -0.84258 0.50139 -0.84492 0.49676 C -0.84752 0.49166 -0.84974 0.48796 -0.85182 0.48148 C -0.85338 0.47685 -0.85534 0.46713 -0.85599 0.46227 C -0.85612 0.45902 -0.85651 0.45532 -0.85638 0.45162 C -0.85716 0.44444 -0.85794 0.42801 -0.85781 0.42754 C -0.85521 0.38981 -0.85599 0.38865 -0.85039 0.34398 C -0.84883 0.33449 -0.84466 0.30902 -0.8431 0.29861 C -0.84219 0.29282 -0.84166 0.28703 -0.84075 0.28148 C -0.83971 0.27523 -0.83841 0.26944 -0.83737 0.26296 C -0.83581 0.25231 -0.83489 0.24097 -0.83281 0.23032 C -0.83177 0.22546 -0.83034 0.22014 -0.82982 0.21481 C -0.82695 0.20254 -0.82643 0.20092 -0.8237 0.18819 C -0.82083 0.17268 -0.82409 0.18611 -0.82018 0.17291 C -0.81992 0.17176 -0.81836 0.16481 -0.81771 0.16319 C -0.81276 0.15463 -0.81224 0.15301 -0.80729 0.14977 C -0.80482 0.14861 -0.80104 0.1493 -0.79896 0.1493 C -0.79778 0.14884 -0.79726 0.14815 -0.79635 0.14838 C -0.77682 0.15092 -0.76133 0.15787 -0.74088 0.16412 C -0.72357 0.17361 -0.74948 0.15926 -0.72799 0.17222 C -0.72617 0.17338 -0.72409 0.1743 -0.722 0.17546 C -0.72018 0.17685 -0.71836 0.1787 -0.71601 0.17986 C -0.71471 0.18102 -0.71224 0.18194 -0.71067 0.18333 C -0.70924 0.18426 -0.7026 0.18981 -0.70091 0.19166 C -0.69687 0.19583 -0.69388 0.19977 -0.69023 0.20347 C -0.68815 0.20555 -0.68581 0.20764 -0.68411 0.20972 C -0.68229 0.2118 -0.6806 0.21412 -0.67877 0.21574 C -0.67526 0.21875 -0.67161 0.22176 -0.66784 0.22453 C -0.66614 0.22639 -0.66432 0.22801 -0.6625 0.22893 C -0.65781 0.2324 -0.65429 0.23657 -0.65 0.23865 C -0.64739 0.23981 -0.6457 0.24074 -0.64362 0.24213 C -0.64088 0.24328 -0.63841 0.24583 -0.63528 0.24745 C -0.63021 0.25 -0.62435 0.25139 -0.61888 0.25509 C -0.61536 0.25694 -0.59974 0.26666 -0.59323 0.27083 C -0.59114 0.27245 -0.5888 0.27384 -0.58646 0.27592 C -0.5832 0.27847 -0.57995 0.28194 -0.57643 0.28449 C -0.57291 0.2875 -0.56914 0.28935 -0.56549 0.29213 C -0.56067 0.29606 -0.55625 0.30092 -0.55169 0.30509 C -0.54909 0.30764 -0.54635 0.30926 -0.54375 0.31134 C -0.54114 0.31342 -0.53919 0.31597 -0.53685 0.31805 C -0.53502 0.31967 -0.53333 0.32199 -0.53164 0.3243 C -0.52812 0.32731 -0.52396 0.33078 -0.52031 0.3331 C -0.51159 0.33889 -0.51771 0.33495 -0.50039 0.34305 C -0.49804 0.34421 -0.49531 0.3449 -0.49271 0.34676 C -0.48437 0.35231 -0.49336 0.34676 -0.47995 0.35347 C -0.46067 0.36296 -0.48385 0.35139 -0.47291 0.35856 C -0.47083 0.35949 -0.46862 0.36041 -0.46653 0.36157 C -0.45638 0.36643 -0.45729 0.36551 -0.44557 0.37037 L -0.43437 0.375 L -0.30078 0.41134 C -0.2957 0.4125 -0.28581 0.4125 -0.28581 0.41227 C -0.28333 0.4125 -0.28073 0.4118 -0.27825 0.41157 C -0.2763 0.41157 -0.27448 0.4118 -0.272 0.41203 C -0.2707 0.41203 -0.26901 0.41203 -0.26732 0.4118 C -0.26614 0.41157 -0.26445 0.41157 -0.26315 0.41157 C -0.2569 0.41018 -0.25872 0.40926 -0.25195 0.40856 C -0.25013 0.40833 -0.24817 0.40879 -0.24622 0.40879 C -0.24388 0.40787 -0.24166 0.40671 -0.23945 0.40648 C -0.23711 0.40578 -0.23489 0.40555 -0.23255 0.40532 C -0.23086 0.40486 -0.22916 0.40416 -0.22747 0.4037 C -0.22265 0.40254 -0.21562 0.40139 -0.21002 0.4 C -0.1914 0.39236 -0.20989 0.3993 -0.19609 0.39305 C -0.19349 0.39143 -0.19075 0.39004 -0.18776 0.38958 C -0.18659 0.38935 -0.18554 0.38958 -0.18437 0.38912 C -0.1832 0.38842 -0.18203 0.38773 -0.18086 0.38703 C -0.18021 0.38657 -0.17916 0.38657 -0.17825 0.38588 C -0.1707 0.38287 -0.17799 0.38541 -0.17226 0.38333 C -0.17057 0.38148 -0.16914 0.38032 -0.16758 0.37916 C -0.16224 0.3743 -0.16627 0.37847 -0.16159 0.37615 C -0.15495 0.37245 -0.15924 0.37407 -0.15456 0.37083 C -0.14687 0.36551 -0.15429 0.37152 -0.14831 0.36759 C -0.14596 0.3669 -0.14349 0.36597 -0.14127 0.36412 C -0.14036 0.36342 -0.13945 0.3625 -0.13854 0.3618 C -0.13776 0.36157 -0.13698 0.36157 -0.13594 0.36111 C -0.13502 0.36065 -0.13424 0.35949 -0.13333 0.35902 C -0.13216 0.35787 -0.1306 0.35787 -0.12982 0.35694 C -0.12877 0.35578 -0.12799 0.3544 -0.12695 0.35324 C -0.12578 0.35208 -0.12448 0.35092 -0.12331 0.34953 C -0.12174 0.34861 -0.12031 0.34791 -0.11888 0.34676 C -0.11706 0.34537 -0.11497 0.34375 -0.11341 0.34236 C -0.10937 0.33935 -0.10456 0.33842 -0.10078 0.33402 C -0.09609 0.32731 -0.09466 0.32523 -0.08815 0.31967 C -0.08333 0.31597 -0.0862 0.31875 -0.07969 0.30995 C -0.0789 0.30902 -0.07773 0.30787 -0.07695 0.30648 C -0.0763 0.30532 -0.07552 0.30324 -0.07487 0.30254 C -0.07396 0.30162 -0.07278 0.3 -0.072 0.29907 C -0.07122 0.29745 -0.07083 0.2956 -0.06992 0.29352 C -0.06901 0.29213 -0.06784 0.2912 -0.06719 0.29051 C -0.06002 0.27731 -0.07122 0.29236 -0.0612 0.27986 C -0.05534 0.26527 -0.06289 0.28148 -0.05651 0.27222 C -0.05482 0.27014 -0.0539 0.26643 -0.05234 0.26481 C -0.0513 0.26319 -0.05026 0.26134 -0.04909 0.25972 C -0.04713 0.25532 -0.04544 0.25069 -0.04323 0.24606 C -0.03867 0.23819 -0.04101 0.24282 -0.0362 0.23379 C -0.03541 0.23194 -0.03476 0.23102 -0.03411 0.22916 L -0.03216 0.22384 C -0.02799 0.2074 -0.03411 0.23125 -0.0276 0.21157 C -0.02695 0.20995 -0.02669 0.20694 -0.02604 0.20509 C -0.025 0.20023 -0.02513 0.20115 -0.02291 0.19722 C -0.02226 0.19444 -0.02135 0.19004 -0.02044 0.1875 C -0.01979 0.18565 -0.01888 0.18402 -0.01823 0.18217 C -0.01771 0.17893 -0.01732 0.17615 -0.01653 0.17222 C -0.01523 0.16736 -0.01432 0.16574 -0.01224 0.16203 C -0.01185 0.16018 -0.01146 0.15926 -0.01107 0.1574 C -0.01028 0.15555 -0.00963 0.15301 -0.00872 0.15069 C -0.00833 0.14884 -0.00781 0.14676 -0.00742 0.14514 C -0.00703 0.14398 -0.00664 0.14259 -0.00625 0.1412 C -0.00573 0.13819 -0.00521 0.13541 -0.00456 0.1324 C -0.00442 0.13171 -0.0039 0.12986 -0.00351 0.12893 L -0.00078 0.11736 C -0.00013 0.11365 0.00039 0.10972 0.00104 0.10648 C 0.00143 0.10277 0.00196 0.09977 0.00274 0.09606 C 0.00404 0.08912 0.00651 0.07338 0.00651 0.07315 C 0.00742 0.05926 0.01003 0.0456 0.00925 0.03125 C 0.00899 0.02291 0.00443 0.01944 0.00169 0.01481 C 0.00065 0.0125 -0.00013 0.01018 -0.00104 0.00787 " pathEditMode="relative" rAng="11340000" ptsTypes="AAAAAAAAAAAAAAAAAAAAAAAAAAAAAAAAAAAAAAAAAAAAAAAAAAAAAAAAAAAAAAAAAAAAAAAAAAAAAAAAAAAAAAAAAAAAAAAAAAAAAAAAAAAAAAAAAAAAAAAAAAAAAAAAAAAAAAAAAAAAAAAAAAAAAAAAAAAAAAAAAAAAAAAAAAAAAAAAAAAAAAAAAAAAAAAAAAAAAAAAAAAAAAAAAAAAAAAAAAAAAAAAAAAAAAAAAAAAAAAAAAAAAAAAAA">
                                      <p:cBhvr>
                                        <p:cTn id="6" dur="150000" fill="hold"/>
                                        <p:tgtEl>
                                          <p:spTgt spid="8"/>
                                        </p:tgtEl>
                                        <p:attrNameLst>
                                          <p:attrName>ppt_x</p:attrName>
                                          <p:attrName>ppt_y</p:attrName>
                                        </p:attrNameLst>
                                      </p:cBhvr>
                                      <p:rCtr x="-42174" y="20787"/>
                                    </p:animMotion>
                                  </p:childTnLst>
                                </p:cTn>
                              </p:par>
                              <p:par>
                                <p:cTn id="7" presetID="6" presetClass="emph" presetSubtype="0" repeatCount="indefinite" autoRev="1" fill="hold" grpId="0" nodeType="withEffect">
                                  <p:stCondLst>
                                    <p:cond delay="0"/>
                                  </p:stCondLst>
                                  <p:childTnLst>
                                    <p:animScale>
                                      <p:cBhvr>
                                        <p:cTn id="8" dur="39000" fill="hold"/>
                                        <p:tgtEl>
                                          <p:spTgt spid="8"/>
                                        </p:tgtEl>
                                      </p:cBhvr>
                                      <p:by x="125000" y="125000"/>
                                    </p:animScale>
                                  </p:childTnLst>
                                </p:cTn>
                              </p:par>
                              <p:par>
                                <p:cTn id="9" presetID="6" presetClass="emph" presetSubtype="0" repeatCount="indefinite" autoRev="1" fill="hold" grpId="0" nodeType="withEffect">
                                  <p:stCondLst>
                                    <p:cond delay="0"/>
                                  </p:stCondLst>
                                  <p:childTnLst>
                                    <p:animScale>
                                      <p:cBhvr>
                                        <p:cTn id="10" dur="9000" fill="hold"/>
                                        <p:tgtEl>
                                          <p:spTgt spid="9"/>
                                        </p:tgtEl>
                                      </p:cBhvr>
                                      <p:by x="120000" y="120000"/>
                                    </p:animScale>
                                  </p:childTnLst>
                                </p:cTn>
                              </p:par>
                              <p:par>
                                <p:cTn id="11" presetID="1" presetClass="path" presetSubtype="0" repeatCount="indefinite" fill="hold" grpId="1" nodeType="withEffect">
                                  <p:stCondLst>
                                    <p:cond delay="0"/>
                                  </p:stCondLst>
                                  <p:childTnLst>
                                    <p:animMotion origin="layout" path="M -0.00065 4.81481E-6 C 0.0306 4.81481E-6 0.05625 0.0405 0.05625 0.09166 C 0.05625 0.14212 0.0306 0.18356 -0.00065 0.18356 C -0.03229 0.18356 -0.05742 0.14212 -0.05742 0.09166 C -0.05742 0.0405 -0.03229 4.81481E-6 -0.00065 4.81481E-6 Z " pathEditMode="relative" rAng="0" ptsTypes="AAAAA">
                                      <p:cBhvr>
                                        <p:cTn id="12" dur="170000" fill="hold"/>
                                        <p:tgtEl>
                                          <p:spTgt spid="9"/>
                                        </p:tgtEl>
                                        <p:attrNameLst>
                                          <p:attrName>ppt_x</p:attrName>
                                          <p:attrName>ppt_y</p:attrName>
                                        </p:attrNameLst>
                                      </p:cBhvr>
                                      <p:rCtr x="0" y="9167"/>
                                    </p:animMotion>
                                  </p:childTnLst>
                                </p:cTn>
                              </p:par>
                              <p:par>
                                <p:cTn id="13" presetID="0" presetClass="path" presetSubtype="0" repeatCount="indefinite" fill="hold" grpId="0" nodeType="withEffect">
                                  <p:stCondLst>
                                    <p:cond delay="0"/>
                                  </p:stCondLst>
                                  <p:childTnLst>
                                    <p:animMotion origin="layout" path="M -0.00377 0.01181 C -0.02356 0.29051 -0.04349 0.56922 0.02852 0.59908 C 0.10052 0.62894 0.3974 0.34838 0.42826 0.19051 C 0.45912 0.03287 0.28477 -0.31689 0.21367 -0.34768 C 0.14258 -0.37824 0.00222 -0.09305 0.00196 0.00672 " pathEditMode="relative" ptsTypes="AAAAA">
                                      <p:cBhvr>
                                        <p:cTn id="14" dur="210000" fill="hold"/>
                                        <p:tgtEl>
                                          <p:spTgt spid="10"/>
                                        </p:tgtEl>
                                        <p:attrNameLst>
                                          <p:attrName>ppt_x</p:attrName>
                                          <p:attrName>ppt_y</p:attrName>
                                        </p:attrNameLst>
                                      </p:cBhvr>
                                    </p:animMotion>
                                  </p:childTnLst>
                                </p:cTn>
                              </p:par>
                              <p:par>
                                <p:cTn id="15" presetID="6" presetClass="emph" presetSubtype="0" repeatCount="indefinite" autoRev="1" fill="hold" grpId="1" nodeType="withEffect">
                                  <p:stCondLst>
                                    <p:cond delay="0"/>
                                  </p:stCondLst>
                                  <p:childTnLst>
                                    <p:animScale>
                                      <p:cBhvr>
                                        <p:cTn id="16" dur="95000" fill="hold"/>
                                        <p:tgtEl>
                                          <p:spTgt spid="10"/>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 grpId="0" animBg="1"/>
      <p:bldP spid="9" grpId="1" animBg="1"/>
      <p:bldP spid="8" grpId="0" animBg="1"/>
      <p:bldP spid="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9FAF-0625-4CAF-8D6C-6841980A6079}"/>
              </a:ext>
            </a:extLst>
          </p:cNvPr>
          <p:cNvSpPr>
            <a:spLocks noGrp="1"/>
          </p:cNvSpPr>
          <p:nvPr>
            <p:ph type="title"/>
          </p:nvPr>
        </p:nvSpPr>
        <p:spPr/>
        <p:txBody>
          <a:bodyPr/>
          <a:lstStyle/>
          <a:p>
            <a:r>
              <a:rPr lang="en-US"/>
              <a:t>Building QI capability</a:t>
            </a:r>
          </a:p>
        </p:txBody>
      </p:sp>
      <p:sp>
        <p:nvSpPr>
          <p:cNvPr id="4" name="Footer Placeholder 3">
            <a:extLst>
              <a:ext uri="{FF2B5EF4-FFF2-40B4-BE49-F238E27FC236}">
                <a16:creationId xmlns:a16="http://schemas.microsoft.com/office/drawing/2014/main" id="{B632AC9A-CC95-571A-5A02-AEC9407F4359}"/>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ADCC1198-B6A1-24B0-CB47-49FE377620D4}"/>
              </a:ext>
            </a:extLst>
          </p:cNvPr>
          <p:cNvSpPr>
            <a:spLocks noGrp="1"/>
          </p:cNvSpPr>
          <p:nvPr>
            <p:ph type="sldNum" sz="quarter" idx="12"/>
          </p:nvPr>
        </p:nvSpPr>
        <p:spPr/>
        <p:txBody>
          <a:bodyPr/>
          <a:lstStyle/>
          <a:p>
            <a:fld id="{16C5AC08-0ACD-404A-9C9F-AB39E786C34A}" type="slidenum">
              <a:rPr lang="en-GB"/>
              <a:t>51</a:t>
            </a:fld>
            <a:endParaRPr lang="en-GB"/>
          </a:p>
        </p:txBody>
      </p:sp>
      <p:sp>
        <p:nvSpPr>
          <p:cNvPr id="6" name="Text Placeholder 5">
            <a:extLst>
              <a:ext uri="{FF2B5EF4-FFF2-40B4-BE49-F238E27FC236}">
                <a16:creationId xmlns:a16="http://schemas.microsoft.com/office/drawing/2014/main" id="{916D8FF9-FEB7-5AFB-B1D6-74283FC904CA}"/>
              </a:ext>
            </a:extLst>
          </p:cNvPr>
          <p:cNvSpPr>
            <a:spLocks noGrp="1"/>
          </p:cNvSpPr>
          <p:nvPr>
            <p:ph type="body" sz="quarter" idx="13"/>
          </p:nvPr>
        </p:nvSpPr>
        <p:spPr/>
        <p:txBody>
          <a:bodyPr/>
          <a:lstStyle/>
          <a:p>
            <a:r>
              <a:rPr lang="en-US"/>
              <a:t>Building QI capability</a:t>
            </a:r>
          </a:p>
        </p:txBody>
      </p:sp>
      <p:pic>
        <p:nvPicPr>
          <p:cNvPr id="7" name="Picture 6">
            <a:extLst>
              <a:ext uri="{FF2B5EF4-FFF2-40B4-BE49-F238E27FC236}">
                <a16:creationId xmlns:a16="http://schemas.microsoft.com/office/drawing/2014/main" id="{B143C35D-B7AA-653B-7849-9CA5CE468189}"/>
              </a:ext>
            </a:extLst>
          </p:cNvPr>
          <p:cNvPicPr>
            <a:picLocks noChangeAspect="1"/>
          </p:cNvPicPr>
          <p:nvPr/>
        </p:nvPicPr>
        <p:blipFill>
          <a:blip r:embed="rId3"/>
          <a:srcRect/>
          <a:stretch/>
        </p:blipFill>
        <p:spPr>
          <a:xfrm>
            <a:off x="3581400" y="1511300"/>
            <a:ext cx="5892800" cy="5105400"/>
          </a:xfrm>
          <a:prstGeom prst="rect">
            <a:avLst/>
          </a:prstGeom>
        </p:spPr>
      </p:pic>
      <p:sp>
        <p:nvSpPr>
          <p:cNvPr id="8" name="TextBox 7">
            <a:extLst>
              <a:ext uri="{FF2B5EF4-FFF2-40B4-BE49-F238E27FC236}">
                <a16:creationId xmlns:a16="http://schemas.microsoft.com/office/drawing/2014/main" id="{FE98B6D9-E929-A361-66F4-303B887F5036}"/>
              </a:ext>
            </a:extLst>
          </p:cNvPr>
          <p:cNvSpPr txBox="1"/>
          <p:nvPr/>
        </p:nvSpPr>
        <p:spPr>
          <a:xfrm rot="18012824">
            <a:off x="2524126" y="4103212"/>
            <a:ext cx="5308600" cy="292388"/>
          </a:xfrm>
          <a:prstGeom prst="rect">
            <a:avLst/>
          </a:prstGeom>
          <a:noFill/>
        </p:spPr>
        <p:txBody>
          <a:bodyPr wrap="square" rtlCol="0">
            <a:spAutoFit/>
          </a:bodyPr>
          <a:lstStyle/>
          <a:p>
            <a:r>
              <a:rPr lang="en-US" sz="1300" b="1">
                <a:solidFill>
                  <a:schemeClr val="accent5"/>
                </a:solidFill>
                <a:latin typeface="DM Sans" pitchFamily="2" charset="77"/>
              </a:rPr>
              <a:t>Wider resources and networks provide insight from elsewhere</a:t>
            </a:r>
          </a:p>
        </p:txBody>
      </p:sp>
      <p:sp>
        <p:nvSpPr>
          <p:cNvPr id="9" name="TextBox 8">
            <a:extLst>
              <a:ext uri="{FF2B5EF4-FFF2-40B4-BE49-F238E27FC236}">
                <a16:creationId xmlns:a16="http://schemas.microsoft.com/office/drawing/2014/main" id="{7A0656F1-35B7-8FFC-2173-DB83CD2953B5}"/>
              </a:ext>
            </a:extLst>
          </p:cNvPr>
          <p:cNvSpPr txBox="1"/>
          <p:nvPr/>
        </p:nvSpPr>
        <p:spPr>
          <a:xfrm>
            <a:off x="8178800" y="2371725"/>
            <a:ext cx="2327275" cy="1158878"/>
          </a:xfrm>
          <a:prstGeom prst="rect">
            <a:avLst/>
          </a:prstGeom>
          <a:solidFill>
            <a:schemeClr val="accent2">
              <a:lumMod val="20000"/>
              <a:lumOff val="80000"/>
            </a:schemeClr>
          </a:solidFill>
        </p:spPr>
        <p:txBody>
          <a:bodyPr wrap="square" rtlCol="0" anchor="ctr" anchorCtr="0">
            <a:noAutofit/>
          </a:bodyPr>
          <a:lstStyle/>
          <a:p>
            <a:r>
              <a:rPr lang="en-US" sz="1300">
                <a:latin typeface="DM Sans" pitchFamily="2" charset="77"/>
              </a:rPr>
              <a:t>Faculty of people with advanced expertise who promote improvement science, provide advice and train others </a:t>
            </a:r>
          </a:p>
        </p:txBody>
      </p:sp>
      <p:sp>
        <p:nvSpPr>
          <p:cNvPr id="10" name="TextBox 9">
            <a:extLst>
              <a:ext uri="{FF2B5EF4-FFF2-40B4-BE49-F238E27FC236}">
                <a16:creationId xmlns:a16="http://schemas.microsoft.com/office/drawing/2014/main" id="{8ECCE26C-D32E-F23B-0BC5-5C48CE0B9C35}"/>
              </a:ext>
            </a:extLst>
          </p:cNvPr>
          <p:cNvSpPr txBox="1"/>
          <p:nvPr/>
        </p:nvSpPr>
        <p:spPr>
          <a:xfrm>
            <a:off x="8904312" y="3663953"/>
            <a:ext cx="2740001" cy="1553068"/>
          </a:xfrm>
          <a:prstGeom prst="rect">
            <a:avLst/>
          </a:prstGeom>
          <a:solidFill>
            <a:schemeClr val="accent4">
              <a:lumMod val="20000"/>
              <a:lumOff val="80000"/>
            </a:schemeClr>
          </a:solidFill>
        </p:spPr>
        <p:txBody>
          <a:bodyPr wrap="square" rtlCol="0" anchor="ctr" anchorCtr="0">
            <a:noAutofit/>
          </a:bodyPr>
          <a:lstStyle/>
          <a:p>
            <a:r>
              <a:rPr lang="en-US" sz="1300">
                <a:latin typeface="DM Sans" pitchFamily="2" charset="77"/>
              </a:rPr>
              <a:t>Individuals who have a passion for, and experience in, improvement and the human side of change. They apply coaching and improvement skills to support others with their improvement work. </a:t>
            </a:r>
          </a:p>
        </p:txBody>
      </p:sp>
      <p:sp>
        <p:nvSpPr>
          <p:cNvPr id="11" name="TextBox 10">
            <a:extLst>
              <a:ext uri="{FF2B5EF4-FFF2-40B4-BE49-F238E27FC236}">
                <a16:creationId xmlns:a16="http://schemas.microsoft.com/office/drawing/2014/main" id="{8FEA5CDF-18CA-84CB-6177-FAFC9ACA983A}"/>
              </a:ext>
            </a:extLst>
          </p:cNvPr>
          <p:cNvSpPr txBox="1"/>
          <p:nvPr/>
        </p:nvSpPr>
        <p:spPr>
          <a:xfrm>
            <a:off x="9623425" y="5457822"/>
            <a:ext cx="2327275" cy="1158878"/>
          </a:xfrm>
          <a:prstGeom prst="rect">
            <a:avLst/>
          </a:prstGeom>
          <a:solidFill>
            <a:schemeClr val="bg2"/>
          </a:solidFill>
        </p:spPr>
        <p:txBody>
          <a:bodyPr wrap="square" rtlCol="0" anchor="ctr" anchorCtr="0">
            <a:noAutofit/>
          </a:bodyPr>
          <a:lstStyle/>
          <a:p>
            <a:r>
              <a:rPr lang="en-US" sz="1300">
                <a:latin typeface="DM Sans" pitchFamily="2" charset="77"/>
              </a:rPr>
              <a:t>Wider workforce understand and are able </a:t>
            </a:r>
            <a:br>
              <a:rPr lang="en-US" sz="1300">
                <a:latin typeface="DM Sans" pitchFamily="2" charset="77"/>
              </a:rPr>
            </a:br>
            <a:r>
              <a:rPr lang="en-US" sz="1300">
                <a:latin typeface="DM Sans" pitchFamily="2" charset="77"/>
              </a:rPr>
              <a:t>to engage in improvement in their area</a:t>
            </a:r>
          </a:p>
        </p:txBody>
      </p:sp>
      <p:sp>
        <p:nvSpPr>
          <p:cNvPr id="12" name="Connector 11">
            <a:extLst>
              <a:ext uri="{FF2B5EF4-FFF2-40B4-BE49-F238E27FC236}">
                <a16:creationId xmlns:a16="http://schemas.microsoft.com/office/drawing/2014/main" id="{89E5F37C-CCEC-27C0-3EA6-377837AED18F}"/>
              </a:ext>
            </a:extLst>
          </p:cNvPr>
          <p:cNvSpPr/>
          <p:nvPr/>
        </p:nvSpPr>
        <p:spPr>
          <a:xfrm>
            <a:off x="5470786" y="3657600"/>
            <a:ext cx="2108200" cy="21082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5" name="Connector 14">
            <a:extLst>
              <a:ext uri="{FF2B5EF4-FFF2-40B4-BE49-F238E27FC236}">
                <a16:creationId xmlns:a16="http://schemas.microsoft.com/office/drawing/2014/main" id="{2F73A663-F372-0E07-DCB2-89AA3BBE2FAE}"/>
              </a:ext>
            </a:extLst>
          </p:cNvPr>
          <p:cNvSpPr/>
          <p:nvPr/>
        </p:nvSpPr>
        <p:spPr>
          <a:xfrm>
            <a:off x="5626399" y="3813213"/>
            <a:ext cx="1796974" cy="1796974"/>
          </a:xfrm>
          <a:prstGeom prst="flowChartConnector">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25" name="Group 24">
            <a:extLst>
              <a:ext uri="{FF2B5EF4-FFF2-40B4-BE49-F238E27FC236}">
                <a16:creationId xmlns:a16="http://schemas.microsoft.com/office/drawing/2014/main" id="{8D033FCC-A032-80F5-2E1D-48F24C13F2A3}"/>
              </a:ext>
            </a:extLst>
          </p:cNvPr>
          <p:cNvGrpSpPr/>
          <p:nvPr/>
        </p:nvGrpSpPr>
        <p:grpSpPr>
          <a:xfrm>
            <a:off x="5570215" y="4586245"/>
            <a:ext cx="1907451" cy="251149"/>
            <a:chOff x="5570215" y="4586245"/>
            <a:chExt cx="1907451" cy="251149"/>
          </a:xfrm>
        </p:grpSpPr>
        <p:cxnSp>
          <p:nvCxnSpPr>
            <p:cNvPr id="17" name="Straight Connector 16">
              <a:extLst>
                <a:ext uri="{FF2B5EF4-FFF2-40B4-BE49-F238E27FC236}">
                  <a16:creationId xmlns:a16="http://schemas.microsoft.com/office/drawing/2014/main" id="{5342D2FB-9DF2-7121-C681-D158C37A92FA}"/>
                </a:ext>
              </a:extLst>
            </p:cNvPr>
            <p:cNvCxnSpPr>
              <a:stCxn id="15" idx="2"/>
              <a:endCxn id="15" idx="6"/>
            </p:cNvCxnSpPr>
            <p:nvPr/>
          </p:nvCxnSpPr>
          <p:spPr>
            <a:xfrm>
              <a:off x="5626399" y="4711700"/>
              <a:ext cx="1796974" cy="0"/>
            </a:xfrm>
            <a:prstGeom prst="line">
              <a:avLst/>
            </a:prstGeom>
            <a:ln w="28575">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88BCF7D6-F90F-1477-39E4-59ED718E51BD}"/>
                </a:ext>
              </a:extLst>
            </p:cNvPr>
            <p:cNvGrpSpPr/>
            <p:nvPr/>
          </p:nvGrpSpPr>
          <p:grpSpPr>
            <a:xfrm rot="2700000">
              <a:off x="7363676" y="4586245"/>
              <a:ext cx="113990" cy="113990"/>
              <a:chOff x="7515922" y="2590353"/>
              <a:chExt cx="228600" cy="228600"/>
            </a:xfrm>
          </p:grpSpPr>
          <p:cxnSp>
            <p:nvCxnSpPr>
              <p:cNvPr id="19" name="Straight Connector 18">
                <a:extLst>
                  <a:ext uri="{FF2B5EF4-FFF2-40B4-BE49-F238E27FC236}">
                    <a16:creationId xmlns:a16="http://schemas.microsoft.com/office/drawing/2014/main" id="{01AADB3C-471E-C7F0-A469-21CFA4F5322C}"/>
                  </a:ext>
                </a:extLst>
              </p:cNvPr>
              <p:cNvCxnSpPr/>
              <p:nvPr/>
            </p:nvCxnSpPr>
            <p:spPr>
              <a:xfrm>
                <a:off x="7515922" y="2787805"/>
                <a:ext cx="2286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6129CB-D979-C816-F2FD-6CB8AF675988}"/>
                  </a:ext>
                </a:extLst>
              </p:cNvPr>
              <p:cNvCxnSpPr>
                <a:cxnSpLocks/>
              </p:cNvCxnSpPr>
              <p:nvPr/>
            </p:nvCxnSpPr>
            <p:spPr>
              <a:xfrm rot="5400000">
                <a:off x="7598208" y="2704653"/>
                <a:ext cx="2286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DBDD00FD-04C3-F4FC-75CB-05778B8A0BE4}"/>
                </a:ext>
              </a:extLst>
            </p:cNvPr>
            <p:cNvGrpSpPr/>
            <p:nvPr/>
          </p:nvGrpSpPr>
          <p:grpSpPr>
            <a:xfrm rot="13500000">
              <a:off x="5570215" y="4723404"/>
              <a:ext cx="113990" cy="113990"/>
              <a:chOff x="7515922" y="2590348"/>
              <a:chExt cx="228600" cy="228600"/>
            </a:xfrm>
          </p:grpSpPr>
          <p:cxnSp>
            <p:nvCxnSpPr>
              <p:cNvPr id="23" name="Straight Connector 22">
                <a:extLst>
                  <a:ext uri="{FF2B5EF4-FFF2-40B4-BE49-F238E27FC236}">
                    <a16:creationId xmlns:a16="http://schemas.microsoft.com/office/drawing/2014/main" id="{8ADF51DE-AD8A-C66C-1204-B48E80DBCA02}"/>
                  </a:ext>
                </a:extLst>
              </p:cNvPr>
              <p:cNvCxnSpPr/>
              <p:nvPr/>
            </p:nvCxnSpPr>
            <p:spPr>
              <a:xfrm>
                <a:off x="7515922" y="2787805"/>
                <a:ext cx="2286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B0E2DF0-2170-3534-C384-C84AFE3E1904}"/>
                  </a:ext>
                </a:extLst>
              </p:cNvPr>
              <p:cNvCxnSpPr>
                <a:cxnSpLocks/>
              </p:cNvCxnSpPr>
              <p:nvPr/>
            </p:nvCxnSpPr>
            <p:spPr>
              <a:xfrm rot="5400000">
                <a:off x="7598191" y="2704648"/>
                <a:ext cx="2286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26" name="TextBox 25">
            <a:extLst>
              <a:ext uri="{FF2B5EF4-FFF2-40B4-BE49-F238E27FC236}">
                <a16:creationId xmlns:a16="http://schemas.microsoft.com/office/drawing/2014/main" id="{D13DCA0E-EF28-DDB6-C122-D91FB2A51464}"/>
              </a:ext>
            </a:extLst>
          </p:cNvPr>
          <p:cNvSpPr txBox="1"/>
          <p:nvPr/>
        </p:nvSpPr>
        <p:spPr>
          <a:xfrm>
            <a:off x="5771212" y="4241186"/>
            <a:ext cx="1521504" cy="1015663"/>
          </a:xfrm>
          <a:prstGeom prst="rect">
            <a:avLst/>
          </a:prstGeom>
          <a:noFill/>
        </p:spPr>
        <p:txBody>
          <a:bodyPr wrap="square" rtlCol="0">
            <a:spAutoFit/>
          </a:bodyPr>
          <a:lstStyle/>
          <a:p>
            <a:pPr algn="ctr"/>
            <a:r>
              <a:rPr lang="en-US" sz="1200" dirty="0">
                <a:latin typeface="DM Sans" pitchFamily="2" charset="77"/>
              </a:rPr>
              <a:t>Capability </a:t>
            </a:r>
            <a:r>
              <a:rPr lang="en-GB" sz="1200">
                <a:latin typeface="DM Sans" pitchFamily="2" charset="77"/>
              </a:rPr>
              <a:t>realised</a:t>
            </a:r>
            <a:r>
              <a:rPr lang="en-US" sz="1200" dirty="0">
                <a:latin typeface="DM Sans" pitchFamily="2" charset="77"/>
              </a:rPr>
              <a:t> when people have energy, time and skills to work on particular things</a:t>
            </a:r>
          </a:p>
        </p:txBody>
      </p:sp>
      <p:sp>
        <p:nvSpPr>
          <p:cNvPr id="28" name="TextBox 27">
            <a:extLst>
              <a:ext uri="{FF2B5EF4-FFF2-40B4-BE49-F238E27FC236}">
                <a16:creationId xmlns:a16="http://schemas.microsoft.com/office/drawing/2014/main" id="{37D62AC4-2CA2-0A6D-4D94-0CA93D746A04}"/>
              </a:ext>
            </a:extLst>
          </p:cNvPr>
          <p:cNvSpPr txBox="1"/>
          <p:nvPr/>
        </p:nvSpPr>
        <p:spPr>
          <a:xfrm>
            <a:off x="2880387" y="2847133"/>
            <a:ext cx="2498251" cy="369332"/>
          </a:xfrm>
          <a:prstGeom prst="rect">
            <a:avLst/>
          </a:prstGeom>
          <a:noFill/>
        </p:spPr>
        <p:txBody>
          <a:bodyPr wrap="square" rtlCol="0">
            <a:spAutoFit/>
          </a:bodyPr>
          <a:lstStyle/>
          <a:p>
            <a:r>
              <a:rPr lang="en-US" b="1">
                <a:solidFill>
                  <a:schemeClr val="accent2"/>
                </a:solidFill>
                <a:latin typeface="DM Sans" pitchFamily="2" charset="77"/>
              </a:rPr>
              <a:t>QI Team &amp; QI Faculty</a:t>
            </a:r>
          </a:p>
        </p:txBody>
      </p:sp>
      <p:sp>
        <p:nvSpPr>
          <p:cNvPr id="29" name="TextBox 28">
            <a:extLst>
              <a:ext uri="{FF2B5EF4-FFF2-40B4-BE49-F238E27FC236}">
                <a16:creationId xmlns:a16="http://schemas.microsoft.com/office/drawing/2014/main" id="{FDE6DA98-6977-73EB-8387-25B6A6A2D392}"/>
              </a:ext>
            </a:extLst>
          </p:cNvPr>
          <p:cNvSpPr txBox="1"/>
          <p:nvPr/>
        </p:nvSpPr>
        <p:spPr>
          <a:xfrm>
            <a:off x="2880387" y="4149080"/>
            <a:ext cx="2498251" cy="369332"/>
          </a:xfrm>
          <a:prstGeom prst="rect">
            <a:avLst/>
          </a:prstGeom>
          <a:noFill/>
        </p:spPr>
        <p:txBody>
          <a:bodyPr wrap="square" rtlCol="0">
            <a:spAutoFit/>
          </a:bodyPr>
          <a:lstStyle/>
          <a:p>
            <a:r>
              <a:rPr lang="en-US" b="1">
                <a:solidFill>
                  <a:schemeClr val="accent4"/>
                </a:solidFill>
                <a:latin typeface="DM Sans" pitchFamily="2" charset="77"/>
              </a:rPr>
              <a:t>Quality Coach</a:t>
            </a:r>
          </a:p>
        </p:txBody>
      </p:sp>
      <p:sp>
        <p:nvSpPr>
          <p:cNvPr id="30" name="TextBox 29">
            <a:extLst>
              <a:ext uri="{FF2B5EF4-FFF2-40B4-BE49-F238E27FC236}">
                <a16:creationId xmlns:a16="http://schemas.microsoft.com/office/drawing/2014/main" id="{CE26C236-07DF-4967-7206-DAC5510DFB36}"/>
              </a:ext>
            </a:extLst>
          </p:cNvPr>
          <p:cNvSpPr txBox="1"/>
          <p:nvPr/>
        </p:nvSpPr>
        <p:spPr>
          <a:xfrm>
            <a:off x="2880387" y="5517232"/>
            <a:ext cx="2498251" cy="369332"/>
          </a:xfrm>
          <a:prstGeom prst="rect">
            <a:avLst/>
          </a:prstGeom>
          <a:noFill/>
        </p:spPr>
        <p:txBody>
          <a:bodyPr wrap="square" rtlCol="0">
            <a:spAutoFit/>
          </a:bodyPr>
          <a:lstStyle/>
          <a:p>
            <a:r>
              <a:rPr lang="en-US" b="1">
                <a:solidFill>
                  <a:schemeClr val="accent1"/>
                </a:solidFill>
                <a:latin typeface="DM Sans" pitchFamily="2" charset="77"/>
              </a:rPr>
              <a:t>All Staff</a:t>
            </a:r>
          </a:p>
        </p:txBody>
      </p:sp>
      <p:sp>
        <p:nvSpPr>
          <p:cNvPr id="33" name="TextBox 32">
            <a:extLst>
              <a:ext uri="{FF2B5EF4-FFF2-40B4-BE49-F238E27FC236}">
                <a16:creationId xmlns:a16="http://schemas.microsoft.com/office/drawing/2014/main" id="{701B57B9-8E1E-B2FA-4094-226F7FCEEF26}"/>
              </a:ext>
            </a:extLst>
          </p:cNvPr>
          <p:cNvSpPr txBox="1"/>
          <p:nvPr/>
        </p:nvSpPr>
        <p:spPr>
          <a:xfrm>
            <a:off x="1099322" y="6455117"/>
            <a:ext cx="3330575" cy="161583"/>
          </a:xfrm>
          <a:prstGeom prst="rect">
            <a:avLst/>
          </a:prstGeom>
          <a:noFill/>
        </p:spPr>
        <p:txBody>
          <a:bodyPr wrap="square" lIns="0" tIns="0" rIns="0" bIns="0">
            <a:spAutoFit/>
          </a:bodyPr>
          <a:lstStyle/>
          <a:p>
            <a:r>
              <a:rPr lang="en-GB" sz="1050" dirty="0">
                <a:solidFill>
                  <a:schemeClr val="accent5"/>
                </a:solidFill>
                <a:latin typeface="DM Sans" pitchFamily="2" charset="77"/>
              </a:rPr>
              <a:t>Adapted from Health Foundation (2014)</a:t>
            </a:r>
          </a:p>
        </p:txBody>
      </p:sp>
      <p:sp>
        <p:nvSpPr>
          <p:cNvPr id="3" name="Triangle 2">
            <a:extLst>
              <a:ext uri="{FF2B5EF4-FFF2-40B4-BE49-F238E27FC236}">
                <a16:creationId xmlns:a16="http://schemas.microsoft.com/office/drawing/2014/main" id="{1B2EAC85-7C67-CC4E-9800-A837B383FF96}"/>
              </a:ext>
            </a:extLst>
          </p:cNvPr>
          <p:cNvSpPr/>
          <p:nvPr/>
        </p:nvSpPr>
        <p:spPr>
          <a:xfrm rot="5400000">
            <a:off x="4585447" y="5903259"/>
            <a:ext cx="262217" cy="226049"/>
          </a:xfrm>
          <a:prstGeom prst="triangle">
            <a:avLst/>
          </a:prstGeom>
          <a:solidFill>
            <a:srgbClr val="D9D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0615306-932E-A951-19FA-E510A6D8FE0C}"/>
              </a:ext>
            </a:extLst>
          </p:cNvPr>
          <p:cNvSpPr/>
          <p:nvPr/>
        </p:nvSpPr>
        <p:spPr>
          <a:xfrm rot="16200000">
            <a:off x="8258327" y="5903259"/>
            <a:ext cx="262217" cy="226049"/>
          </a:xfrm>
          <a:prstGeom prst="triangle">
            <a:avLst/>
          </a:prstGeom>
          <a:solidFill>
            <a:srgbClr val="D9D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19918B95-6A33-4CAE-40FE-9F1BD01E4C30}"/>
              </a:ext>
            </a:extLst>
          </p:cNvPr>
          <p:cNvSpPr/>
          <p:nvPr/>
        </p:nvSpPr>
        <p:spPr>
          <a:xfrm rot="16200000">
            <a:off x="6581972" y="3015036"/>
            <a:ext cx="262217" cy="226049"/>
          </a:xfrm>
          <a:prstGeom prst="triangle">
            <a:avLst/>
          </a:prstGeom>
          <a:solidFill>
            <a:srgbClr val="D9D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F70B2B04-FFDE-38AA-D195-C7A22D1DD7E9}"/>
              </a:ext>
            </a:extLst>
          </p:cNvPr>
          <p:cNvSpPr/>
          <p:nvPr/>
        </p:nvSpPr>
        <p:spPr>
          <a:xfrm rot="5400000">
            <a:off x="6182008" y="3015036"/>
            <a:ext cx="262217" cy="226049"/>
          </a:xfrm>
          <a:prstGeom prst="triangle">
            <a:avLst/>
          </a:prstGeom>
          <a:solidFill>
            <a:srgbClr val="D9D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573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2000" accel="50000" decel="50000" fill="hold" nodeType="withEffect">
                                  <p:stCondLst>
                                    <p:cond delay="0"/>
                                  </p:stCondLst>
                                  <p:childTnLst>
                                    <p:animRot by="10800000">
                                      <p:cBhvr>
                                        <p:cTn id="6" dur="3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A9A1DE-5CDE-AD53-B597-E29A24EB3ABD}"/>
              </a:ext>
            </a:extLst>
          </p:cNvPr>
          <p:cNvPicPr>
            <a:picLocks noChangeAspect="1"/>
          </p:cNvPicPr>
          <p:nvPr/>
        </p:nvPicPr>
        <p:blipFill>
          <a:blip r:embed="rId3"/>
          <a:stretch>
            <a:fillRect/>
          </a:stretch>
        </p:blipFill>
        <p:spPr>
          <a:xfrm rot="175164">
            <a:off x="3043438" y="5477959"/>
            <a:ext cx="6430327" cy="1140828"/>
          </a:xfrm>
          <a:prstGeom prst="rect">
            <a:avLst/>
          </a:prstGeom>
        </p:spPr>
      </p:pic>
      <p:sp>
        <p:nvSpPr>
          <p:cNvPr id="8" name="Content Placeholder 2">
            <a:extLst>
              <a:ext uri="{FF2B5EF4-FFF2-40B4-BE49-F238E27FC236}">
                <a16:creationId xmlns:a16="http://schemas.microsoft.com/office/drawing/2014/main" id="{DFCCC6A9-D4F1-C6B4-A010-CC00C042BB8B}"/>
              </a:ext>
            </a:extLst>
          </p:cNvPr>
          <p:cNvSpPr>
            <a:spLocks noGrp="1"/>
          </p:cNvSpPr>
          <p:nvPr>
            <p:ph idx="1"/>
          </p:nvPr>
        </p:nvSpPr>
        <p:spPr>
          <a:xfrm>
            <a:off x="1077913" y="1803399"/>
            <a:ext cx="10872787" cy="4737145"/>
          </a:xfrm>
        </p:spPr>
        <p:txBody>
          <a:bodyPr/>
          <a:lstStyle/>
          <a:p>
            <a:pPr lvl="3">
              <a:lnSpc>
                <a:spcPct val="65000"/>
              </a:lnSpc>
              <a:spcBef>
                <a:spcPts val="0"/>
              </a:spcBef>
            </a:pPr>
            <a:r>
              <a:rPr lang="en-US" sz="13000">
                <a:latin typeface="Petrona" pitchFamily="2" charset="77"/>
              </a:rPr>
              <a:t>What do </a:t>
            </a:r>
            <a:br>
              <a:rPr lang="en-US" sz="13000">
                <a:latin typeface="Petrona" pitchFamily="2" charset="77"/>
              </a:rPr>
            </a:br>
            <a:r>
              <a:rPr lang="en-US" sz="13000">
                <a:latin typeface="Petrona" pitchFamily="2" charset="77"/>
              </a:rPr>
              <a:t>we mean </a:t>
            </a:r>
            <a:br>
              <a:rPr lang="en-US" sz="13000">
                <a:latin typeface="Petrona" pitchFamily="2" charset="77"/>
              </a:rPr>
            </a:br>
            <a:r>
              <a:rPr lang="en-US" sz="13000">
                <a:latin typeface="Petrona" pitchFamily="2" charset="77"/>
              </a:rPr>
              <a:t>by </a:t>
            </a:r>
            <a:r>
              <a:rPr lang="en-US" sz="13000" i="1">
                <a:latin typeface="Petrona" pitchFamily="2" charset="77"/>
              </a:rPr>
              <a:t>coaching</a:t>
            </a:r>
            <a:r>
              <a:rPr lang="en-US" sz="13000">
                <a:latin typeface="Petrona" pitchFamily="2" charset="77"/>
              </a:rPr>
              <a:t>?</a:t>
            </a:r>
          </a:p>
        </p:txBody>
      </p:sp>
      <p:sp>
        <p:nvSpPr>
          <p:cNvPr id="2" name="Title 1">
            <a:extLst>
              <a:ext uri="{FF2B5EF4-FFF2-40B4-BE49-F238E27FC236}">
                <a16:creationId xmlns:a16="http://schemas.microsoft.com/office/drawing/2014/main" id="{0CE6FB73-F475-40C0-DD27-54749516EE8C}"/>
              </a:ext>
            </a:extLst>
          </p:cNvPr>
          <p:cNvSpPr>
            <a:spLocks noGrp="1"/>
          </p:cNvSpPr>
          <p:nvPr>
            <p:ph type="title"/>
          </p:nvPr>
        </p:nvSpPr>
        <p:spPr/>
        <p:txBody>
          <a:bodyPr/>
          <a:lstStyle/>
          <a:p>
            <a:r>
              <a:rPr lang="en-US"/>
              <a:t>What do we mean by coaching?</a:t>
            </a:r>
          </a:p>
        </p:txBody>
      </p:sp>
      <p:sp>
        <p:nvSpPr>
          <p:cNvPr id="4" name="Footer Placeholder 3">
            <a:extLst>
              <a:ext uri="{FF2B5EF4-FFF2-40B4-BE49-F238E27FC236}">
                <a16:creationId xmlns:a16="http://schemas.microsoft.com/office/drawing/2014/main" id="{9E35BB90-A198-77F9-3FDC-53F192CC3663}"/>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7D4E0888-50CA-7629-BD88-B345A8F45391}"/>
              </a:ext>
            </a:extLst>
          </p:cNvPr>
          <p:cNvSpPr>
            <a:spLocks noGrp="1"/>
          </p:cNvSpPr>
          <p:nvPr>
            <p:ph type="sldNum" sz="quarter" idx="12"/>
          </p:nvPr>
        </p:nvSpPr>
        <p:spPr/>
        <p:txBody>
          <a:bodyPr/>
          <a:lstStyle/>
          <a:p>
            <a:fld id="{16C5AC08-0ACD-404A-9C9F-AB39E786C34A}" type="slidenum">
              <a:rPr lang="en-GB"/>
              <a:t>52</a:t>
            </a:fld>
            <a:endParaRPr lang="en-GB"/>
          </a:p>
        </p:txBody>
      </p:sp>
      <p:sp>
        <p:nvSpPr>
          <p:cNvPr id="6" name="Text Placeholder 5">
            <a:extLst>
              <a:ext uri="{FF2B5EF4-FFF2-40B4-BE49-F238E27FC236}">
                <a16:creationId xmlns:a16="http://schemas.microsoft.com/office/drawing/2014/main" id="{419D19BD-5128-B29D-7B36-CDBDD6AB069E}"/>
              </a:ext>
            </a:extLst>
          </p:cNvPr>
          <p:cNvSpPr>
            <a:spLocks noGrp="1"/>
          </p:cNvSpPr>
          <p:nvPr>
            <p:ph type="body" sz="quarter" idx="13"/>
          </p:nvPr>
        </p:nvSpPr>
        <p:spPr/>
        <p:txBody>
          <a:bodyPr/>
          <a:lstStyle/>
          <a:p>
            <a:r>
              <a:rPr lang="en-US"/>
              <a:t>What do we mean by coaching?</a:t>
            </a:r>
          </a:p>
        </p:txBody>
      </p:sp>
    </p:spTree>
    <p:extLst>
      <p:ext uri="{BB962C8B-B14F-4D97-AF65-F5344CB8AC3E}">
        <p14:creationId xmlns:p14="http://schemas.microsoft.com/office/powerpoint/2010/main" val="24991055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4E68-955F-6D73-22F8-69887B8E3BC4}"/>
              </a:ext>
            </a:extLst>
          </p:cNvPr>
          <p:cNvSpPr>
            <a:spLocks noGrp="1"/>
          </p:cNvSpPr>
          <p:nvPr>
            <p:ph type="title"/>
          </p:nvPr>
        </p:nvSpPr>
        <p:spPr/>
        <p:txBody>
          <a:bodyPr/>
          <a:lstStyle/>
          <a:p>
            <a:r>
              <a:rPr lang="en-US"/>
              <a:t>Activity</a:t>
            </a:r>
          </a:p>
        </p:txBody>
      </p:sp>
      <p:sp>
        <p:nvSpPr>
          <p:cNvPr id="11" name="Content Placeholder 10">
            <a:extLst>
              <a:ext uri="{FF2B5EF4-FFF2-40B4-BE49-F238E27FC236}">
                <a16:creationId xmlns:a16="http://schemas.microsoft.com/office/drawing/2014/main" id="{6475B7C4-02C7-91FC-A452-6B44248CDDF3}"/>
              </a:ext>
            </a:extLst>
          </p:cNvPr>
          <p:cNvSpPr>
            <a:spLocks noGrp="1"/>
          </p:cNvSpPr>
          <p:nvPr>
            <p:ph idx="1"/>
          </p:nvPr>
        </p:nvSpPr>
        <p:spPr>
          <a:xfrm>
            <a:off x="1077913" y="1520825"/>
            <a:ext cx="7100887" cy="5019720"/>
          </a:xfrm>
        </p:spPr>
        <p:txBody>
          <a:bodyPr/>
          <a:lstStyle/>
          <a:p>
            <a:pPr marL="571500" indent="-571500">
              <a:buClr>
                <a:schemeClr val="accent2"/>
              </a:buClr>
              <a:buFont typeface="Arial" panose="020B0604020202020204" pitchFamily="34" charset="0"/>
              <a:buChar char="•"/>
            </a:pPr>
            <a:r>
              <a:rPr lang="en-US" dirty="0"/>
              <a:t>What is </a:t>
            </a:r>
            <a:r>
              <a:rPr lang="en-US" b="1" dirty="0">
                <a:solidFill>
                  <a:schemeClr val="accent2"/>
                </a:solidFill>
              </a:rPr>
              <a:t>coaching</a:t>
            </a:r>
            <a:r>
              <a:rPr lang="en-US" dirty="0"/>
              <a:t>?</a:t>
            </a:r>
          </a:p>
          <a:p>
            <a:pPr marL="571500" indent="-571500">
              <a:buClr>
                <a:schemeClr val="accent2"/>
              </a:buClr>
              <a:buFont typeface="Arial" panose="020B0604020202020204" pitchFamily="34" charset="0"/>
              <a:buChar char="•"/>
            </a:pPr>
            <a:r>
              <a:rPr lang="en-US" dirty="0"/>
              <a:t>What is </a:t>
            </a:r>
            <a:r>
              <a:rPr lang="en-US" b="1" dirty="0">
                <a:solidFill>
                  <a:schemeClr val="accent2"/>
                </a:solidFill>
              </a:rPr>
              <a:t>mentoring</a:t>
            </a:r>
            <a:r>
              <a:rPr lang="en-US" dirty="0"/>
              <a:t>?</a:t>
            </a:r>
          </a:p>
          <a:p>
            <a:pPr marL="571500" indent="-571500">
              <a:buClr>
                <a:schemeClr val="accent2"/>
              </a:buClr>
              <a:buFont typeface="Arial" panose="020B0604020202020204" pitchFamily="34" charset="0"/>
              <a:buChar char="•"/>
            </a:pPr>
            <a:r>
              <a:rPr lang="en-US" dirty="0"/>
              <a:t>What’s the difference?</a:t>
            </a:r>
          </a:p>
        </p:txBody>
      </p:sp>
      <p:sp>
        <p:nvSpPr>
          <p:cNvPr id="4" name="Footer Placeholder 3">
            <a:extLst>
              <a:ext uri="{FF2B5EF4-FFF2-40B4-BE49-F238E27FC236}">
                <a16:creationId xmlns:a16="http://schemas.microsoft.com/office/drawing/2014/main" id="{4D82AD5D-B6DA-ECBF-1646-A2B8742C2F27}"/>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92FEEE10-5266-876B-65B2-3652D6DBE8EB}"/>
              </a:ext>
            </a:extLst>
          </p:cNvPr>
          <p:cNvSpPr>
            <a:spLocks noGrp="1"/>
          </p:cNvSpPr>
          <p:nvPr>
            <p:ph type="sldNum" sz="quarter" idx="12"/>
          </p:nvPr>
        </p:nvSpPr>
        <p:spPr/>
        <p:txBody>
          <a:bodyPr/>
          <a:lstStyle/>
          <a:p>
            <a:fld id="{16C5AC08-0ACD-404A-9C9F-AB39E786C34A}" type="slidenum">
              <a:rPr lang="en-GB"/>
              <a:t>53</a:t>
            </a:fld>
            <a:endParaRPr lang="en-GB"/>
          </a:p>
        </p:txBody>
      </p:sp>
      <p:sp>
        <p:nvSpPr>
          <p:cNvPr id="12" name="Text Placeholder 11">
            <a:extLst>
              <a:ext uri="{FF2B5EF4-FFF2-40B4-BE49-F238E27FC236}">
                <a16:creationId xmlns:a16="http://schemas.microsoft.com/office/drawing/2014/main" id="{7164B24B-8C24-BD6F-E19F-3DC19D310707}"/>
              </a:ext>
            </a:extLst>
          </p:cNvPr>
          <p:cNvSpPr>
            <a:spLocks noGrp="1"/>
          </p:cNvSpPr>
          <p:nvPr>
            <p:ph type="body" sz="quarter" idx="13"/>
          </p:nvPr>
        </p:nvSpPr>
        <p:spPr/>
        <p:txBody>
          <a:bodyPr/>
          <a:lstStyle/>
          <a:p>
            <a:r>
              <a:rPr lang="en-US"/>
              <a:t>Activity 1.3</a:t>
            </a:r>
          </a:p>
        </p:txBody>
      </p:sp>
      <p:pic>
        <p:nvPicPr>
          <p:cNvPr id="7" name="Picture 6">
            <a:extLst>
              <a:ext uri="{FF2B5EF4-FFF2-40B4-BE49-F238E27FC236}">
                <a16:creationId xmlns:a16="http://schemas.microsoft.com/office/drawing/2014/main" id="{0146A806-4465-7E9A-CD2D-22F31349774D}"/>
              </a:ext>
            </a:extLst>
          </p:cNvPr>
          <p:cNvPicPr>
            <a:picLocks noChangeAspect="1"/>
          </p:cNvPicPr>
          <p:nvPr/>
        </p:nvPicPr>
        <p:blipFill>
          <a:blip r:embed="rId3"/>
          <a:srcRect/>
          <a:stretch/>
        </p:blipFill>
        <p:spPr>
          <a:xfrm>
            <a:off x="238125" y="1317624"/>
            <a:ext cx="495300" cy="406400"/>
          </a:xfrm>
          <a:prstGeom prst="rect">
            <a:avLst/>
          </a:prstGeom>
        </p:spPr>
      </p:pic>
      <p:pic>
        <p:nvPicPr>
          <p:cNvPr id="8" name="Picture 7">
            <a:extLst>
              <a:ext uri="{FF2B5EF4-FFF2-40B4-BE49-F238E27FC236}">
                <a16:creationId xmlns:a16="http://schemas.microsoft.com/office/drawing/2014/main" id="{836D3889-AB96-BE65-352E-28FBBE092395}"/>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29183005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122F11-D90F-A959-6FF4-495571C18C59}"/>
              </a:ext>
            </a:extLst>
          </p:cNvPr>
          <p:cNvSpPr>
            <a:spLocks noGrp="1"/>
          </p:cNvSpPr>
          <p:nvPr>
            <p:ph type="title"/>
          </p:nvPr>
        </p:nvSpPr>
        <p:spPr/>
        <p:txBody>
          <a:bodyPr/>
          <a:lstStyle/>
          <a:p>
            <a:r>
              <a:rPr lang="en-US"/>
              <a:t>Mentoring vs Coaching</a:t>
            </a:r>
          </a:p>
        </p:txBody>
      </p:sp>
      <p:sp>
        <p:nvSpPr>
          <p:cNvPr id="4" name="Footer Placeholder 3">
            <a:extLst>
              <a:ext uri="{FF2B5EF4-FFF2-40B4-BE49-F238E27FC236}">
                <a16:creationId xmlns:a16="http://schemas.microsoft.com/office/drawing/2014/main" id="{224F6F17-196E-3C0A-A69E-BE335C319E7A}"/>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7472E2E2-AB2D-502D-4EEF-F6884E665A89}"/>
              </a:ext>
            </a:extLst>
          </p:cNvPr>
          <p:cNvSpPr>
            <a:spLocks noGrp="1"/>
          </p:cNvSpPr>
          <p:nvPr>
            <p:ph type="sldNum" sz="quarter" idx="12"/>
          </p:nvPr>
        </p:nvSpPr>
        <p:spPr/>
        <p:txBody>
          <a:bodyPr/>
          <a:lstStyle/>
          <a:p>
            <a:fld id="{16C5AC08-0ACD-404A-9C9F-AB39E786C34A}" type="slidenum">
              <a:rPr lang="en-GB"/>
              <a:t>54</a:t>
            </a:fld>
            <a:endParaRPr lang="en-GB"/>
          </a:p>
        </p:txBody>
      </p:sp>
      <p:sp>
        <p:nvSpPr>
          <p:cNvPr id="10" name="Text Placeholder 9">
            <a:extLst>
              <a:ext uri="{FF2B5EF4-FFF2-40B4-BE49-F238E27FC236}">
                <a16:creationId xmlns:a16="http://schemas.microsoft.com/office/drawing/2014/main" id="{C0547CE7-2033-664C-5D6F-1DE6275379E8}"/>
              </a:ext>
            </a:extLst>
          </p:cNvPr>
          <p:cNvSpPr>
            <a:spLocks noGrp="1"/>
          </p:cNvSpPr>
          <p:nvPr>
            <p:ph type="body" sz="quarter" idx="13"/>
          </p:nvPr>
        </p:nvSpPr>
        <p:spPr/>
        <p:txBody>
          <a:bodyPr/>
          <a:lstStyle/>
          <a:p>
            <a:r>
              <a:rPr lang="en-US"/>
              <a:t>Mentoring vs Coaching</a:t>
            </a:r>
          </a:p>
        </p:txBody>
      </p:sp>
      <p:graphicFrame>
        <p:nvGraphicFramePr>
          <p:cNvPr id="15" name="Table 7">
            <a:extLst>
              <a:ext uri="{FF2B5EF4-FFF2-40B4-BE49-F238E27FC236}">
                <a16:creationId xmlns:a16="http://schemas.microsoft.com/office/drawing/2014/main" id="{AC71530F-42BD-4721-D565-EC21176E2A37}"/>
              </a:ext>
            </a:extLst>
          </p:cNvPr>
          <p:cNvGraphicFramePr>
            <a:graphicFrameLocks noGrp="1"/>
          </p:cNvGraphicFramePr>
          <p:nvPr>
            <p:ph idx="1"/>
            <p:extLst>
              <p:ext uri="{D42A27DB-BD31-4B8C-83A1-F6EECF244321}">
                <p14:modId xmlns:p14="http://schemas.microsoft.com/office/powerpoint/2010/main" val="225361655"/>
              </p:ext>
            </p:extLst>
          </p:nvPr>
        </p:nvGraphicFramePr>
        <p:xfrm>
          <a:off x="1077912" y="1520825"/>
          <a:ext cx="10872787" cy="4457280"/>
        </p:xfrm>
        <a:graphic>
          <a:graphicData uri="http://schemas.openxmlformats.org/drawingml/2006/table">
            <a:tbl>
              <a:tblPr firstRow="1">
                <a:tableStyleId>{5C22544A-7EE6-4342-B048-85BDC9FD1C3A}</a:tableStyleId>
              </a:tblPr>
              <a:tblGrid>
                <a:gridCol w="5406015">
                  <a:extLst>
                    <a:ext uri="{9D8B030D-6E8A-4147-A177-3AD203B41FA5}">
                      <a16:colId xmlns:a16="http://schemas.microsoft.com/office/drawing/2014/main" val="829025408"/>
                    </a:ext>
                  </a:extLst>
                </a:gridCol>
                <a:gridCol w="5466772">
                  <a:extLst>
                    <a:ext uri="{9D8B030D-6E8A-4147-A177-3AD203B41FA5}">
                      <a16:colId xmlns:a16="http://schemas.microsoft.com/office/drawing/2014/main" val="3267056074"/>
                    </a:ext>
                  </a:extLst>
                </a:gridCol>
              </a:tblGrid>
              <a:tr h="0">
                <a:tc>
                  <a:txBody>
                    <a:bodyPr/>
                    <a:lstStyle/>
                    <a:p>
                      <a:r>
                        <a:rPr lang="en-GB" sz="1600" b="1">
                          <a:solidFill>
                            <a:srgbClr val="412669"/>
                          </a:solidFill>
                          <a:effectLst/>
                          <a:latin typeface="DM Sans" pitchFamily="2" charset="77"/>
                        </a:rPr>
                        <a:t>Mentoring</a:t>
                      </a:r>
                      <a:endParaRPr lang="en-GB" sz="1600">
                        <a:solidFill>
                          <a:srgbClr val="412669"/>
                        </a:solidFill>
                        <a:effectLst/>
                        <a:latin typeface="DM Sans" pitchFamily="2" charset="77"/>
                      </a:endParaRPr>
                    </a:p>
                  </a:txBody>
                  <a:tcPr marL="36000" marR="90000" marT="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B w="19050" cap="flat" cmpd="sng" algn="ctr">
                      <a:solidFill>
                        <a:schemeClr val="accent1"/>
                      </a:solidFill>
                      <a:prstDash val="solid"/>
                      <a:round/>
                      <a:headEnd type="none" w="med" len="med"/>
                      <a:tailEnd type="none" w="med" len="med"/>
                    </a:lnB>
                    <a:noFill/>
                  </a:tcPr>
                </a:tc>
                <a:tc>
                  <a:txBody>
                    <a:bodyPr/>
                    <a:lstStyle/>
                    <a:p>
                      <a:r>
                        <a:rPr lang="en-GB" sz="1600" b="1">
                          <a:solidFill>
                            <a:srgbClr val="412669"/>
                          </a:solidFill>
                          <a:effectLst/>
                          <a:latin typeface="DM Sans" pitchFamily="2" charset="77"/>
                        </a:rPr>
                        <a:t>Coaching</a:t>
                      </a:r>
                      <a:endParaRPr lang="en-GB" sz="1600">
                        <a:solidFill>
                          <a:srgbClr val="412669"/>
                        </a:solidFill>
                        <a:effectLst/>
                        <a:latin typeface="DM Sans" pitchFamily="2" charset="77"/>
                      </a:endParaRPr>
                    </a:p>
                  </a:txBody>
                  <a:tcPr marL="36000" marR="90000" marT="0" marB="36000">
                    <a:lnL w="12700" cap="flat" cmpd="sng" algn="ctr">
                      <a:noFill/>
                      <a:prstDash val="solid"/>
                      <a:round/>
                      <a:headEnd type="none" w="med" len="med"/>
                      <a:tailEnd type="none" w="med" len="med"/>
                    </a:lnL>
                    <a:lnB w="190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77660218"/>
                  </a:ext>
                </a:extLst>
              </a:tr>
              <a:tr h="0">
                <a:tc>
                  <a:txBody>
                    <a:bodyPr/>
                    <a:lstStyle/>
                    <a:p>
                      <a:r>
                        <a:rPr lang="en-GB" sz="1950">
                          <a:effectLst/>
                          <a:latin typeface="DM Sans" pitchFamily="2" charset="77"/>
                        </a:rPr>
                        <a:t>Ongoing relationship. May be over many </a:t>
                      </a:r>
                      <a:br>
                        <a:rPr lang="en-GB" sz="1950">
                          <a:effectLst/>
                          <a:latin typeface="DM Sans" pitchFamily="2" charset="77"/>
                        </a:rPr>
                      </a:br>
                      <a:r>
                        <a:rPr lang="en-GB" sz="1950">
                          <a:effectLst/>
                          <a:latin typeface="DM Sans" pitchFamily="2" charset="77"/>
                        </a:rPr>
                        <a:t>years and projects.</a:t>
                      </a:r>
                    </a:p>
                  </a:txBody>
                  <a:tcPr marL="76200" marR="381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950">
                          <a:effectLst/>
                          <a:latin typeface="DM Sans" pitchFamily="2" charset="77"/>
                        </a:rPr>
                        <a:t>Shorter duration, may be for the life of </a:t>
                      </a:r>
                      <a:br>
                        <a:rPr lang="en-GB" sz="1950">
                          <a:effectLst/>
                          <a:latin typeface="DM Sans" pitchFamily="2" charset="77"/>
                        </a:rPr>
                      </a:br>
                      <a:r>
                        <a:rPr lang="en-GB" sz="1950">
                          <a:effectLst/>
                          <a:latin typeface="DM Sans" pitchFamily="2" charset="77"/>
                        </a:rPr>
                        <a:t>the project</a:t>
                      </a:r>
                    </a:p>
                  </a:txBody>
                  <a:tcPr marL="76200" marR="38100" marT="180000" marB="180000">
                    <a:lnL w="12700" cap="flat" cmpd="sng" algn="ctr">
                      <a:noFill/>
                      <a:prstDash val="solid"/>
                      <a:round/>
                      <a:headEnd type="none" w="med" len="med"/>
                      <a:tailEnd type="none" w="med" len="med"/>
                    </a:lnL>
                    <a:lnT w="19050" cap="flat" cmpd="sng" algn="ctr">
                      <a:solidFill>
                        <a:schemeClr val="accent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71494576"/>
                  </a:ext>
                </a:extLst>
              </a:tr>
              <a:tr h="0">
                <a:tc>
                  <a:txBody>
                    <a:bodyPr/>
                    <a:lstStyle/>
                    <a:p>
                      <a:r>
                        <a:rPr lang="en-GB" sz="1950">
                          <a:effectLst/>
                          <a:latin typeface="DM Sans" pitchFamily="2" charset="77"/>
                        </a:rPr>
                        <a:t>More informal and meetings can take place </a:t>
                      </a:r>
                      <a:br>
                        <a:rPr lang="en-GB" sz="1950">
                          <a:effectLst/>
                          <a:latin typeface="DM Sans" pitchFamily="2" charset="77"/>
                        </a:rPr>
                      </a:br>
                      <a:r>
                        <a:rPr lang="en-GB" sz="1950">
                          <a:effectLst/>
                          <a:latin typeface="DM Sans" pitchFamily="2" charset="77"/>
                        </a:rPr>
                        <a:t>as and when.</a:t>
                      </a:r>
                    </a:p>
                  </a:txBody>
                  <a:tcPr marL="76200" marR="381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950">
                          <a:effectLst/>
                          <a:latin typeface="DM Sans" pitchFamily="2" charset="77"/>
                        </a:rPr>
                        <a:t>Generally more structured and meetings scheduled in on a regular basis</a:t>
                      </a:r>
                    </a:p>
                  </a:txBody>
                  <a:tcPr marL="76200" marR="38100" marT="180000" marB="180000">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129714060"/>
                  </a:ext>
                </a:extLst>
              </a:tr>
              <a:tr h="0">
                <a:tc>
                  <a:txBody>
                    <a:bodyPr/>
                    <a:lstStyle/>
                    <a:p>
                      <a:r>
                        <a:rPr lang="en-GB" sz="1950">
                          <a:effectLst/>
                          <a:latin typeface="DM Sans" pitchFamily="2" charset="77"/>
                        </a:rPr>
                        <a:t>A senior experienced person.</a:t>
                      </a:r>
                    </a:p>
                  </a:txBody>
                  <a:tcPr marL="76200" marR="381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950">
                          <a:effectLst/>
                          <a:latin typeface="DM Sans" pitchFamily="2" charset="77"/>
                        </a:rPr>
                        <a:t>Not necessarily senior or experienced in service area</a:t>
                      </a:r>
                    </a:p>
                  </a:txBody>
                  <a:tcPr marL="76200" marR="38100" marT="180000" marB="180000">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730887034"/>
                  </a:ext>
                </a:extLst>
              </a:tr>
              <a:tr h="0">
                <a:tc>
                  <a:txBody>
                    <a:bodyPr/>
                    <a:lstStyle/>
                    <a:p>
                      <a:r>
                        <a:rPr lang="en-GB" sz="1950">
                          <a:effectLst/>
                          <a:latin typeface="DM Sans" pitchFamily="2" charset="77"/>
                        </a:rPr>
                        <a:t>A technical / professional expert.</a:t>
                      </a:r>
                    </a:p>
                  </a:txBody>
                  <a:tcPr marL="76200" marR="381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950">
                          <a:effectLst/>
                          <a:latin typeface="DM Sans" pitchFamily="2" charset="77"/>
                        </a:rPr>
                        <a:t>Expert at coaching</a:t>
                      </a:r>
                    </a:p>
                  </a:txBody>
                  <a:tcPr marL="76200" marR="38100" marT="180000" marB="180000">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203895191"/>
                  </a:ext>
                </a:extLst>
              </a:tr>
              <a:tr h="0">
                <a:tc>
                  <a:txBody>
                    <a:bodyPr/>
                    <a:lstStyle/>
                    <a:p>
                      <a:r>
                        <a:rPr lang="en-GB" sz="1950">
                          <a:effectLst/>
                          <a:latin typeface="DM Sans" pitchFamily="2" charset="77"/>
                        </a:rPr>
                        <a:t>Has good networks and contacts</a:t>
                      </a:r>
                    </a:p>
                  </a:txBody>
                  <a:tcPr marL="76200" marR="38100" marT="180000" marB="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GB" sz="1950">
                          <a:effectLst/>
                          <a:latin typeface="DM Sans" pitchFamily="2" charset="77"/>
                        </a:rPr>
                        <a:t>Relationships of equals</a:t>
                      </a:r>
                    </a:p>
                  </a:txBody>
                  <a:tcPr marL="76200" marR="38100" marT="180000" marB="180000">
                    <a:lnL w="12700" cap="flat" cmpd="sng" algn="ctr">
                      <a:no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027653561"/>
                  </a:ext>
                </a:extLst>
              </a:tr>
            </a:tbl>
          </a:graphicData>
        </a:graphic>
      </p:graphicFrame>
    </p:spTree>
    <p:extLst>
      <p:ext uri="{BB962C8B-B14F-4D97-AF65-F5344CB8AC3E}">
        <p14:creationId xmlns:p14="http://schemas.microsoft.com/office/powerpoint/2010/main" val="1639757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6EF88-A4D1-A87E-D8CD-F727793B3484}"/>
              </a:ext>
            </a:extLst>
          </p:cNvPr>
          <p:cNvSpPr>
            <a:spLocks noGrp="1"/>
          </p:cNvSpPr>
          <p:nvPr>
            <p:ph type="title"/>
          </p:nvPr>
        </p:nvSpPr>
        <p:spPr/>
        <p:txBody>
          <a:bodyPr/>
          <a:lstStyle/>
          <a:p>
            <a:r>
              <a:rPr lang="en-US"/>
              <a:t>Coaching vs Coaching Improvement</a:t>
            </a:r>
          </a:p>
        </p:txBody>
      </p:sp>
      <p:graphicFrame>
        <p:nvGraphicFramePr>
          <p:cNvPr id="9" name="Table 9">
            <a:extLst>
              <a:ext uri="{FF2B5EF4-FFF2-40B4-BE49-F238E27FC236}">
                <a16:creationId xmlns:a16="http://schemas.microsoft.com/office/drawing/2014/main" id="{A44CFE71-9C7C-B04A-8F95-7ECB51FBAD3E}"/>
              </a:ext>
            </a:extLst>
          </p:cNvPr>
          <p:cNvGraphicFramePr>
            <a:graphicFrameLocks noGrp="1"/>
          </p:cNvGraphicFramePr>
          <p:nvPr>
            <p:ph idx="1"/>
            <p:extLst>
              <p:ext uri="{D42A27DB-BD31-4B8C-83A1-F6EECF244321}">
                <p14:modId xmlns:p14="http://schemas.microsoft.com/office/powerpoint/2010/main" val="4186848843"/>
              </p:ext>
            </p:extLst>
          </p:nvPr>
        </p:nvGraphicFramePr>
        <p:xfrm>
          <a:off x="1077913" y="1520825"/>
          <a:ext cx="10872786" cy="4799951"/>
        </p:xfrm>
        <a:graphic>
          <a:graphicData uri="http://schemas.openxmlformats.org/drawingml/2006/table">
            <a:tbl>
              <a:tblPr firstRow="1">
                <a:tableStyleId>{3B4B98B0-60AC-42C2-AFA5-B58CD77FA1E5}</a:tableStyleId>
              </a:tblPr>
              <a:tblGrid>
                <a:gridCol w="1646433">
                  <a:extLst>
                    <a:ext uri="{9D8B030D-6E8A-4147-A177-3AD203B41FA5}">
                      <a16:colId xmlns:a16="http://schemas.microsoft.com/office/drawing/2014/main" val="3743249771"/>
                    </a:ext>
                  </a:extLst>
                </a:gridCol>
                <a:gridCol w="1904215">
                  <a:extLst>
                    <a:ext uri="{9D8B030D-6E8A-4147-A177-3AD203B41FA5}">
                      <a16:colId xmlns:a16="http://schemas.microsoft.com/office/drawing/2014/main" val="163586033"/>
                    </a:ext>
                  </a:extLst>
                </a:gridCol>
                <a:gridCol w="1885745">
                  <a:extLst>
                    <a:ext uri="{9D8B030D-6E8A-4147-A177-3AD203B41FA5}">
                      <a16:colId xmlns:a16="http://schemas.microsoft.com/office/drawing/2014/main" val="2864746788"/>
                    </a:ext>
                  </a:extLst>
                </a:gridCol>
                <a:gridCol w="1884976">
                  <a:extLst>
                    <a:ext uri="{9D8B030D-6E8A-4147-A177-3AD203B41FA5}">
                      <a16:colId xmlns:a16="http://schemas.microsoft.com/office/drawing/2014/main" val="1901378785"/>
                    </a:ext>
                  </a:extLst>
                </a:gridCol>
                <a:gridCol w="1866508">
                  <a:extLst>
                    <a:ext uri="{9D8B030D-6E8A-4147-A177-3AD203B41FA5}">
                      <a16:colId xmlns:a16="http://schemas.microsoft.com/office/drawing/2014/main" val="84832449"/>
                    </a:ext>
                  </a:extLst>
                </a:gridCol>
                <a:gridCol w="1684909">
                  <a:extLst>
                    <a:ext uri="{9D8B030D-6E8A-4147-A177-3AD203B41FA5}">
                      <a16:colId xmlns:a16="http://schemas.microsoft.com/office/drawing/2014/main" val="971838630"/>
                    </a:ext>
                  </a:extLst>
                </a:gridCol>
              </a:tblGrid>
              <a:tr h="370840">
                <a:tc>
                  <a:txBody>
                    <a:bodyPr/>
                    <a:lstStyle/>
                    <a:p>
                      <a:endParaRPr lang="en-US" sz="1200">
                        <a:solidFill>
                          <a:schemeClr val="accent4"/>
                        </a:solidFill>
                        <a:latin typeface="DM Sans" pitchFamily="2" charset="77"/>
                      </a:endParaRPr>
                    </a:p>
                  </a:txBody>
                  <a:tcPr marT="0" marB="46800" anchor="b">
                    <a:lnL>
                      <a:noFill/>
                    </a:lnL>
                    <a:lnR w="9525" cap="flat" cmpd="sng" algn="ctr">
                      <a:solidFill>
                        <a:schemeClr val="accent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200">
                          <a:solidFill>
                            <a:schemeClr val="accent4"/>
                          </a:solidFill>
                          <a:latin typeface="DM Sans" pitchFamily="2" charset="77"/>
                        </a:rPr>
                        <a:t>Who</a:t>
                      </a:r>
                    </a:p>
                  </a:txBody>
                  <a:tcPr marT="0" marB="46800" anchor="b">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200">
                          <a:solidFill>
                            <a:schemeClr val="accent4"/>
                          </a:solidFill>
                          <a:latin typeface="DM Sans" pitchFamily="2" charset="77"/>
                        </a:rPr>
                        <a:t>What</a:t>
                      </a:r>
                    </a:p>
                  </a:txBody>
                  <a:tcPr marT="0" marB="46800" anchor="b">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200">
                          <a:solidFill>
                            <a:schemeClr val="accent4"/>
                          </a:solidFill>
                          <a:latin typeface="DM Sans" pitchFamily="2" charset="77"/>
                        </a:rPr>
                        <a:t>How</a:t>
                      </a:r>
                    </a:p>
                  </a:txBody>
                  <a:tcPr marT="0" marB="46800" anchor="b">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200">
                          <a:solidFill>
                            <a:schemeClr val="accent4"/>
                          </a:solidFill>
                          <a:latin typeface="DM Sans" pitchFamily="2" charset="77"/>
                        </a:rPr>
                        <a:t>When</a:t>
                      </a:r>
                    </a:p>
                  </a:txBody>
                  <a:tcPr marT="0" marB="46800" anchor="b">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200">
                          <a:solidFill>
                            <a:schemeClr val="accent4"/>
                          </a:solidFill>
                          <a:latin typeface="DM Sans" pitchFamily="2" charset="77"/>
                        </a:rPr>
                        <a:t>Where</a:t>
                      </a:r>
                    </a:p>
                  </a:txBody>
                  <a:tcPr marT="0" marB="46800" anchor="b">
                    <a:lnL w="9525" cap="flat" cmpd="sng" algn="ctr">
                      <a:solidFill>
                        <a:schemeClr val="accent4"/>
                      </a:solid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5830404"/>
                  </a:ext>
                </a:extLst>
              </a:tr>
              <a:tr h="2180714">
                <a:tc>
                  <a:txBody>
                    <a:bodyPr/>
                    <a:lstStyle/>
                    <a:p>
                      <a:r>
                        <a:rPr lang="en-US" sz="1600" b="0" i="0">
                          <a:solidFill>
                            <a:schemeClr val="accent2"/>
                          </a:solidFill>
                          <a:latin typeface="DM Sans Medium" pitchFamily="2" charset="77"/>
                        </a:rPr>
                        <a:t>Coaching development</a:t>
                      </a:r>
                    </a:p>
                  </a:txBody>
                  <a:tcPr marT="90000" marB="90000" anchor="ctr">
                    <a:lnL>
                      <a:noFill/>
                    </a:lnL>
                    <a:lnR w="9525" cap="flat" cmpd="sng" algn="ctr">
                      <a:solidFill>
                        <a:schemeClr val="accent4"/>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5847198"/>
                  </a:ext>
                </a:extLst>
              </a:tr>
              <a:tr h="2248397">
                <a:tc>
                  <a:txBody>
                    <a:bodyPr/>
                    <a:lstStyle/>
                    <a:p>
                      <a:r>
                        <a:rPr lang="en-US" sz="1600" b="0" i="0">
                          <a:solidFill>
                            <a:schemeClr val="accent1"/>
                          </a:solidFill>
                          <a:latin typeface="DM Sans Medium" pitchFamily="2" charset="77"/>
                        </a:rPr>
                        <a:t>Coaching improvement</a:t>
                      </a:r>
                    </a:p>
                  </a:txBody>
                  <a:tcPr marT="90000" marB="90000" anchor="ctr">
                    <a:lnL>
                      <a:noFill/>
                    </a:lnL>
                    <a:lnR w="9525" cap="flat" cmpd="sng" algn="ctr">
                      <a:solidFill>
                        <a:schemeClr val="accent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endParaRPr lang="en-US" sz="1600">
                        <a:latin typeface="DM Sans" pitchFamily="2" charset="77"/>
                      </a:endParaRPr>
                    </a:p>
                  </a:txBody>
                  <a:tcPr marT="90000" marB="90000">
                    <a:lnL w="9525" cap="flat" cmpd="sng" algn="ctr">
                      <a:solidFill>
                        <a:schemeClr val="accent4"/>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6303484"/>
                  </a:ext>
                </a:extLst>
              </a:tr>
            </a:tbl>
          </a:graphicData>
        </a:graphic>
      </p:graphicFrame>
      <p:sp>
        <p:nvSpPr>
          <p:cNvPr id="4" name="Footer Placeholder 3">
            <a:extLst>
              <a:ext uri="{FF2B5EF4-FFF2-40B4-BE49-F238E27FC236}">
                <a16:creationId xmlns:a16="http://schemas.microsoft.com/office/drawing/2014/main" id="{2EE11FE6-A36E-413A-72A8-A4AF48CE3CEA}"/>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CAA60E7F-42AB-26B6-56F4-FB747B90D96E}"/>
              </a:ext>
            </a:extLst>
          </p:cNvPr>
          <p:cNvSpPr>
            <a:spLocks noGrp="1"/>
          </p:cNvSpPr>
          <p:nvPr>
            <p:ph type="sldNum" sz="quarter" idx="12"/>
          </p:nvPr>
        </p:nvSpPr>
        <p:spPr/>
        <p:txBody>
          <a:bodyPr/>
          <a:lstStyle/>
          <a:p>
            <a:fld id="{16C5AC08-0ACD-404A-9C9F-AB39E786C34A}" type="slidenum">
              <a:rPr lang="en-GB"/>
              <a:t>55</a:t>
            </a:fld>
            <a:endParaRPr lang="en-GB"/>
          </a:p>
        </p:txBody>
      </p:sp>
      <p:sp>
        <p:nvSpPr>
          <p:cNvPr id="6" name="Text Placeholder 5">
            <a:extLst>
              <a:ext uri="{FF2B5EF4-FFF2-40B4-BE49-F238E27FC236}">
                <a16:creationId xmlns:a16="http://schemas.microsoft.com/office/drawing/2014/main" id="{E010A1DD-F80B-571C-2040-6033F769FC37}"/>
              </a:ext>
            </a:extLst>
          </p:cNvPr>
          <p:cNvSpPr>
            <a:spLocks noGrp="1"/>
          </p:cNvSpPr>
          <p:nvPr>
            <p:ph type="body" sz="quarter" idx="13"/>
          </p:nvPr>
        </p:nvSpPr>
        <p:spPr/>
        <p:txBody>
          <a:bodyPr/>
          <a:lstStyle/>
          <a:p>
            <a:r>
              <a:rPr lang="en-US"/>
              <a:t>Coaching vs Coaching Improvement</a:t>
            </a:r>
          </a:p>
        </p:txBody>
      </p:sp>
      <p:grpSp>
        <p:nvGrpSpPr>
          <p:cNvPr id="3" name="Group 2">
            <a:extLst>
              <a:ext uri="{FF2B5EF4-FFF2-40B4-BE49-F238E27FC236}">
                <a16:creationId xmlns:a16="http://schemas.microsoft.com/office/drawing/2014/main" id="{CBB9E42E-D916-EFCB-00D2-D9D1C2795E13}"/>
              </a:ext>
            </a:extLst>
          </p:cNvPr>
          <p:cNvGrpSpPr/>
          <p:nvPr/>
        </p:nvGrpSpPr>
        <p:grpSpPr>
          <a:xfrm>
            <a:off x="238126" y="808387"/>
            <a:ext cx="466724" cy="569563"/>
            <a:chOff x="238126" y="808387"/>
            <a:chExt cx="466724" cy="569563"/>
          </a:xfrm>
        </p:grpSpPr>
        <p:pic>
          <p:nvPicPr>
            <p:cNvPr id="7" name="Picture 6">
              <a:extLst>
                <a:ext uri="{FF2B5EF4-FFF2-40B4-BE49-F238E27FC236}">
                  <a16:creationId xmlns:a16="http://schemas.microsoft.com/office/drawing/2014/main" id="{E89433AB-296F-C889-BFA8-FA963A57D3D7}"/>
                </a:ext>
              </a:extLst>
            </p:cNvPr>
            <p:cNvPicPr>
              <a:picLocks noChangeAspect="1"/>
            </p:cNvPicPr>
            <p:nvPr/>
          </p:nvPicPr>
          <p:blipFill>
            <a:blip r:embed="rId3"/>
            <a:srcRect/>
            <a:stretch/>
          </p:blipFill>
          <p:spPr>
            <a:xfrm>
              <a:off x="331788" y="808387"/>
              <a:ext cx="279400" cy="330200"/>
            </a:xfrm>
            <a:prstGeom prst="rect">
              <a:avLst/>
            </a:prstGeom>
          </p:spPr>
        </p:pic>
        <p:sp>
          <p:nvSpPr>
            <p:cNvPr id="8" name="TextBox 7">
              <a:extLst>
                <a:ext uri="{FF2B5EF4-FFF2-40B4-BE49-F238E27FC236}">
                  <a16:creationId xmlns:a16="http://schemas.microsoft.com/office/drawing/2014/main" id="{588004E7-60DA-855F-F9E1-F472D7BD4B10}"/>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effectLst/>
                  <a:latin typeface="DM Sans" pitchFamily="2" charset="77"/>
                </a:rPr>
                <a:t>p82</a:t>
              </a:r>
              <a:endParaRPr lang="en-US" sz="800" dirty="0">
                <a:latin typeface="Petrona" pitchFamily="2" charset="77"/>
              </a:endParaRPr>
            </a:p>
          </p:txBody>
        </p:sp>
      </p:grpSp>
      <p:pic>
        <p:nvPicPr>
          <p:cNvPr id="11" name="Picture 10">
            <a:extLst>
              <a:ext uri="{FF2B5EF4-FFF2-40B4-BE49-F238E27FC236}">
                <a16:creationId xmlns:a16="http://schemas.microsoft.com/office/drawing/2014/main" id="{38F4D351-5CBB-23CA-288B-5EEBC475456D}"/>
              </a:ext>
            </a:extLst>
          </p:cNvPr>
          <p:cNvPicPr>
            <a:picLocks noChangeAspect="1"/>
          </p:cNvPicPr>
          <p:nvPr/>
        </p:nvPicPr>
        <p:blipFill>
          <a:blip r:embed="rId4"/>
          <a:srcRect/>
          <a:stretch/>
        </p:blipFill>
        <p:spPr>
          <a:xfrm>
            <a:off x="5060786" y="2339204"/>
            <a:ext cx="1019502" cy="1153648"/>
          </a:xfrm>
          <a:prstGeom prst="rect">
            <a:avLst/>
          </a:prstGeom>
        </p:spPr>
      </p:pic>
      <p:pic>
        <p:nvPicPr>
          <p:cNvPr id="12" name="Picture 11">
            <a:extLst>
              <a:ext uri="{FF2B5EF4-FFF2-40B4-BE49-F238E27FC236}">
                <a16:creationId xmlns:a16="http://schemas.microsoft.com/office/drawing/2014/main" id="{9969C6E6-A845-8D6F-513D-1A5A0A5D3A4E}"/>
              </a:ext>
            </a:extLst>
          </p:cNvPr>
          <p:cNvPicPr>
            <a:picLocks noChangeAspect="1"/>
          </p:cNvPicPr>
          <p:nvPr/>
        </p:nvPicPr>
        <p:blipFill>
          <a:blip r:embed="rId5"/>
          <a:srcRect/>
          <a:stretch/>
        </p:blipFill>
        <p:spPr>
          <a:xfrm>
            <a:off x="5093323" y="4969163"/>
            <a:ext cx="911550" cy="617502"/>
          </a:xfrm>
          <a:prstGeom prst="rect">
            <a:avLst/>
          </a:prstGeom>
        </p:spPr>
      </p:pic>
      <p:pic>
        <p:nvPicPr>
          <p:cNvPr id="14" name="Baseball">
            <a:extLst>
              <a:ext uri="{FF2B5EF4-FFF2-40B4-BE49-F238E27FC236}">
                <a16:creationId xmlns:a16="http://schemas.microsoft.com/office/drawing/2014/main" id="{A9AB7F65-98C5-FAD3-F4C5-014CC1A058B3}"/>
              </a:ext>
            </a:extLst>
          </p:cNvPr>
          <p:cNvPicPr>
            <a:picLocks noChangeAspect="1"/>
          </p:cNvPicPr>
          <p:nvPr/>
        </p:nvPicPr>
        <p:blipFill>
          <a:blip r:embed="rId6"/>
          <a:srcRect/>
          <a:stretch/>
        </p:blipFill>
        <p:spPr>
          <a:xfrm>
            <a:off x="3106995" y="4764006"/>
            <a:ext cx="1203632" cy="873223"/>
          </a:xfrm>
          <a:prstGeom prst="rect">
            <a:avLst/>
          </a:prstGeom>
        </p:spPr>
      </p:pic>
      <p:pic>
        <p:nvPicPr>
          <p:cNvPr id="16" name="Picture 15">
            <a:extLst>
              <a:ext uri="{FF2B5EF4-FFF2-40B4-BE49-F238E27FC236}">
                <a16:creationId xmlns:a16="http://schemas.microsoft.com/office/drawing/2014/main" id="{2D3D43CD-0D32-0EFE-3228-C97B3F02D031}"/>
              </a:ext>
            </a:extLst>
          </p:cNvPr>
          <p:cNvPicPr>
            <a:picLocks noChangeAspect="1"/>
          </p:cNvPicPr>
          <p:nvPr/>
        </p:nvPicPr>
        <p:blipFill>
          <a:blip r:embed="rId7"/>
          <a:srcRect/>
          <a:stretch/>
        </p:blipFill>
        <p:spPr>
          <a:xfrm>
            <a:off x="8874398" y="2371725"/>
            <a:ext cx="966552" cy="925855"/>
          </a:xfrm>
          <a:prstGeom prst="rect">
            <a:avLst/>
          </a:prstGeom>
        </p:spPr>
      </p:pic>
      <p:pic>
        <p:nvPicPr>
          <p:cNvPr id="17" name="Picture 16">
            <a:extLst>
              <a:ext uri="{FF2B5EF4-FFF2-40B4-BE49-F238E27FC236}">
                <a16:creationId xmlns:a16="http://schemas.microsoft.com/office/drawing/2014/main" id="{C9962134-9179-19B0-6ADE-CC530C3A9EC2}"/>
              </a:ext>
            </a:extLst>
          </p:cNvPr>
          <p:cNvPicPr>
            <a:picLocks noChangeAspect="1"/>
          </p:cNvPicPr>
          <p:nvPr/>
        </p:nvPicPr>
        <p:blipFill>
          <a:blip r:embed="rId8"/>
          <a:srcRect/>
          <a:stretch/>
        </p:blipFill>
        <p:spPr>
          <a:xfrm>
            <a:off x="10577070" y="2256280"/>
            <a:ext cx="1181100" cy="1346200"/>
          </a:xfrm>
          <a:prstGeom prst="rect">
            <a:avLst/>
          </a:prstGeom>
        </p:spPr>
      </p:pic>
      <p:pic>
        <p:nvPicPr>
          <p:cNvPr id="18" name="Picture 17">
            <a:extLst>
              <a:ext uri="{FF2B5EF4-FFF2-40B4-BE49-F238E27FC236}">
                <a16:creationId xmlns:a16="http://schemas.microsoft.com/office/drawing/2014/main" id="{C41F957D-1D01-FE2D-5C7E-14F5F3B476F8}"/>
              </a:ext>
            </a:extLst>
          </p:cNvPr>
          <p:cNvPicPr>
            <a:picLocks noChangeAspect="1"/>
          </p:cNvPicPr>
          <p:nvPr/>
        </p:nvPicPr>
        <p:blipFill>
          <a:blip r:embed="rId9"/>
          <a:srcRect/>
          <a:stretch/>
        </p:blipFill>
        <p:spPr>
          <a:xfrm>
            <a:off x="10590729" y="4673600"/>
            <a:ext cx="1191490" cy="1092200"/>
          </a:xfrm>
          <a:prstGeom prst="rect">
            <a:avLst/>
          </a:prstGeom>
        </p:spPr>
      </p:pic>
      <p:pic>
        <p:nvPicPr>
          <p:cNvPr id="19" name="Picture 18">
            <a:extLst>
              <a:ext uri="{FF2B5EF4-FFF2-40B4-BE49-F238E27FC236}">
                <a16:creationId xmlns:a16="http://schemas.microsoft.com/office/drawing/2014/main" id="{B69CC07C-836A-7B70-9EF1-4719BDAE79C7}"/>
              </a:ext>
            </a:extLst>
          </p:cNvPr>
          <p:cNvPicPr>
            <a:picLocks noChangeAspect="1"/>
          </p:cNvPicPr>
          <p:nvPr/>
        </p:nvPicPr>
        <p:blipFill>
          <a:blip r:embed="rId10"/>
          <a:srcRect/>
          <a:stretch/>
        </p:blipFill>
        <p:spPr>
          <a:xfrm>
            <a:off x="3150853" y="2371725"/>
            <a:ext cx="1259221" cy="1092560"/>
          </a:xfrm>
          <a:prstGeom prst="rect">
            <a:avLst/>
          </a:prstGeom>
        </p:spPr>
      </p:pic>
      <p:pic>
        <p:nvPicPr>
          <p:cNvPr id="20" name="Picture 19">
            <a:extLst>
              <a:ext uri="{FF2B5EF4-FFF2-40B4-BE49-F238E27FC236}">
                <a16:creationId xmlns:a16="http://schemas.microsoft.com/office/drawing/2014/main" id="{374A385C-C450-4BBD-307E-7E34A41BDE76}"/>
              </a:ext>
            </a:extLst>
          </p:cNvPr>
          <p:cNvPicPr>
            <a:picLocks noChangeAspect="1"/>
          </p:cNvPicPr>
          <p:nvPr/>
        </p:nvPicPr>
        <p:blipFill>
          <a:blip r:embed="rId11"/>
          <a:srcRect/>
          <a:stretch/>
        </p:blipFill>
        <p:spPr>
          <a:xfrm>
            <a:off x="8924632" y="4736180"/>
            <a:ext cx="885365" cy="948606"/>
          </a:xfrm>
          <a:prstGeom prst="rect">
            <a:avLst/>
          </a:prstGeom>
        </p:spPr>
      </p:pic>
      <p:pic>
        <p:nvPicPr>
          <p:cNvPr id="22" name="Picture 21">
            <a:extLst>
              <a:ext uri="{FF2B5EF4-FFF2-40B4-BE49-F238E27FC236}">
                <a16:creationId xmlns:a16="http://schemas.microsoft.com/office/drawing/2014/main" id="{08A10CF6-1DE0-D4C5-BBDF-EF0392FE4828}"/>
              </a:ext>
            </a:extLst>
          </p:cNvPr>
          <p:cNvPicPr>
            <a:picLocks noChangeAspect="1"/>
          </p:cNvPicPr>
          <p:nvPr/>
        </p:nvPicPr>
        <p:blipFill>
          <a:blip r:embed="rId12"/>
          <a:srcRect/>
          <a:stretch/>
        </p:blipFill>
        <p:spPr>
          <a:xfrm>
            <a:off x="7557286" y="5219700"/>
            <a:ext cx="546100" cy="546100"/>
          </a:xfrm>
          <a:prstGeom prst="rect">
            <a:avLst/>
          </a:prstGeom>
        </p:spPr>
      </p:pic>
      <p:pic>
        <p:nvPicPr>
          <p:cNvPr id="23" name="Picture 22">
            <a:extLst>
              <a:ext uri="{FF2B5EF4-FFF2-40B4-BE49-F238E27FC236}">
                <a16:creationId xmlns:a16="http://schemas.microsoft.com/office/drawing/2014/main" id="{894A52F2-203F-397C-75A6-2FFC734A8346}"/>
              </a:ext>
            </a:extLst>
          </p:cNvPr>
          <p:cNvPicPr>
            <a:picLocks noChangeAspect="1"/>
          </p:cNvPicPr>
          <p:nvPr/>
        </p:nvPicPr>
        <p:blipFill>
          <a:blip r:embed="rId13"/>
          <a:srcRect/>
          <a:stretch/>
        </p:blipFill>
        <p:spPr>
          <a:xfrm>
            <a:off x="7036128" y="2371725"/>
            <a:ext cx="906376" cy="1069058"/>
          </a:xfrm>
          <a:prstGeom prst="rect">
            <a:avLst/>
          </a:prstGeom>
        </p:spPr>
      </p:pic>
      <p:pic>
        <p:nvPicPr>
          <p:cNvPr id="25" name="Picture 24">
            <a:extLst>
              <a:ext uri="{FF2B5EF4-FFF2-40B4-BE49-F238E27FC236}">
                <a16:creationId xmlns:a16="http://schemas.microsoft.com/office/drawing/2014/main" id="{69333C68-0A70-944D-7EB5-A55DBB7E6851}"/>
              </a:ext>
            </a:extLst>
          </p:cNvPr>
          <p:cNvPicPr>
            <a:picLocks noChangeAspect="1"/>
          </p:cNvPicPr>
          <p:nvPr/>
        </p:nvPicPr>
        <p:blipFill>
          <a:blip r:embed="rId14"/>
          <a:srcRect/>
          <a:stretch/>
        </p:blipFill>
        <p:spPr>
          <a:xfrm>
            <a:off x="6828443" y="4506863"/>
            <a:ext cx="508000" cy="596900"/>
          </a:xfrm>
          <a:prstGeom prst="rect">
            <a:avLst/>
          </a:prstGeom>
        </p:spPr>
      </p:pic>
      <p:pic>
        <p:nvPicPr>
          <p:cNvPr id="27" name="Picture 26">
            <a:extLst>
              <a:ext uri="{FF2B5EF4-FFF2-40B4-BE49-F238E27FC236}">
                <a16:creationId xmlns:a16="http://schemas.microsoft.com/office/drawing/2014/main" id="{E918B927-8A71-0800-E21A-CCEC86A8287D}"/>
              </a:ext>
            </a:extLst>
          </p:cNvPr>
          <p:cNvPicPr>
            <a:picLocks noChangeAspect="1"/>
          </p:cNvPicPr>
          <p:nvPr/>
        </p:nvPicPr>
        <p:blipFill>
          <a:blip r:embed="rId15"/>
          <a:srcRect/>
          <a:stretch/>
        </p:blipFill>
        <p:spPr>
          <a:xfrm>
            <a:off x="7085475" y="5354890"/>
            <a:ext cx="229726" cy="226989"/>
          </a:xfrm>
          <a:prstGeom prst="rect">
            <a:avLst/>
          </a:prstGeom>
        </p:spPr>
      </p:pic>
    </p:spTree>
    <p:extLst>
      <p:ext uri="{BB962C8B-B14F-4D97-AF65-F5344CB8AC3E}">
        <p14:creationId xmlns:p14="http://schemas.microsoft.com/office/powerpoint/2010/main" val="37095941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6A15-3C0F-79BE-99C9-C594AE46B04A}"/>
              </a:ext>
            </a:extLst>
          </p:cNvPr>
          <p:cNvSpPr>
            <a:spLocks noGrp="1"/>
          </p:cNvSpPr>
          <p:nvPr>
            <p:ph type="title"/>
          </p:nvPr>
        </p:nvSpPr>
        <p:spPr/>
        <p:txBody>
          <a:bodyPr/>
          <a:lstStyle/>
          <a:p>
            <a:r>
              <a:rPr lang="en-US"/>
              <a:t>You will wear many hats…</a:t>
            </a:r>
          </a:p>
        </p:txBody>
      </p:sp>
      <p:sp>
        <p:nvSpPr>
          <p:cNvPr id="4" name="Footer Placeholder 3">
            <a:extLst>
              <a:ext uri="{FF2B5EF4-FFF2-40B4-BE49-F238E27FC236}">
                <a16:creationId xmlns:a16="http://schemas.microsoft.com/office/drawing/2014/main" id="{64ED1BC6-05CE-475C-E617-666A96EDF871}"/>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7BF9E0E3-2E99-DAE9-6926-B51CE4E65A29}"/>
              </a:ext>
            </a:extLst>
          </p:cNvPr>
          <p:cNvSpPr>
            <a:spLocks noGrp="1"/>
          </p:cNvSpPr>
          <p:nvPr>
            <p:ph type="sldNum" sz="quarter" idx="12"/>
          </p:nvPr>
        </p:nvSpPr>
        <p:spPr/>
        <p:txBody>
          <a:bodyPr/>
          <a:lstStyle/>
          <a:p>
            <a:fld id="{16C5AC08-0ACD-404A-9C9F-AB39E786C34A}" type="slidenum">
              <a:rPr lang="en-GB"/>
              <a:t>56</a:t>
            </a:fld>
            <a:endParaRPr lang="en-GB"/>
          </a:p>
        </p:txBody>
      </p:sp>
      <p:sp>
        <p:nvSpPr>
          <p:cNvPr id="6" name="Text Placeholder 5">
            <a:extLst>
              <a:ext uri="{FF2B5EF4-FFF2-40B4-BE49-F238E27FC236}">
                <a16:creationId xmlns:a16="http://schemas.microsoft.com/office/drawing/2014/main" id="{E39F6247-ED9C-3BD6-68D8-D9B8EF491E7C}"/>
              </a:ext>
            </a:extLst>
          </p:cNvPr>
          <p:cNvSpPr>
            <a:spLocks noGrp="1"/>
          </p:cNvSpPr>
          <p:nvPr>
            <p:ph type="body" sz="quarter" idx="13"/>
          </p:nvPr>
        </p:nvSpPr>
        <p:spPr/>
        <p:txBody>
          <a:bodyPr/>
          <a:lstStyle/>
          <a:p>
            <a:r>
              <a:rPr lang="en-US" dirty="0"/>
              <a:t>You will wear many hats…</a:t>
            </a:r>
          </a:p>
        </p:txBody>
      </p:sp>
      <p:grpSp>
        <p:nvGrpSpPr>
          <p:cNvPr id="26" name="Facilitating">
            <a:extLst>
              <a:ext uri="{FF2B5EF4-FFF2-40B4-BE49-F238E27FC236}">
                <a16:creationId xmlns:a16="http://schemas.microsoft.com/office/drawing/2014/main" id="{58FC164A-257C-8867-A697-71091D279A8C}"/>
              </a:ext>
            </a:extLst>
          </p:cNvPr>
          <p:cNvGrpSpPr/>
          <p:nvPr/>
        </p:nvGrpSpPr>
        <p:grpSpPr>
          <a:xfrm>
            <a:off x="4846638" y="1949450"/>
            <a:ext cx="3332162" cy="3514394"/>
            <a:chOff x="4846638" y="1949450"/>
            <a:chExt cx="3332162" cy="3514394"/>
          </a:xfrm>
        </p:grpSpPr>
        <p:pic>
          <p:nvPicPr>
            <p:cNvPr id="21" name="chef">
              <a:extLst>
                <a:ext uri="{FF2B5EF4-FFF2-40B4-BE49-F238E27FC236}">
                  <a16:creationId xmlns:a16="http://schemas.microsoft.com/office/drawing/2014/main" id="{71756B35-C3E1-B3F0-3D4A-5B5D821C0A7D}"/>
                </a:ext>
              </a:extLst>
            </p:cNvPr>
            <p:cNvPicPr>
              <a:picLocks noChangeAspect="1"/>
            </p:cNvPicPr>
            <p:nvPr/>
          </p:nvPicPr>
          <p:blipFill>
            <a:blip r:embed="rId3"/>
            <a:srcRect/>
            <a:stretch/>
          </p:blipFill>
          <p:spPr>
            <a:xfrm>
              <a:off x="5257800" y="1949450"/>
              <a:ext cx="2540000" cy="2540000"/>
            </a:xfrm>
            <a:prstGeom prst="rect">
              <a:avLst/>
            </a:prstGeom>
          </p:spPr>
        </p:pic>
        <p:sp>
          <p:nvSpPr>
            <p:cNvPr id="24" name="Content Placeholder 8">
              <a:extLst>
                <a:ext uri="{FF2B5EF4-FFF2-40B4-BE49-F238E27FC236}">
                  <a16:creationId xmlns:a16="http://schemas.microsoft.com/office/drawing/2014/main" id="{F14C5983-4C82-3E23-2622-97974A58B607}"/>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800" b="1">
                  <a:solidFill>
                    <a:schemeClr val="accent3"/>
                  </a:solidFill>
                </a:rPr>
                <a:t>Facilitating</a:t>
              </a:r>
            </a:p>
          </p:txBody>
        </p:sp>
      </p:grpSp>
      <p:grpSp>
        <p:nvGrpSpPr>
          <p:cNvPr id="28" name="Coach">
            <a:extLst>
              <a:ext uri="{FF2B5EF4-FFF2-40B4-BE49-F238E27FC236}">
                <a16:creationId xmlns:a16="http://schemas.microsoft.com/office/drawing/2014/main" id="{AEF60F0A-8871-9E72-CC98-8496A072A76A}"/>
              </a:ext>
            </a:extLst>
          </p:cNvPr>
          <p:cNvGrpSpPr/>
          <p:nvPr/>
        </p:nvGrpSpPr>
        <p:grpSpPr>
          <a:xfrm>
            <a:off x="4846638" y="2489200"/>
            <a:ext cx="3332162" cy="2974644"/>
            <a:chOff x="4846638" y="2489200"/>
            <a:chExt cx="3332162" cy="2974644"/>
          </a:xfrm>
        </p:grpSpPr>
        <p:pic>
          <p:nvPicPr>
            <p:cNvPr id="17" name="Baseball">
              <a:extLst>
                <a:ext uri="{FF2B5EF4-FFF2-40B4-BE49-F238E27FC236}">
                  <a16:creationId xmlns:a16="http://schemas.microsoft.com/office/drawing/2014/main" id="{9DD26EF2-3657-7CB7-B81F-BB5154607D6E}"/>
                </a:ext>
              </a:extLst>
            </p:cNvPr>
            <p:cNvPicPr>
              <a:picLocks noChangeAspect="1"/>
            </p:cNvPicPr>
            <p:nvPr/>
          </p:nvPicPr>
          <p:blipFill>
            <a:blip r:embed="rId4"/>
            <a:srcRect/>
            <a:stretch/>
          </p:blipFill>
          <p:spPr>
            <a:xfrm>
              <a:off x="5240841" y="2489200"/>
              <a:ext cx="2590800" cy="1879600"/>
            </a:xfrm>
            <a:prstGeom prst="rect">
              <a:avLst/>
            </a:prstGeom>
          </p:spPr>
        </p:pic>
        <p:sp>
          <p:nvSpPr>
            <p:cNvPr id="27" name="Content Placeholder 8">
              <a:extLst>
                <a:ext uri="{FF2B5EF4-FFF2-40B4-BE49-F238E27FC236}">
                  <a16:creationId xmlns:a16="http://schemas.microsoft.com/office/drawing/2014/main" id="{015D4871-F9B7-2A74-EE40-D5DF950B2039}"/>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800" b="1">
                  <a:solidFill>
                    <a:schemeClr val="accent1"/>
                  </a:solidFill>
                </a:rPr>
                <a:t>Coaching</a:t>
              </a:r>
            </a:p>
          </p:txBody>
        </p:sp>
      </p:grpSp>
      <p:grpSp>
        <p:nvGrpSpPr>
          <p:cNvPr id="30" name="Teach">
            <a:extLst>
              <a:ext uri="{FF2B5EF4-FFF2-40B4-BE49-F238E27FC236}">
                <a16:creationId xmlns:a16="http://schemas.microsoft.com/office/drawing/2014/main" id="{08DB1B52-1449-13B6-6D06-8E3C1089055C}"/>
              </a:ext>
            </a:extLst>
          </p:cNvPr>
          <p:cNvGrpSpPr/>
          <p:nvPr/>
        </p:nvGrpSpPr>
        <p:grpSpPr>
          <a:xfrm>
            <a:off x="4727806" y="2381250"/>
            <a:ext cx="3517900" cy="3082594"/>
            <a:chOff x="4781319" y="2381250"/>
            <a:chExt cx="3517900" cy="3082594"/>
          </a:xfrm>
        </p:grpSpPr>
        <p:pic>
          <p:nvPicPr>
            <p:cNvPr id="16" name="Taach">
              <a:extLst>
                <a:ext uri="{FF2B5EF4-FFF2-40B4-BE49-F238E27FC236}">
                  <a16:creationId xmlns:a16="http://schemas.microsoft.com/office/drawing/2014/main" id="{6743AD14-1A1F-3554-85C3-557C6709CDA9}"/>
                </a:ext>
              </a:extLst>
            </p:cNvPr>
            <p:cNvPicPr>
              <a:picLocks noChangeAspect="1"/>
            </p:cNvPicPr>
            <p:nvPr/>
          </p:nvPicPr>
          <p:blipFill>
            <a:blip r:embed="rId5"/>
            <a:srcRect/>
            <a:stretch/>
          </p:blipFill>
          <p:spPr>
            <a:xfrm>
              <a:off x="4781319" y="2381250"/>
              <a:ext cx="3517900" cy="2095500"/>
            </a:xfrm>
            <a:prstGeom prst="rect">
              <a:avLst/>
            </a:prstGeom>
          </p:spPr>
        </p:pic>
        <p:sp>
          <p:nvSpPr>
            <p:cNvPr id="29" name="Content Placeholder 8">
              <a:extLst>
                <a:ext uri="{FF2B5EF4-FFF2-40B4-BE49-F238E27FC236}">
                  <a16:creationId xmlns:a16="http://schemas.microsoft.com/office/drawing/2014/main" id="{87BBDE6B-97DD-A4A8-33C7-84D3986E220D}"/>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800" b="1"/>
                <a:t>Teach</a:t>
              </a:r>
            </a:p>
          </p:txBody>
        </p:sp>
      </p:grpSp>
      <p:grpSp>
        <p:nvGrpSpPr>
          <p:cNvPr id="32" name="Advice">
            <a:extLst>
              <a:ext uri="{FF2B5EF4-FFF2-40B4-BE49-F238E27FC236}">
                <a16:creationId xmlns:a16="http://schemas.microsoft.com/office/drawing/2014/main" id="{3AE8F5E7-4F50-6D2D-7A67-692FA92AA557}"/>
              </a:ext>
            </a:extLst>
          </p:cNvPr>
          <p:cNvGrpSpPr/>
          <p:nvPr/>
        </p:nvGrpSpPr>
        <p:grpSpPr>
          <a:xfrm>
            <a:off x="4846638" y="2686050"/>
            <a:ext cx="3332162" cy="2777794"/>
            <a:chOff x="4846638" y="2686050"/>
            <a:chExt cx="3332162" cy="2777794"/>
          </a:xfrm>
        </p:grpSpPr>
        <p:pic>
          <p:nvPicPr>
            <p:cNvPr id="15" name="Bowler">
              <a:extLst>
                <a:ext uri="{FF2B5EF4-FFF2-40B4-BE49-F238E27FC236}">
                  <a16:creationId xmlns:a16="http://schemas.microsoft.com/office/drawing/2014/main" id="{4F873E7D-0B17-67AB-7913-079A00517E09}"/>
                </a:ext>
              </a:extLst>
            </p:cNvPr>
            <p:cNvPicPr>
              <a:picLocks noChangeAspect="1"/>
            </p:cNvPicPr>
            <p:nvPr/>
          </p:nvPicPr>
          <p:blipFill>
            <a:blip r:embed="rId6"/>
            <a:srcRect/>
            <a:stretch/>
          </p:blipFill>
          <p:spPr>
            <a:xfrm>
              <a:off x="5163248" y="2686050"/>
              <a:ext cx="2616200" cy="1841500"/>
            </a:xfrm>
            <a:prstGeom prst="rect">
              <a:avLst/>
            </a:prstGeom>
          </p:spPr>
        </p:pic>
        <p:sp>
          <p:nvSpPr>
            <p:cNvPr id="31" name="Content Placeholder 8">
              <a:extLst>
                <a:ext uri="{FF2B5EF4-FFF2-40B4-BE49-F238E27FC236}">
                  <a16:creationId xmlns:a16="http://schemas.microsoft.com/office/drawing/2014/main" id="{88CC014F-F163-B921-2B98-F72028BE1A2E}"/>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800" b="1">
                  <a:solidFill>
                    <a:schemeClr val="accent2"/>
                  </a:solidFill>
                </a:rPr>
                <a:t>Advice</a:t>
              </a:r>
            </a:p>
          </p:txBody>
        </p:sp>
      </p:grpSp>
      <p:grpSp>
        <p:nvGrpSpPr>
          <p:cNvPr id="36" name="Coach">
            <a:extLst>
              <a:ext uri="{FF2B5EF4-FFF2-40B4-BE49-F238E27FC236}">
                <a16:creationId xmlns:a16="http://schemas.microsoft.com/office/drawing/2014/main" id="{7090596B-3426-A2A3-16E9-BEED796B7266}"/>
              </a:ext>
            </a:extLst>
          </p:cNvPr>
          <p:cNvGrpSpPr/>
          <p:nvPr/>
        </p:nvGrpSpPr>
        <p:grpSpPr>
          <a:xfrm>
            <a:off x="4848225" y="2489200"/>
            <a:ext cx="3332162" cy="2974644"/>
            <a:chOff x="4846638" y="2489200"/>
            <a:chExt cx="3332162" cy="2974644"/>
          </a:xfrm>
        </p:grpSpPr>
        <p:pic>
          <p:nvPicPr>
            <p:cNvPr id="37" name="Baseball">
              <a:extLst>
                <a:ext uri="{FF2B5EF4-FFF2-40B4-BE49-F238E27FC236}">
                  <a16:creationId xmlns:a16="http://schemas.microsoft.com/office/drawing/2014/main" id="{7BAF3141-988C-D649-E700-D5A2493D3D7E}"/>
                </a:ext>
              </a:extLst>
            </p:cNvPr>
            <p:cNvPicPr>
              <a:picLocks noChangeAspect="1"/>
            </p:cNvPicPr>
            <p:nvPr/>
          </p:nvPicPr>
          <p:blipFill>
            <a:blip r:embed="rId4"/>
            <a:srcRect/>
            <a:stretch/>
          </p:blipFill>
          <p:spPr>
            <a:xfrm>
              <a:off x="5240841" y="2489200"/>
              <a:ext cx="2590800" cy="1879600"/>
            </a:xfrm>
            <a:prstGeom prst="rect">
              <a:avLst/>
            </a:prstGeom>
          </p:spPr>
        </p:pic>
        <p:sp>
          <p:nvSpPr>
            <p:cNvPr id="38" name="Content Placeholder 8">
              <a:extLst>
                <a:ext uri="{FF2B5EF4-FFF2-40B4-BE49-F238E27FC236}">
                  <a16:creationId xmlns:a16="http://schemas.microsoft.com/office/drawing/2014/main" id="{3AD9A9CB-AC8D-5C48-BAF0-373A2369F451}"/>
                </a:ext>
              </a:extLst>
            </p:cNvPr>
            <p:cNvSpPr txBox="1">
              <a:spLocks/>
            </p:cNvSpPr>
            <p:nvPr/>
          </p:nvSpPr>
          <p:spPr>
            <a:xfrm>
              <a:off x="4846638" y="4918075"/>
              <a:ext cx="3332162" cy="545769"/>
            </a:xfrm>
            <a:prstGeom prst="roundRect">
              <a:avLst>
                <a:gd name="adj" fmla="val 5721"/>
              </a:avLst>
            </a:prstGeom>
            <a:no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800" b="1">
                  <a:solidFill>
                    <a:schemeClr val="accent1"/>
                  </a:solidFill>
                </a:rPr>
                <a:t>Coaching</a:t>
              </a:r>
            </a:p>
          </p:txBody>
        </p:sp>
      </p:grpSp>
      <p:sp>
        <p:nvSpPr>
          <p:cNvPr id="10" name="fade left">
            <a:extLst>
              <a:ext uri="{FF2B5EF4-FFF2-40B4-BE49-F238E27FC236}">
                <a16:creationId xmlns:a16="http://schemas.microsoft.com/office/drawing/2014/main" id="{08B238C4-CA19-E3D7-B812-528BC0A86C75}"/>
              </a:ext>
            </a:extLst>
          </p:cNvPr>
          <p:cNvSpPr/>
          <p:nvPr/>
        </p:nvSpPr>
        <p:spPr>
          <a:xfrm rot="10800000">
            <a:off x="1077913" y="1520824"/>
            <a:ext cx="3770312" cy="5095875"/>
          </a:xfrm>
          <a:prstGeom prst="rect">
            <a:avLst/>
          </a:prstGeom>
          <a:gradFill>
            <a:gsLst>
              <a:gs pos="0">
                <a:schemeClr val="bg1">
                  <a:alpha val="0"/>
                </a:schemeClr>
              </a:gs>
              <a:gs pos="30000">
                <a:schemeClr val="bg1">
                  <a:alpha val="50000"/>
                </a:schemeClr>
              </a:gs>
              <a:gs pos="5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8" name="fade right">
            <a:extLst>
              <a:ext uri="{FF2B5EF4-FFF2-40B4-BE49-F238E27FC236}">
                <a16:creationId xmlns:a16="http://schemas.microsoft.com/office/drawing/2014/main" id="{FF3EB49F-617E-4420-18C6-1EFD81B1242D}"/>
              </a:ext>
            </a:extLst>
          </p:cNvPr>
          <p:cNvSpPr/>
          <p:nvPr/>
        </p:nvSpPr>
        <p:spPr>
          <a:xfrm>
            <a:off x="8178800" y="1520824"/>
            <a:ext cx="4013200" cy="5095875"/>
          </a:xfrm>
          <a:prstGeom prst="rect">
            <a:avLst/>
          </a:prstGeom>
          <a:gradFill>
            <a:gsLst>
              <a:gs pos="0">
                <a:schemeClr val="bg1">
                  <a:alpha val="0"/>
                </a:schemeClr>
              </a:gs>
              <a:gs pos="30000">
                <a:schemeClr val="bg1">
                  <a:alpha val="50000"/>
                </a:schemeClr>
              </a:gs>
              <a:gs pos="5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338616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accel="50000" fill="hold" nodeType="afterEffect">
                                  <p:stCondLst>
                                    <p:cond delay="500"/>
                                  </p:stCondLst>
                                  <p:childTnLst>
                                    <p:anim calcmode="lin" valueType="num">
                                      <p:cBhvr additive="base">
                                        <p:cTn id="11" dur="1000"/>
                                        <p:tgtEl>
                                          <p:spTgt spid="26"/>
                                        </p:tgtEl>
                                        <p:attrNameLst>
                                          <p:attrName>ppt_x</p:attrName>
                                        </p:attrNameLst>
                                      </p:cBhvr>
                                      <p:tavLst>
                                        <p:tav tm="0">
                                          <p:val>
                                            <p:strVal val="ppt_x"/>
                                          </p:val>
                                        </p:tav>
                                        <p:tav tm="100000">
                                          <p:val>
                                            <p:strVal val="0-ppt_w/2"/>
                                          </p:val>
                                        </p:tav>
                                      </p:tavLst>
                                    </p:anim>
                                    <p:anim calcmode="lin" valueType="num">
                                      <p:cBhvr additive="base">
                                        <p:cTn id="12" dur="1000"/>
                                        <p:tgtEl>
                                          <p:spTgt spid="26"/>
                                        </p:tgtEl>
                                        <p:attrNameLst>
                                          <p:attrName>ppt_y</p:attrName>
                                        </p:attrNameLst>
                                      </p:cBhvr>
                                      <p:tavLst>
                                        <p:tav tm="0">
                                          <p:val>
                                            <p:strVal val="ppt_y"/>
                                          </p:val>
                                        </p:tav>
                                        <p:tav tm="100000">
                                          <p:val>
                                            <p:strVal val="ppt_y"/>
                                          </p:val>
                                        </p:tav>
                                      </p:tavLst>
                                    </p:anim>
                                    <p:set>
                                      <p:cBhvr>
                                        <p:cTn id="13" dur="1" fill="hold">
                                          <p:stCondLst>
                                            <p:cond delay="999"/>
                                          </p:stCondLst>
                                        </p:cTn>
                                        <p:tgtEl>
                                          <p:spTgt spid="26"/>
                                        </p:tgtEl>
                                        <p:attrNameLst>
                                          <p:attrName>style.visibility</p:attrName>
                                        </p:attrNameLst>
                                      </p:cBhvr>
                                      <p:to>
                                        <p:strVal val="hidden"/>
                                      </p:to>
                                    </p:set>
                                  </p:childTnLst>
                                </p:cTn>
                              </p:par>
                              <p:par>
                                <p:cTn id="14" presetID="10" presetClass="exit" presetSubtype="0" fill="hold" nodeType="withEffect">
                                  <p:stCondLst>
                                    <p:cond delay="700"/>
                                  </p:stCondLst>
                                  <p:childTnLst>
                                    <p:animEffect transition="out" filter="fade">
                                      <p:cBhvr>
                                        <p:cTn id="15" dur="300"/>
                                        <p:tgtEl>
                                          <p:spTgt spid="26"/>
                                        </p:tgtEl>
                                      </p:cBhvr>
                                    </p:animEffect>
                                    <p:set>
                                      <p:cBhvr>
                                        <p:cTn id="16" dur="1" fill="hold">
                                          <p:stCondLst>
                                            <p:cond delay="299"/>
                                          </p:stCondLst>
                                        </p:cTn>
                                        <p:tgtEl>
                                          <p:spTgt spid="26"/>
                                        </p:tgtEl>
                                        <p:attrNameLst>
                                          <p:attrName>style.visibility</p:attrName>
                                        </p:attrNameLst>
                                      </p:cBhvr>
                                      <p:to>
                                        <p:strVal val="hidden"/>
                                      </p:to>
                                    </p:set>
                                  </p:childTnLst>
                                </p:cTn>
                              </p:par>
                              <p:par>
                                <p:cTn id="17" presetID="2" presetClass="entr" presetSubtype="2" decel="50000" fill="hold" nodeType="withEffect">
                                  <p:stCondLst>
                                    <p:cond delay="10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1+#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xit" presetSubtype="8" accel="50000" fill="hold" nodeType="afterEffect">
                                  <p:stCondLst>
                                    <p:cond delay="500"/>
                                  </p:stCondLst>
                                  <p:childTnLst>
                                    <p:anim calcmode="lin" valueType="num">
                                      <p:cBhvr additive="base">
                                        <p:cTn id="23" dur="1000"/>
                                        <p:tgtEl>
                                          <p:spTgt spid="28"/>
                                        </p:tgtEl>
                                        <p:attrNameLst>
                                          <p:attrName>ppt_x</p:attrName>
                                        </p:attrNameLst>
                                      </p:cBhvr>
                                      <p:tavLst>
                                        <p:tav tm="0">
                                          <p:val>
                                            <p:strVal val="ppt_x"/>
                                          </p:val>
                                        </p:tav>
                                        <p:tav tm="100000">
                                          <p:val>
                                            <p:strVal val="0-ppt_w/2"/>
                                          </p:val>
                                        </p:tav>
                                      </p:tavLst>
                                    </p:anim>
                                    <p:anim calcmode="lin" valueType="num">
                                      <p:cBhvr additive="base">
                                        <p:cTn id="24" dur="1000"/>
                                        <p:tgtEl>
                                          <p:spTgt spid="28"/>
                                        </p:tgtEl>
                                        <p:attrNameLst>
                                          <p:attrName>ppt_y</p:attrName>
                                        </p:attrNameLst>
                                      </p:cBhvr>
                                      <p:tavLst>
                                        <p:tav tm="0">
                                          <p:val>
                                            <p:strVal val="ppt_y"/>
                                          </p:val>
                                        </p:tav>
                                        <p:tav tm="100000">
                                          <p:val>
                                            <p:strVal val="ppt_y"/>
                                          </p:val>
                                        </p:tav>
                                      </p:tavLst>
                                    </p:anim>
                                    <p:set>
                                      <p:cBhvr>
                                        <p:cTn id="25" dur="1" fill="hold">
                                          <p:stCondLst>
                                            <p:cond delay="999"/>
                                          </p:stCondLst>
                                        </p:cTn>
                                        <p:tgtEl>
                                          <p:spTgt spid="28"/>
                                        </p:tgtEl>
                                        <p:attrNameLst>
                                          <p:attrName>style.visibility</p:attrName>
                                        </p:attrNameLst>
                                      </p:cBhvr>
                                      <p:to>
                                        <p:strVal val="hidden"/>
                                      </p:to>
                                    </p:set>
                                  </p:childTnLst>
                                </p:cTn>
                              </p:par>
                              <p:par>
                                <p:cTn id="26" presetID="10" presetClass="exit" presetSubtype="0" fill="hold" nodeType="withEffect">
                                  <p:stCondLst>
                                    <p:cond delay="700"/>
                                  </p:stCondLst>
                                  <p:childTnLst>
                                    <p:animEffect transition="out" filter="fade">
                                      <p:cBhvr>
                                        <p:cTn id="27" dur="300"/>
                                        <p:tgtEl>
                                          <p:spTgt spid="28"/>
                                        </p:tgtEl>
                                      </p:cBhvr>
                                    </p:animEffect>
                                    <p:set>
                                      <p:cBhvr>
                                        <p:cTn id="28" dur="1" fill="hold">
                                          <p:stCondLst>
                                            <p:cond delay="299"/>
                                          </p:stCondLst>
                                        </p:cTn>
                                        <p:tgtEl>
                                          <p:spTgt spid="28"/>
                                        </p:tgtEl>
                                        <p:attrNameLst>
                                          <p:attrName>style.visibility</p:attrName>
                                        </p:attrNameLst>
                                      </p:cBhvr>
                                      <p:to>
                                        <p:strVal val="hidden"/>
                                      </p:to>
                                    </p:set>
                                  </p:childTnLst>
                                </p:cTn>
                              </p:par>
                              <p:par>
                                <p:cTn id="29" presetID="2" presetClass="entr" presetSubtype="2" decel="50000" fill="hold" nodeType="withEffect">
                                  <p:stCondLst>
                                    <p:cond delay="10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childTnLst>
                          </p:cTn>
                        </p:par>
                        <p:par>
                          <p:cTn id="33" fill="hold">
                            <p:stCondLst>
                              <p:cond delay="5000"/>
                            </p:stCondLst>
                            <p:childTnLst>
                              <p:par>
                                <p:cTn id="34" presetID="2" presetClass="exit" presetSubtype="8" accel="50000" fill="hold" nodeType="afterEffect">
                                  <p:stCondLst>
                                    <p:cond delay="500"/>
                                  </p:stCondLst>
                                  <p:childTnLst>
                                    <p:anim calcmode="lin" valueType="num">
                                      <p:cBhvr additive="base">
                                        <p:cTn id="35" dur="1000"/>
                                        <p:tgtEl>
                                          <p:spTgt spid="30"/>
                                        </p:tgtEl>
                                        <p:attrNameLst>
                                          <p:attrName>ppt_x</p:attrName>
                                        </p:attrNameLst>
                                      </p:cBhvr>
                                      <p:tavLst>
                                        <p:tav tm="0">
                                          <p:val>
                                            <p:strVal val="ppt_x"/>
                                          </p:val>
                                        </p:tav>
                                        <p:tav tm="100000">
                                          <p:val>
                                            <p:strVal val="0-ppt_w/2"/>
                                          </p:val>
                                        </p:tav>
                                      </p:tavLst>
                                    </p:anim>
                                    <p:anim calcmode="lin" valueType="num">
                                      <p:cBhvr additive="base">
                                        <p:cTn id="36" dur="1000"/>
                                        <p:tgtEl>
                                          <p:spTgt spid="30"/>
                                        </p:tgtEl>
                                        <p:attrNameLst>
                                          <p:attrName>ppt_y</p:attrName>
                                        </p:attrNameLst>
                                      </p:cBhvr>
                                      <p:tavLst>
                                        <p:tav tm="0">
                                          <p:val>
                                            <p:strVal val="ppt_y"/>
                                          </p:val>
                                        </p:tav>
                                        <p:tav tm="100000">
                                          <p:val>
                                            <p:strVal val="ppt_y"/>
                                          </p:val>
                                        </p:tav>
                                      </p:tavLst>
                                    </p:anim>
                                    <p:set>
                                      <p:cBhvr>
                                        <p:cTn id="37" dur="1" fill="hold">
                                          <p:stCondLst>
                                            <p:cond delay="999"/>
                                          </p:stCondLst>
                                        </p:cTn>
                                        <p:tgtEl>
                                          <p:spTgt spid="30"/>
                                        </p:tgtEl>
                                        <p:attrNameLst>
                                          <p:attrName>style.visibility</p:attrName>
                                        </p:attrNameLst>
                                      </p:cBhvr>
                                      <p:to>
                                        <p:strVal val="hidden"/>
                                      </p:to>
                                    </p:set>
                                  </p:childTnLst>
                                </p:cTn>
                              </p:par>
                              <p:par>
                                <p:cTn id="38" presetID="10" presetClass="exit" presetSubtype="0" fill="hold" nodeType="withEffect">
                                  <p:stCondLst>
                                    <p:cond delay="700"/>
                                  </p:stCondLst>
                                  <p:childTnLst>
                                    <p:animEffect transition="out" filter="fade">
                                      <p:cBhvr>
                                        <p:cTn id="39" dur="250"/>
                                        <p:tgtEl>
                                          <p:spTgt spid="30"/>
                                        </p:tgtEl>
                                      </p:cBhvr>
                                    </p:animEffect>
                                    <p:set>
                                      <p:cBhvr>
                                        <p:cTn id="40" dur="1" fill="hold">
                                          <p:stCondLst>
                                            <p:cond delay="249"/>
                                          </p:stCondLst>
                                        </p:cTn>
                                        <p:tgtEl>
                                          <p:spTgt spid="30"/>
                                        </p:tgtEl>
                                        <p:attrNameLst>
                                          <p:attrName>style.visibility</p:attrName>
                                        </p:attrNameLst>
                                      </p:cBhvr>
                                      <p:to>
                                        <p:strVal val="hidden"/>
                                      </p:to>
                                    </p:set>
                                  </p:childTnLst>
                                </p:cTn>
                              </p:par>
                              <p:par>
                                <p:cTn id="41" presetID="2" presetClass="entr" presetSubtype="2" decel="50000" fill="hold" nodeType="withEffect">
                                  <p:stCondLst>
                                    <p:cond delay="100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1000" fill="hold"/>
                                        <p:tgtEl>
                                          <p:spTgt spid="32"/>
                                        </p:tgtEl>
                                        <p:attrNameLst>
                                          <p:attrName>ppt_x</p:attrName>
                                        </p:attrNameLst>
                                      </p:cBhvr>
                                      <p:tavLst>
                                        <p:tav tm="0">
                                          <p:val>
                                            <p:strVal val="1+#ppt_w/2"/>
                                          </p:val>
                                        </p:tav>
                                        <p:tav tm="100000">
                                          <p:val>
                                            <p:strVal val="#ppt_x"/>
                                          </p:val>
                                        </p:tav>
                                      </p:tavLst>
                                    </p:anim>
                                    <p:anim calcmode="lin" valueType="num">
                                      <p:cBhvr additive="base">
                                        <p:cTn id="44" dur="1000" fill="hold"/>
                                        <p:tgtEl>
                                          <p:spTgt spid="32"/>
                                        </p:tgtEl>
                                        <p:attrNameLst>
                                          <p:attrName>ppt_y</p:attrName>
                                        </p:attrNameLst>
                                      </p:cBhvr>
                                      <p:tavLst>
                                        <p:tav tm="0">
                                          <p:val>
                                            <p:strVal val="#ppt_y"/>
                                          </p:val>
                                        </p:tav>
                                        <p:tav tm="100000">
                                          <p:val>
                                            <p:strVal val="#ppt_y"/>
                                          </p:val>
                                        </p:tav>
                                      </p:tavLst>
                                    </p:anim>
                                  </p:childTnLst>
                                </p:cTn>
                              </p:par>
                            </p:childTnLst>
                          </p:cTn>
                        </p:par>
                        <p:par>
                          <p:cTn id="45" fill="hold">
                            <p:stCondLst>
                              <p:cond delay="7000"/>
                            </p:stCondLst>
                            <p:childTnLst>
                              <p:par>
                                <p:cTn id="46" presetID="2" presetClass="exit" presetSubtype="8" accel="50000" fill="hold" nodeType="afterEffect">
                                  <p:stCondLst>
                                    <p:cond delay="500"/>
                                  </p:stCondLst>
                                  <p:childTnLst>
                                    <p:anim calcmode="lin" valueType="num">
                                      <p:cBhvr additive="base">
                                        <p:cTn id="47" dur="1000"/>
                                        <p:tgtEl>
                                          <p:spTgt spid="32"/>
                                        </p:tgtEl>
                                        <p:attrNameLst>
                                          <p:attrName>ppt_x</p:attrName>
                                        </p:attrNameLst>
                                      </p:cBhvr>
                                      <p:tavLst>
                                        <p:tav tm="0">
                                          <p:val>
                                            <p:strVal val="ppt_x"/>
                                          </p:val>
                                        </p:tav>
                                        <p:tav tm="100000">
                                          <p:val>
                                            <p:strVal val="0-ppt_w/2"/>
                                          </p:val>
                                        </p:tav>
                                      </p:tavLst>
                                    </p:anim>
                                    <p:anim calcmode="lin" valueType="num">
                                      <p:cBhvr additive="base">
                                        <p:cTn id="48" dur="1000"/>
                                        <p:tgtEl>
                                          <p:spTgt spid="32"/>
                                        </p:tgtEl>
                                        <p:attrNameLst>
                                          <p:attrName>ppt_y</p:attrName>
                                        </p:attrNameLst>
                                      </p:cBhvr>
                                      <p:tavLst>
                                        <p:tav tm="0">
                                          <p:val>
                                            <p:strVal val="ppt_y"/>
                                          </p:val>
                                        </p:tav>
                                        <p:tav tm="100000">
                                          <p:val>
                                            <p:strVal val="ppt_y"/>
                                          </p:val>
                                        </p:tav>
                                      </p:tavLst>
                                    </p:anim>
                                    <p:set>
                                      <p:cBhvr>
                                        <p:cTn id="49" dur="1" fill="hold">
                                          <p:stCondLst>
                                            <p:cond delay="999"/>
                                          </p:stCondLst>
                                        </p:cTn>
                                        <p:tgtEl>
                                          <p:spTgt spid="32"/>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300"/>
                                        <p:tgtEl>
                                          <p:spTgt spid="32"/>
                                        </p:tgtEl>
                                      </p:cBhvr>
                                    </p:animEffect>
                                    <p:set>
                                      <p:cBhvr>
                                        <p:cTn id="52" dur="1" fill="hold">
                                          <p:stCondLst>
                                            <p:cond delay="299"/>
                                          </p:stCondLst>
                                        </p:cTn>
                                        <p:tgtEl>
                                          <p:spTgt spid="32"/>
                                        </p:tgtEl>
                                        <p:attrNameLst>
                                          <p:attrName>style.visibility</p:attrName>
                                        </p:attrNameLst>
                                      </p:cBhvr>
                                      <p:to>
                                        <p:strVal val="hidden"/>
                                      </p:to>
                                    </p:set>
                                  </p:childTnLst>
                                </p:cTn>
                              </p:par>
                              <p:par>
                                <p:cTn id="53" presetID="2" presetClass="entr" presetSubtype="2" decel="50000" fill="hold" nodeType="withEffect">
                                  <p:stCondLst>
                                    <p:cond delay="100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1000" fill="hold"/>
                                        <p:tgtEl>
                                          <p:spTgt spid="36"/>
                                        </p:tgtEl>
                                        <p:attrNameLst>
                                          <p:attrName>ppt_x</p:attrName>
                                        </p:attrNameLst>
                                      </p:cBhvr>
                                      <p:tavLst>
                                        <p:tav tm="0">
                                          <p:val>
                                            <p:strVal val="1+#ppt_w/2"/>
                                          </p:val>
                                        </p:tav>
                                        <p:tav tm="100000">
                                          <p:val>
                                            <p:strVal val="#ppt_x"/>
                                          </p:val>
                                        </p:tav>
                                      </p:tavLst>
                                    </p:anim>
                                    <p:anim calcmode="lin" valueType="num">
                                      <p:cBhvr additive="base">
                                        <p:cTn id="56" dur="1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AF596-1991-EFD1-B1FF-96B977EA4B91}"/>
              </a:ext>
            </a:extLst>
          </p:cNvPr>
          <p:cNvSpPr>
            <a:spLocks noGrp="1"/>
          </p:cNvSpPr>
          <p:nvPr>
            <p:ph type="title"/>
          </p:nvPr>
        </p:nvSpPr>
        <p:spPr/>
        <p:txBody>
          <a:bodyPr/>
          <a:lstStyle/>
          <a:p>
            <a:r>
              <a:rPr lang="en-US"/>
              <a:t>Coaching over time</a:t>
            </a:r>
          </a:p>
        </p:txBody>
      </p:sp>
      <p:sp>
        <p:nvSpPr>
          <p:cNvPr id="4" name="Footer Placeholder 3">
            <a:extLst>
              <a:ext uri="{FF2B5EF4-FFF2-40B4-BE49-F238E27FC236}">
                <a16:creationId xmlns:a16="http://schemas.microsoft.com/office/drawing/2014/main" id="{721F6D5D-D973-D761-90D7-18BB2C5BD61C}"/>
              </a:ext>
            </a:extLst>
          </p:cNvPr>
          <p:cNvSpPr>
            <a:spLocks noGrp="1"/>
          </p:cNvSpPr>
          <p:nvPr>
            <p:ph type="ftr" sz="quarter" idx="11"/>
          </p:nvPr>
        </p:nvSpPr>
        <p:spPr/>
        <p:txBody>
          <a:bodyPr/>
          <a:lstStyle/>
          <a:p>
            <a:r>
              <a:rPr lang="en-US" dirty="0"/>
              <a:t>Session 1     Coaching the Foundations of QI</a:t>
            </a:r>
          </a:p>
        </p:txBody>
      </p:sp>
      <p:sp>
        <p:nvSpPr>
          <p:cNvPr id="5" name="Slide Number Placeholder 4">
            <a:extLst>
              <a:ext uri="{FF2B5EF4-FFF2-40B4-BE49-F238E27FC236}">
                <a16:creationId xmlns:a16="http://schemas.microsoft.com/office/drawing/2014/main" id="{968F9861-9800-3A18-7795-A73AFC264B4B}"/>
              </a:ext>
            </a:extLst>
          </p:cNvPr>
          <p:cNvSpPr>
            <a:spLocks noGrp="1"/>
          </p:cNvSpPr>
          <p:nvPr>
            <p:ph type="sldNum" sz="quarter" idx="12"/>
          </p:nvPr>
        </p:nvSpPr>
        <p:spPr/>
        <p:txBody>
          <a:bodyPr/>
          <a:lstStyle/>
          <a:p>
            <a:fld id="{16C5AC08-0ACD-404A-9C9F-AB39E786C34A}" type="slidenum">
              <a:rPr lang="en-GB"/>
              <a:t>57</a:t>
            </a:fld>
            <a:endParaRPr lang="en-GB"/>
          </a:p>
        </p:txBody>
      </p:sp>
      <p:sp>
        <p:nvSpPr>
          <p:cNvPr id="6" name="Text Placeholder 5">
            <a:extLst>
              <a:ext uri="{FF2B5EF4-FFF2-40B4-BE49-F238E27FC236}">
                <a16:creationId xmlns:a16="http://schemas.microsoft.com/office/drawing/2014/main" id="{3D00EFE9-D863-77BC-94A7-B42891DA2344}"/>
              </a:ext>
            </a:extLst>
          </p:cNvPr>
          <p:cNvSpPr>
            <a:spLocks noGrp="1"/>
          </p:cNvSpPr>
          <p:nvPr>
            <p:ph type="body" sz="quarter" idx="13"/>
          </p:nvPr>
        </p:nvSpPr>
        <p:spPr/>
        <p:txBody>
          <a:bodyPr/>
          <a:lstStyle/>
          <a:p>
            <a:r>
              <a:rPr lang="en-US"/>
              <a:t>Coaching over time</a:t>
            </a:r>
          </a:p>
        </p:txBody>
      </p:sp>
      <p:pic>
        <p:nvPicPr>
          <p:cNvPr id="7" name="Picture 6">
            <a:extLst>
              <a:ext uri="{FF2B5EF4-FFF2-40B4-BE49-F238E27FC236}">
                <a16:creationId xmlns:a16="http://schemas.microsoft.com/office/drawing/2014/main" id="{E5D224E9-3AAF-B928-F89D-909E6EA6E5B6}"/>
              </a:ext>
            </a:extLst>
          </p:cNvPr>
          <p:cNvPicPr>
            <a:picLocks noChangeAspect="1"/>
          </p:cNvPicPr>
          <p:nvPr/>
        </p:nvPicPr>
        <p:blipFill>
          <a:blip r:embed="rId3"/>
          <a:srcRect/>
          <a:stretch/>
        </p:blipFill>
        <p:spPr>
          <a:xfrm>
            <a:off x="1079500" y="1689100"/>
            <a:ext cx="10871200" cy="4076700"/>
          </a:xfrm>
          <a:prstGeom prst="rect">
            <a:avLst/>
          </a:prstGeom>
        </p:spPr>
      </p:pic>
      <p:pic>
        <p:nvPicPr>
          <p:cNvPr id="8" name="Picture 7">
            <a:extLst>
              <a:ext uri="{FF2B5EF4-FFF2-40B4-BE49-F238E27FC236}">
                <a16:creationId xmlns:a16="http://schemas.microsoft.com/office/drawing/2014/main" id="{F4CB865B-20F3-C306-4690-046C34D38B44}"/>
              </a:ext>
            </a:extLst>
          </p:cNvPr>
          <p:cNvPicPr>
            <a:picLocks noChangeAspect="1"/>
          </p:cNvPicPr>
          <p:nvPr/>
        </p:nvPicPr>
        <p:blipFill>
          <a:blip r:embed="rId4"/>
          <a:srcRect/>
          <a:stretch/>
        </p:blipFill>
        <p:spPr>
          <a:xfrm>
            <a:off x="1638300" y="1689100"/>
            <a:ext cx="10312400" cy="3060700"/>
          </a:xfrm>
          <a:prstGeom prst="rect">
            <a:avLst/>
          </a:prstGeom>
        </p:spPr>
      </p:pic>
    </p:spTree>
    <p:extLst>
      <p:ext uri="{BB962C8B-B14F-4D97-AF65-F5344CB8AC3E}">
        <p14:creationId xmlns:p14="http://schemas.microsoft.com/office/powerpoint/2010/main" val="45498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93CE4-EEB2-6D66-06E1-3E3B4865498F}"/>
              </a:ext>
            </a:extLst>
          </p:cNvPr>
          <p:cNvSpPr>
            <a:spLocks noGrp="1"/>
          </p:cNvSpPr>
          <p:nvPr>
            <p:ph type="title"/>
          </p:nvPr>
        </p:nvSpPr>
        <p:spPr/>
        <p:txBody>
          <a:bodyPr/>
          <a:lstStyle/>
          <a:p>
            <a:r>
              <a:rPr lang="en-US" dirty="0"/>
              <a:t>Beware coach creep</a:t>
            </a:r>
          </a:p>
        </p:txBody>
      </p:sp>
      <p:sp>
        <p:nvSpPr>
          <p:cNvPr id="7" name="Content Placeholder 6">
            <a:extLst>
              <a:ext uri="{FF2B5EF4-FFF2-40B4-BE49-F238E27FC236}">
                <a16:creationId xmlns:a16="http://schemas.microsoft.com/office/drawing/2014/main" id="{28876FE2-AC86-0DE0-9B16-59188F32159A}"/>
              </a:ext>
            </a:extLst>
          </p:cNvPr>
          <p:cNvSpPr>
            <a:spLocks noGrp="1"/>
          </p:cNvSpPr>
          <p:nvPr>
            <p:ph idx="1"/>
          </p:nvPr>
        </p:nvSpPr>
        <p:spPr/>
        <p:txBody>
          <a:bodyPr/>
          <a:lstStyle/>
          <a:p>
            <a:pPr lvl="1"/>
            <a:r>
              <a:rPr lang="en-US" sz="2400" b="1" dirty="0"/>
              <a:t>What a Quality Coach should do</a:t>
            </a:r>
          </a:p>
        </p:txBody>
      </p:sp>
      <p:sp>
        <p:nvSpPr>
          <p:cNvPr id="4" name="Footer Placeholder 3">
            <a:extLst>
              <a:ext uri="{FF2B5EF4-FFF2-40B4-BE49-F238E27FC236}">
                <a16:creationId xmlns:a16="http://schemas.microsoft.com/office/drawing/2014/main" id="{0C4342E8-A181-7BCB-E6AC-68E56131469F}"/>
              </a:ext>
            </a:extLst>
          </p:cNvPr>
          <p:cNvSpPr>
            <a:spLocks noGrp="1"/>
          </p:cNvSpPr>
          <p:nvPr>
            <p:ph type="ftr" sz="quarter" idx="11"/>
          </p:nvPr>
        </p:nvSpPr>
        <p:spPr/>
        <p:txBody>
          <a:bodyPr/>
          <a:lstStyle/>
          <a:p>
            <a:r>
              <a:rPr lang="en-US" dirty="0"/>
              <a:t>Session 1     Coaching the Foundations of QI</a:t>
            </a:r>
          </a:p>
        </p:txBody>
      </p:sp>
      <p:sp>
        <p:nvSpPr>
          <p:cNvPr id="5" name="Slide Number Placeholder 4">
            <a:extLst>
              <a:ext uri="{FF2B5EF4-FFF2-40B4-BE49-F238E27FC236}">
                <a16:creationId xmlns:a16="http://schemas.microsoft.com/office/drawing/2014/main" id="{5F3B103C-F998-A61C-DF9D-60695CE1B6B4}"/>
              </a:ext>
            </a:extLst>
          </p:cNvPr>
          <p:cNvSpPr>
            <a:spLocks noGrp="1"/>
          </p:cNvSpPr>
          <p:nvPr>
            <p:ph type="sldNum" sz="quarter" idx="12"/>
          </p:nvPr>
        </p:nvSpPr>
        <p:spPr/>
        <p:txBody>
          <a:bodyPr/>
          <a:lstStyle/>
          <a:p>
            <a:fld id="{16C5AC08-0ACD-404A-9C9F-AB39E786C34A}" type="slidenum">
              <a:rPr lang="en-GB"/>
              <a:t>58</a:t>
            </a:fld>
            <a:endParaRPr lang="en-GB"/>
          </a:p>
        </p:txBody>
      </p:sp>
      <p:sp>
        <p:nvSpPr>
          <p:cNvPr id="8" name="Text Placeholder 7">
            <a:extLst>
              <a:ext uri="{FF2B5EF4-FFF2-40B4-BE49-F238E27FC236}">
                <a16:creationId xmlns:a16="http://schemas.microsoft.com/office/drawing/2014/main" id="{ABEA71C5-6064-CE29-8CD3-F61C014DBAFB}"/>
              </a:ext>
            </a:extLst>
          </p:cNvPr>
          <p:cNvSpPr>
            <a:spLocks noGrp="1"/>
          </p:cNvSpPr>
          <p:nvPr>
            <p:ph type="body" sz="quarter" idx="13"/>
          </p:nvPr>
        </p:nvSpPr>
        <p:spPr/>
        <p:txBody>
          <a:bodyPr/>
          <a:lstStyle/>
          <a:p>
            <a:r>
              <a:rPr lang="en-US" dirty="0"/>
              <a:t>Beware coach creep</a:t>
            </a:r>
          </a:p>
        </p:txBody>
      </p:sp>
      <p:sp>
        <p:nvSpPr>
          <p:cNvPr id="9" name="Content Placeholder 8">
            <a:extLst>
              <a:ext uri="{FF2B5EF4-FFF2-40B4-BE49-F238E27FC236}">
                <a16:creationId xmlns:a16="http://schemas.microsoft.com/office/drawing/2014/main" id="{72243AC8-DEEF-B8EC-E4E3-E33962288887}"/>
              </a:ext>
            </a:extLst>
          </p:cNvPr>
          <p:cNvSpPr>
            <a:spLocks noGrp="1"/>
          </p:cNvSpPr>
          <p:nvPr>
            <p:ph idx="14"/>
          </p:nvPr>
        </p:nvSpPr>
        <p:spPr/>
        <p:txBody>
          <a:bodyPr/>
          <a:lstStyle/>
          <a:p>
            <a:pPr lvl="1"/>
            <a:r>
              <a:rPr lang="en-US" sz="2400" b="1" dirty="0"/>
              <a:t>What a Quality Coach shouldn’t do</a:t>
            </a:r>
          </a:p>
        </p:txBody>
      </p:sp>
      <p:sp>
        <p:nvSpPr>
          <p:cNvPr id="32" name="Rectangle 31">
            <a:extLst>
              <a:ext uri="{FF2B5EF4-FFF2-40B4-BE49-F238E27FC236}">
                <a16:creationId xmlns:a16="http://schemas.microsoft.com/office/drawing/2014/main" id="{528DBE06-42E7-6288-2783-8DB086F2786E}"/>
              </a:ext>
            </a:extLst>
          </p:cNvPr>
          <p:cNvSpPr/>
          <p:nvPr/>
        </p:nvSpPr>
        <p:spPr>
          <a:xfrm>
            <a:off x="1415480" y="3648173"/>
            <a:ext cx="4892511" cy="1439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1" name="Rectangle 30">
            <a:extLst>
              <a:ext uri="{FF2B5EF4-FFF2-40B4-BE49-F238E27FC236}">
                <a16:creationId xmlns:a16="http://schemas.microsoft.com/office/drawing/2014/main" id="{909C4C7F-14FD-75DD-726E-F04D7A7274FD}"/>
              </a:ext>
            </a:extLst>
          </p:cNvPr>
          <p:cNvSpPr/>
          <p:nvPr/>
        </p:nvSpPr>
        <p:spPr>
          <a:xfrm>
            <a:off x="6909847" y="3648173"/>
            <a:ext cx="4892511" cy="1439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6" name="Rectangle 25">
            <a:extLst>
              <a:ext uri="{FF2B5EF4-FFF2-40B4-BE49-F238E27FC236}">
                <a16:creationId xmlns:a16="http://schemas.microsoft.com/office/drawing/2014/main" id="{46416592-DDF2-33FC-2C69-F0CB9D21A9DF}"/>
              </a:ext>
            </a:extLst>
          </p:cNvPr>
          <p:cNvSpPr/>
          <p:nvPr/>
        </p:nvSpPr>
        <p:spPr>
          <a:xfrm>
            <a:off x="8125601" y="3479369"/>
            <a:ext cx="2375043" cy="17775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7" name="Content Placeholder 8">
            <a:extLst>
              <a:ext uri="{FF2B5EF4-FFF2-40B4-BE49-F238E27FC236}">
                <a16:creationId xmlns:a16="http://schemas.microsoft.com/office/drawing/2014/main" id="{2C0EFE74-64AA-4A98-4810-B8B79FD47A1E}"/>
              </a:ext>
            </a:extLst>
          </p:cNvPr>
          <p:cNvSpPr txBox="1">
            <a:spLocks/>
          </p:cNvSpPr>
          <p:nvPr/>
        </p:nvSpPr>
        <p:spPr>
          <a:xfrm>
            <a:off x="8620124" y="2137967"/>
            <a:ext cx="1440000" cy="1080000"/>
          </a:xfrm>
          <a:prstGeom prst="roundRect">
            <a:avLst>
              <a:gd name="adj" fmla="val 5721"/>
            </a:avLst>
          </a:prstGeom>
          <a:solidFill>
            <a:schemeClr val="accent2">
              <a:lumMod val="20000"/>
              <a:lumOff val="80000"/>
            </a:schemeClr>
          </a:solidFill>
        </p:spPr>
        <p:txBody>
          <a:bodyPr vert="horz" wrap="square" lIns="54000" tIns="180000" rIns="54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200" b="1" dirty="0">
                <a:solidFill>
                  <a:schemeClr val="accent2"/>
                </a:solidFill>
              </a:rPr>
              <a:t>Be distracted or multi-tasking</a:t>
            </a:r>
          </a:p>
        </p:txBody>
      </p:sp>
      <p:cxnSp>
        <p:nvCxnSpPr>
          <p:cNvPr id="34" name="Straight Connector 33">
            <a:extLst>
              <a:ext uri="{FF2B5EF4-FFF2-40B4-BE49-F238E27FC236}">
                <a16:creationId xmlns:a16="http://schemas.microsoft.com/office/drawing/2014/main" id="{EFBAA66C-10A5-83F2-CD45-B4EF39CBABE2}"/>
              </a:ext>
            </a:extLst>
          </p:cNvPr>
          <p:cNvCxnSpPr>
            <a:cxnSpLocks/>
          </p:cNvCxnSpPr>
          <p:nvPr/>
        </p:nvCxnSpPr>
        <p:spPr>
          <a:xfrm flipV="1">
            <a:off x="6524625" y="1520825"/>
            <a:ext cx="0" cy="50958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Content Placeholder 8">
            <a:extLst>
              <a:ext uri="{FF2B5EF4-FFF2-40B4-BE49-F238E27FC236}">
                <a16:creationId xmlns:a16="http://schemas.microsoft.com/office/drawing/2014/main" id="{855928D9-9FAC-CB81-97C4-15806A061B27}"/>
              </a:ext>
            </a:extLst>
          </p:cNvPr>
          <p:cNvSpPr txBox="1">
            <a:spLocks/>
          </p:cNvSpPr>
          <p:nvPr/>
        </p:nvSpPr>
        <p:spPr>
          <a:xfrm>
            <a:off x="1087725" y="2139450"/>
            <a:ext cx="1436400" cy="1080000"/>
          </a:xfrm>
          <a:prstGeom prst="roundRect">
            <a:avLst>
              <a:gd name="adj" fmla="val 5721"/>
            </a:avLst>
          </a:prstGeom>
          <a:solidFill>
            <a:schemeClr val="accent4">
              <a:lumMod val="20000"/>
              <a:lumOff val="80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050" b="1" dirty="0">
                <a:solidFill>
                  <a:schemeClr val="accent4"/>
                </a:solidFill>
              </a:rPr>
              <a:t>Ensure everyone in the team </a:t>
            </a:r>
            <a:br>
              <a:rPr lang="en-US" sz="1050" b="1" dirty="0">
                <a:solidFill>
                  <a:schemeClr val="accent4"/>
                </a:solidFill>
              </a:rPr>
            </a:br>
            <a:r>
              <a:rPr lang="en-US" sz="1050" b="1" dirty="0">
                <a:solidFill>
                  <a:schemeClr val="accent4"/>
                </a:solidFill>
              </a:rPr>
              <a:t>has an opportunity to speak and contribute</a:t>
            </a:r>
          </a:p>
        </p:txBody>
      </p:sp>
      <p:sp>
        <p:nvSpPr>
          <p:cNvPr id="11" name="Content Placeholder 8">
            <a:extLst>
              <a:ext uri="{FF2B5EF4-FFF2-40B4-BE49-F238E27FC236}">
                <a16:creationId xmlns:a16="http://schemas.microsoft.com/office/drawing/2014/main" id="{AD6CC918-1BE0-089A-A002-9E931CD169FB}"/>
              </a:ext>
            </a:extLst>
          </p:cNvPr>
          <p:cNvSpPr txBox="1">
            <a:spLocks/>
          </p:cNvSpPr>
          <p:nvPr/>
        </p:nvSpPr>
        <p:spPr>
          <a:xfrm>
            <a:off x="2965876" y="2151401"/>
            <a:ext cx="1436400" cy="1080000"/>
          </a:xfrm>
          <a:prstGeom prst="roundRect">
            <a:avLst>
              <a:gd name="adj" fmla="val 5721"/>
            </a:avLst>
          </a:prstGeom>
          <a:solidFill>
            <a:schemeClr val="accent4">
              <a:lumMod val="20000"/>
              <a:lumOff val="80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050" b="1" dirty="0">
                <a:solidFill>
                  <a:schemeClr val="accent4"/>
                </a:solidFill>
              </a:rPr>
              <a:t>Focus 100% of their energy on the coaching session (no distractions)</a:t>
            </a:r>
          </a:p>
        </p:txBody>
      </p:sp>
      <p:sp>
        <p:nvSpPr>
          <p:cNvPr id="33" name="Content Placeholder 8">
            <a:extLst>
              <a:ext uri="{FF2B5EF4-FFF2-40B4-BE49-F238E27FC236}">
                <a16:creationId xmlns:a16="http://schemas.microsoft.com/office/drawing/2014/main" id="{48493964-5AF5-118F-D5C3-4A0D54AC75E5}"/>
              </a:ext>
            </a:extLst>
          </p:cNvPr>
          <p:cNvSpPr txBox="1">
            <a:spLocks/>
          </p:cNvSpPr>
          <p:nvPr/>
        </p:nvSpPr>
        <p:spPr>
          <a:xfrm>
            <a:off x="4848225" y="5025221"/>
            <a:ext cx="1436400" cy="1080000"/>
          </a:xfrm>
          <a:prstGeom prst="roundRect">
            <a:avLst>
              <a:gd name="adj" fmla="val 5721"/>
            </a:avLst>
          </a:prstGeom>
          <a:solidFill>
            <a:schemeClr val="accent4">
              <a:lumMod val="20000"/>
              <a:lumOff val="80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050" b="1" dirty="0">
                <a:solidFill>
                  <a:schemeClr val="accent4"/>
                </a:solidFill>
              </a:rPr>
              <a:t>Encourage the team to take ownership of difficult tasks</a:t>
            </a:r>
          </a:p>
        </p:txBody>
      </p:sp>
      <p:sp>
        <p:nvSpPr>
          <p:cNvPr id="35" name="Content Placeholder 8">
            <a:extLst>
              <a:ext uri="{FF2B5EF4-FFF2-40B4-BE49-F238E27FC236}">
                <a16:creationId xmlns:a16="http://schemas.microsoft.com/office/drawing/2014/main" id="{D7787ADB-10BF-D8B3-40C9-CB3919CA7D70}"/>
              </a:ext>
            </a:extLst>
          </p:cNvPr>
          <p:cNvSpPr txBox="1">
            <a:spLocks/>
          </p:cNvSpPr>
          <p:nvPr/>
        </p:nvSpPr>
        <p:spPr>
          <a:xfrm>
            <a:off x="4848225" y="2139450"/>
            <a:ext cx="1436400" cy="1080000"/>
          </a:xfrm>
          <a:prstGeom prst="roundRect">
            <a:avLst>
              <a:gd name="adj" fmla="val 5721"/>
            </a:avLst>
          </a:prstGeom>
          <a:solidFill>
            <a:schemeClr val="accent4">
              <a:lumMod val="20000"/>
              <a:lumOff val="80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050" b="1" dirty="0">
                <a:solidFill>
                  <a:schemeClr val="accent4"/>
                </a:solidFill>
              </a:rPr>
              <a:t>Ensure the team use measurement to evaluate progress</a:t>
            </a:r>
          </a:p>
        </p:txBody>
      </p:sp>
      <p:sp>
        <p:nvSpPr>
          <p:cNvPr id="36" name="Content Placeholder 8">
            <a:extLst>
              <a:ext uri="{FF2B5EF4-FFF2-40B4-BE49-F238E27FC236}">
                <a16:creationId xmlns:a16="http://schemas.microsoft.com/office/drawing/2014/main" id="{CB1E3DBD-A72B-FEDF-27AC-A4C10FA8CA10}"/>
              </a:ext>
            </a:extLst>
          </p:cNvPr>
          <p:cNvSpPr txBox="1">
            <a:spLocks/>
          </p:cNvSpPr>
          <p:nvPr/>
        </p:nvSpPr>
        <p:spPr>
          <a:xfrm>
            <a:off x="1087725" y="5025221"/>
            <a:ext cx="1436400" cy="1080000"/>
          </a:xfrm>
          <a:prstGeom prst="roundRect">
            <a:avLst>
              <a:gd name="adj" fmla="val 5721"/>
            </a:avLst>
          </a:prstGeom>
          <a:solidFill>
            <a:schemeClr val="accent4">
              <a:lumMod val="20000"/>
              <a:lumOff val="80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050" b="1" dirty="0">
                <a:solidFill>
                  <a:schemeClr val="accent4"/>
                </a:solidFill>
              </a:rPr>
              <a:t>Encourage teams to use data to facilitate the conversation</a:t>
            </a:r>
          </a:p>
        </p:txBody>
      </p:sp>
      <p:sp>
        <p:nvSpPr>
          <p:cNvPr id="37" name="Content Placeholder 8">
            <a:extLst>
              <a:ext uri="{FF2B5EF4-FFF2-40B4-BE49-F238E27FC236}">
                <a16:creationId xmlns:a16="http://schemas.microsoft.com/office/drawing/2014/main" id="{CC5790CE-1879-8984-B354-0AFECB2CDD6F}"/>
              </a:ext>
            </a:extLst>
          </p:cNvPr>
          <p:cNvSpPr txBox="1">
            <a:spLocks/>
          </p:cNvSpPr>
          <p:nvPr/>
        </p:nvSpPr>
        <p:spPr>
          <a:xfrm>
            <a:off x="2958636" y="5025221"/>
            <a:ext cx="1436400" cy="1080000"/>
          </a:xfrm>
          <a:prstGeom prst="roundRect">
            <a:avLst>
              <a:gd name="adj" fmla="val 5721"/>
            </a:avLst>
          </a:prstGeom>
          <a:solidFill>
            <a:schemeClr val="accent4">
              <a:lumMod val="20000"/>
              <a:lumOff val="80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050" b="1" dirty="0">
                <a:solidFill>
                  <a:schemeClr val="accent4"/>
                </a:solidFill>
              </a:rPr>
              <a:t>Provide ad hoc guidance on improvement topics</a:t>
            </a:r>
          </a:p>
        </p:txBody>
      </p:sp>
      <p:sp>
        <p:nvSpPr>
          <p:cNvPr id="39" name="Content Placeholder 8">
            <a:extLst>
              <a:ext uri="{FF2B5EF4-FFF2-40B4-BE49-F238E27FC236}">
                <a16:creationId xmlns:a16="http://schemas.microsoft.com/office/drawing/2014/main" id="{C842301D-4CC4-8221-41B4-AD07B4FCE0FB}"/>
              </a:ext>
            </a:extLst>
          </p:cNvPr>
          <p:cNvSpPr txBox="1">
            <a:spLocks/>
          </p:cNvSpPr>
          <p:nvPr/>
        </p:nvSpPr>
        <p:spPr>
          <a:xfrm>
            <a:off x="10506073" y="2137967"/>
            <a:ext cx="1440000" cy="1080000"/>
          </a:xfrm>
          <a:prstGeom prst="roundRect">
            <a:avLst>
              <a:gd name="adj" fmla="val 5721"/>
            </a:avLst>
          </a:prstGeom>
          <a:solidFill>
            <a:schemeClr val="accent2">
              <a:lumMod val="20000"/>
              <a:lumOff val="80000"/>
            </a:schemeClr>
          </a:solidFill>
        </p:spPr>
        <p:txBody>
          <a:bodyPr vert="horz" lIns="54000" tIns="180000" rIns="54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200" b="1" dirty="0">
                <a:solidFill>
                  <a:schemeClr val="accent2"/>
                </a:solidFill>
              </a:rPr>
              <a:t>Give the group the answer</a:t>
            </a:r>
          </a:p>
        </p:txBody>
      </p:sp>
      <p:sp>
        <p:nvSpPr>
          <p:cNvPr id="40" name="Content Placeholder 8">
            <a:extLst>
              <a:ext uri="{FF2B5EF4-FFF2-40B4-BE49-F238E27FC236}">
                <a16:creationId xmlns:a16="http://schemas.microsoft.com/office/drawing/2014/main" id="{F9D0141C-8507-E48E-6123-6659157E50C8}"/>
              </a:ext>
            </a:extLst>
          </p:cNvPr>
          <p:cNvSpPr txBox="1">
            <a:spLocks/>
          </p:cNvSpPr>
          <p:nvPr/>
        </p:nvSpPr>
        <p:spPr>
          <a:xfrm>
            <a:off x="6756401" y="2137967"/>
            <a:ext cx="1440000" cy="1080000"/>
          </a:xfrm>
          <a:prstGeom prst="roundRect">
            <a:avLst>
              <a:gd name="adj" fmla="val 5721"/>
            </a:avLst>
          </a:prstGeom>
          <a:solidFill>
            <a:schemeClr val="accent2">
              <a:lumMod val="20000"/>
              <a:lumOff val="80000"/>
            </a:schemeClr>
          </a:solidFill>
        </p:spPr>
        <p:txBody>
          <a:bodyPr vert="horz" lIns="54000" tIns="180000" rIns="54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200" b="1" dirty="0">
                <a:solidFill>
                  <a:schemeClr val="accent2"/>
                </a:solidFill>
              </a:rPr>
              <a:t>Fix the problem yourself</a:t>
            </a:r>
          </a:p>
        </p:txBody>
      </p:sp>
      <p:sp>
        <p:nvSpPr>
          <p:cNvPr id="41" name="Content Placeholder 8">
            <a:extLst>
              <a:ext uri="{FF2B5EF4-FFF2-40B4-BE49-F238E27FC236}">
                <a16:creationId xmlns:a16="http://schemas.microsoft.com/office/drawing/2014/main" id="{5C065556-2B9E-ECCA-3793-1E0E5A8BB91F}"/>
              </a:ext>
            </a:extLst>
          </p:cNvPr>
          <p:cNvSpPr txBox="1">
            <a:spLocks/>
          </p:cNvSpPr>
          <p:nvPr/>
        </p:nvSpPr>
        <p:spPr>
          <a:xfrm>
            <a:off x="6741260" y="3592351"/>
            <a:ext cx="1440000" cy="1080000"/>
          </a:xfrm>
          <a:prstGeom prst="roundRect">
            <a:avLst>
              <a:gd name="adj" fmla="val 5721"/>
            </a:avLst>
          </a:prstGeom>
          <a:solidFill>
            <a:schemeClr val="accent2">
              <a:lumMod val="20000"/>
              <a:lumOff val="80000"/>
            </a:schemeClr>
          </a:solidFill>
        </p:spPr>
        <p:txBody>
          <a:bodyPr vert="horz" wrap="square" lIns="54000" tIns="180000" rIns="54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200" b="1" dirty="0">
                <a:solidFill>
                  <a:schemeClr val="accent2"/>
                </a:solidFill>
              </a:rPr>
              <a:t>Take on project responsibilities</a:t>
            </a:r>
          </a:p>
        </p:txBody>
      </p:sp>
      <p:sp>
        <p:nvSpPr>
          <p:cNvPr id="42" name="Content Placeholder 8">
            <a:extLst>
              <a:ext uri="{FF2B5EF4-FFF2-40B4-BE49-F238E27FC236}">
                <a16:creationId xmlns:a16="http://schemas.microsoft.com/office/drawing/2014/main" id="{C50B52F4-B8E8-8475-EDFE-A096945B8CCA}"/>
              </a:ext>
            </a:extLst>
          </p:cNvPr>
          <p:cNvSpPr txBox="1">
            <a:spLocks/>
          </p:cNvSpPr>
          <p:nvPr/>
        </p:nvSpPr>
        <p:spPr>
          <a:xfrm>
            <a:off x="8629835" y="3592351"/>
            <a:ext cx="1440000" cy="1080000"/>
          </a:xfrm>
          <a:prstGeom prst="roundRect">
            <a:avLst>
              <a:gd name="adj" fmla="val 5721"/>
            </a:avLst>
          </a:prstGeom>
          <a:solidFill>
            <a:schemeClr val="accent2">
              <a:lumMod val="20000"/>
              <a:lumOff val="80000"/>
            </a:schemeClr>
          </a:solidFill>
        </p:spPr>
        <p:txBody>
          <a:bodyPr vert="horz" wrap="square" lIns="54000" tIns="180000" rIns="54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200" b="1" dirty="0">
                <a:solidFill>
                  <a:schemeClr val="accent2"/>
                </a:solidFill>
              </a:rPr>
              <a:t>Interrupt</a:t>
            </a:r>
          </a:p>
        </p:txBody>
      </p:sp>
      <p:sp>
        <p:nvSpPr>
          <p:cNvPr id="43" name="Content Placeholder 8">
            <a:extLst>
              <a:ext uri="{FF2B5EF4-FFF2-40B4-BE49-F238E27FC236}">
                <a16:creationId xmlns:a16="http://schemas.microsoft.com/office/drawing/2014/main" id="{8EBA964A-D931-BA4E-A8B1-4B93535D8E1D}"/>
              </a:ext>
            </a:extLst>
          </p:cNvPr>
          <p:cNvSpPr txBox="1">
            <a:spLocks/>
          </p:cNvSpPr>
          <p:nvPr/>
        </p:nvSpPr>
        <p:spPr>
          <a:xfrm>
            <a:off x="10500644" y="3592351"/>
            <a:ext cx="1440000" cy="1080000"/>
          </a:xfrm>
          <a:prstGeom prst="roundRect">
            <a:avLst>
              <a:gd name="adj" fmla="val 5721"/>
            </a:avLst>
          </a:prstGeom>
          <a:solidFill>
            <a:schemeClr val="accent2">
              <a:lumMod val="20000"/>
              <a:lumOff val="80000"/>
            </a:schemeClr>
          </a:solidFill>
        </p:spPr>
        <p:txBody>
          <a:bodyPr vert="horz" wrap="square" lIns="54000" tIns="180000" rIns="54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200" b="1" dirty="0">
                <a:solidFill>
                  <a:schemeClr val="accent2"/>
                </a:solidFill>
              </a:rPr>
              <a:t>Over-</a:t>
            </a:r>
            <a:r>
              <a:rPr lang="en-US" sz="1200" b="1" dirty="0" err="1">
                <a:solidFill>
                  <a:schemeClr val="accent2"/>
                </a:solidFill>
              </a:rPr>
              <a:t>empathise</a:t>
            </a:r>
            <a:endParaRPr lang="en-US" sz="1200" b="1" dirty="0">
              <a:solidFill>
                <a:schemeClr val="accent2"/>
              </a:solidFill>
            </a:endParaRPr>
          </a:p>
        </p:txBody>
      </p:sp>
      <p:sp>
        <p:nvSpPr>
          <p:cNvPr id="44" name="Content Placeholder 8">
            <a:extLst>
              <a:ext uri="{FF2B5EF4-FFF2-40B4-BE49-F238E27FC236}">
                <a16:creationId xmlns:a16="http://schemas.microsoft.com/office/drawing/2014/main" id="{A75F7697-79EC-86AE-CAD2-55C6064B2D6E}"/>
              </a:ext>
            </a:extLst>
          </p:cNvPr>
          <p:cNvSpPr txBox="1">
            <a:spLocks/>
          </p:cNvSpPr>
          <p:nvPr/>
        </p:nvSpPr>
        <p:spPr>
          <a:xfrm>
            <a:off x="6730858" y="5025222"/>
            <a:ext cx="1440000" cy="1080000"/>
          </a:xfrm>
          <a:prstGeom prst="roundRect">
            <a:avLst>
              <a:gd name="adj" fmla="val 5721"/>
            </a:avLst>
          </a:prstGeom>
          <a:solidFill>
            <a:schemeClr val="accent2">
              <a:lumMod val="20000"/>
              <a:lumOff val="80000"/>
            </a:schemeClr>
          </a:solidFill>
        </p:spPr>
        <p:txBody>
          <a:bodyPr vert="horz" wrap="square" lIns="54000" tIns="180000" rIns="54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200" b="1" dirty="0">
                <a:solidFill>
                  <a:schemeClr val="accent2"/>
                </a:solidFill>
              </a:rPr>
              <a:t>Give them too much ‘homework’</a:t>
            </a:r>
          </a:p>
        </p:txBody>
      </p:sp>
      <p:sp>
        <p:nvSpPr>
          <p:cNvPr id="45" name="Content Placeholder 8">
            <a:extLst>
              <a:ext uri="{FF2B5EF4-FFF2-40B4-BE49-F238E27FC236}">
                <a16:creationId xmlns:a16="http://schemas.microsoft.com/office/drawing/2014/main" id="{33C13557-327C-C7EE-57ED-A4CA7584DAA0}"/>
              </a:ext>
            </a:extLst>
          </p:cNvPr>
          <p:cNvSpPr txBox="1">
            <a:spLocks/>
          </p:cNvSpPr>
          <p:nvPr/>
        </p:nvSpPr>
        <p:spPr>
          <a:xfrm>
            <a:off x="8620125" y="5025221"/>
            <a:ext cx="1440000" cy="1080000"/>
          </a:xfrm>
          <a:prstGeom prst="roundRect">
            <a:avLst>
              <a:gd name="adj" fmla="val 5721"/>
            </a:avLst>
          </a:prstGeom>
          <a:solidFill>
            <a:schemeClr val="accent2">
              <a:lumMod val="20000"/>
              <a:lumOff val="80000"/>
            </a:schemeClr>
          </a:solidFill>
        </p:spPr>
        <p:txBody>
          <a:bodyPr vert="horz" wrap="square" lIns="54000" tIns="180000" rIns="54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200" b="1" dirty="0">
                <a:solidFill>
                  <a:schemeClr val="accent2"/>
                </a:solidFill>
              </a:rPr>
              <a:t>Just ask open-ended questions</a:t>
            </a:r>
          </a:p>
        </p:txBody>
      </p:sp>
      <p:sp>
        <p:nvSpPr>
          <p:cNvPr id="46" name="Content Placeholder 8">
            <a:extLst>
              <a:ext uri="{FF2B5EF4-FFF2-40B4-BE49-F238E27FC236}">
                <a16:creationId xmlns:a16="http://schemas.microsoft.com/office/drawing/2014/main" id="{0B07FBE9-6AB5-30F3-A191-760CC5F98CA4}"/>
              </a:ext>
            </a:extLst>
          </p:cNvPr>
          <p:cNvSpPr txBox="1">
            <a:spLocks/>
          </p:cNvSpPr>
          <p:nvPr/>
        </p:nvSpPr>
        <p:spPr>
          <a:xfrm>
            <a:off x="10513858" y="5025221"/>
            <a:ext cx="1440000" cy="1080000"/>
          </a:xfrm>
          <a:prstGeom prst="roundRect">
            <a:avLst>
              <a:gd name="adj" fmla="val 5721"/>
            </a:avLst>
          </a:prstGeom>
          <a:solidFill>
            <a:schemeClr val="accent2">
              <a:lumMod val="20000"/>
              <a:lumOff val="80000"/>
            </a:schemeClr>
          </a:solidFill>
        </p:spPr>
        <p:txBody>
          <a:bodyPr vert="horz" wrap="square" lIns="54000" tIns="180000" rIns="54000" bIns="180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200" b="1" dirty="0">
                <a:solidFill>
                  <a:schemeClr val="accent2"/>
                </a:solidFill>
              </a:rPr>
              <a:t>Blame</a:t>
            </a:r>
          </a:p>
        </p:txBody>
      </p:sp>
      <p:grpSp>
        <p:nvGrpSpPr>
          <p:cNvPr id="3" name="Group 2">
            <a:extLst>
              <a:ext uri="{FF2B5EF4-FFF2-40B4-BE49-F238E27FC236}">
                <a16:creationId xmlns:a16="http://schemas.microsoft.com/office/drawing/2014/main" id="{6758FDCB-1E4B-3A4B-9699-3ACC5EE0AD99}"/>
              </a:ext>
            </a:extLst>
          </p:cNvPr>
          <p:cNvGrpSpPr/>
          <p:nvPr/>
        </p:nvGrpSpPr>
        <p:grpSpPr>
          <a:xfrm>
            <a:off x="238126" y="808387"/>
            <a:ext cx="466724" cy="569563"/>
            <a:chOff x="238126" y="808387"/>
            <a:chExt cx="466724" cy="569563"/>
          </a:xfrm>
        </p:grpSpPr>
        <p:pic>
          <p:nvPicPr>
            <p:cNvPr id="12" name="Picture 11">
              <a:extLst>
                <a:ext uri="{FF2B5EF4-FFF2-40B4-BE49-F238E27FC236}">
                  <a16:creationId xmlns:a16="http://schemas.microsoft.com/office/drawing/2014/main" id="{837274C7-FD4F-789E-EC2F-A50D71E46F8F}"/>
                </a:ext>
              </a:extLst>
            </p:cNvPr>
            <p:cNvPicPr>
              <a:picLocks noChangeAspect="1"/>
            </p:cNvPicPr>
            <p:nvPr/>
          </p:nvPicPr>
          <p:blipFill>
            <a:blip r:embed="rId3"/>
            <a:srcRect/>
            <a:stretch/>
          </p:blipFill>
          <p:spPr>
            <a:xfrm>
              <a:off x="331788" y="808387"/>
              <a:ext cx="279400" cy="330200"/>
            </a:xfrm>
            <a:prstGeom prst="rect">
              <a:avLst/>
            </a:prstGeom>
          </p:spPr>
        </p:pic>
        <p:sp>
          <p:nvSpPr>
            <p:cNvPr id="13" name="TextBox 12">
              <a:extLst>
                <a:ext uri="{FF2B5EF4-FFF2-40B4-BE49-F238E27FC236}">
                  <a16:creationId xmlns:a16="http://schemas.microsoft.com/office/drawing/2014/main" id="{6D5C8BD4-3902-5D22-58F3-158B81B41A85}"/>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effectLst/>
                  <a:latin typeface="DM Sans" pitchFamily="2" charset="77"/>
                </a:rPr>
                <a:t>p97</a:t>
              </a:r>
              <a:endParaRPr lang="en-US" sz="800" dirty="0">
                <a:latin typeface="Petrona" pitchFamily="2" charset="77"/>
              </a:endParaRPr>
            </a:p>
          </p:txBody>
        </p:sp>
      </p:grpSp>
      <p:grpSp>
        <p:nvGrpSpPr>
          <p:cNvPr id="14" name="Group 13">
            <a:extLst>
              <a:ext uri="{FF2B5EF4-FFF2-40B4-BE49-F238E27FC236}">
                <a16:creationId xmlns:a16="http://schemas.microsoft.com/office/drawing/2014/main" id="{97594CB9-0D99-BDF8-46A4-E650B670B544}"/>
              </a:ext>
            </a:extLst>
          </p:cNvPr>
          <p:cNvGrpSpPr/>
          <p:nvPr/>
        </p:nvGrpSpPr>
        <p:grpSpPr>
          <a:xfrm>
            <a:off x="1087725" y="3585850"/>
            <a:ext cx="5222726" cy="1115354"/>
            <a:chOff x="1087725" y="3585850"/>
            <a:chExt cx="7100142" cy="1115354"/>
          </a:xfrm>
        </p:grpSpPr>
        <p:sp>
          <p:nvSpPr>
            <p:cNvPr id="17" name="Content Placeholder 8">
              <a:extLst>
                <a:ext uri="{FF2B5EF4-FFF2-40B4-BE49-F238E27FC236}">
                  <a16:creationId xmlns:a16="http://schemas.microsoft.com/office/drawing/2014/main" id="{703ACA4A-B58C-DDC0-D45E-5772E1D3EB87}"/>
                </a:ext>
              </a:extLst>
            </p:cNvPr>
            <p:cNvSpPr txBox="1">
              <a:spLocks/>
            </p:cNvSpPr>
            <p:nvPr/>
          </p:nvSpPr>
          <p:spPr>
            <a:xfrm>
              <a:off x="1087725" y="3592351"/>
              <a:ext cx="1436400" cy="1080000"/>
            </a:xfrm>
            <a:prstGeom prst="roundRect">
              <a:avLst>
                <a:gd name="adj" fmla="val 5721"/>
              </a:avLst>
            </a:prstGeom>
            <a:solidFill>
              <a:schemeClr val="accent4">
                <a:lumMod val="20000"/>
                <a:lumOff val="80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050" b="1" dirty="0">
                  <a:solidFill>
                    <a:schemeClr val="accent4"/>
                  </a:solidFill>
                </a:rPr>
                <a:t>Spend most of their time listening</a:t>
              </a:r>
            </a:p>
          </p:txBody>
        </p:sp>
        <p:sp>
          <p:nvSpPr>
            <p:cNvPr id="10" name="Content Placeholder 8">
              <a:extLst>
                <a:ext uri="{FF2B5EF4-FFF2-40B4-BE49-F238E27FC236}">
                  <a16:creationId xmlns:a16="http://schemas.microsoft.com/office/drawing/2014/main" id="{8FABC09C-83AA-BD3B-ADCB-393E3E258F4E}"/>
                </a:ext>
              </a:extLst>
            </p:cNvPr>
            <p:cNvSpPr txBox="1">
              <a:spLocks/>
            </p:cNvSpPr>
            <p:nvPr/>
          </p:nvSpPr>
          <p:spPr>
            <a:xfrm>
              <a:off x="4846637" y="3602911"/>
              <a:ext cx="1436400" cy="1080000"/>
            </a:xfrm>
            <a:prstGeom prst="roundRect">
              <a:avLst>
                <a:gd name="adj" fmla="val 5721"/>
              </a:avLst>
            </a:prstGeom>
            <a:solidFill>
              <a:schemeClr val="accent4">
                <a:lumMod val="20000"/>
                <a:lumOff val="80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050" b="1" dirty="0">
                  <a:solidFill>
                    <a:schemeClr val="accent4"/>
                  </a:solidFill>
                </a:rPr>
                <a:t>Only ask </a:t>
              </a:r>
              <a:br>
                <a:rPr lang="en-US" sz="1050" b="1" dirty="0">
                  <a:solidFill>
                    <a:schemeClr val="accent4"/>
                  </a:solidFill>
                </a:rPr>
              </a:br>
              <a:r>
                <a:rPr lang="en-US" sz="1050" b="1" dirty="0">
                  <a:solidFill>
                    <a:schemeClr val="accent4"/>
                  </a:solidFill>
                </a:rPr>
                <a:t>one question at a time</a:t>
              </a:r>
            </a:p>
          </p:txBody>
        </p:sp>
        <p:sp>
          <p:nvSpPr>
            <p:cNvPr id="38" name="Content Placeholder 8">
              <a:extLst>
                <a:ext uri="{FF2B5EF4-FFF2-40B4-BE49-F238E27FC236}">
                  <a16:creationId xmlns:a16="http://schemas.microsoft.com/office/drawing/2014/main" id="{FD52752E-5EDF-5DB3-188A-95B615CACF89}"/>
                </a:ext>
              </a:extLst>
            </p:cNvPr>
            <p:cNvSpPr txBox="1">
              <a:spLocks/>
            </p:cNvSpPr>
            <p:nvPr/>
          </p:nvSpPr>
          <p:spPr>
            <a:xfrm>
              <a:off x="2967181" y="3585850"/>
              <a:ext cx="1436400" cy="1080000"/>
            </a:xfrm>
            <a:prstGeom prst="roundRect">
              <a:avLst>
                <a:gd name="adj" fmla="val 5721"/>
              </a:avLst>
            </a:prstGeom>
            <a:solidFill>
              <a:schemeClr val="accent4">
                <a:lumMod val="20000"/>
                <a:lumOff val="80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050" b="1" dirty="0">
                  <a:solidFill>
                    <a:schemeClr val="accent4"/>
                  </a:solidFill>
                </a:rPr>
                <a:t>Ensure tasks are viewed through a ‘QI lens’</a:t>
              </a:r>
            </a:p>
          </p:txBody>
        </p:sp>
        <p:sp>
          <p:nvSpPr>
            <p:cNvPr id="21" name="Content Placeholder 8">
              <a:extLst>
                <a:ext uri="{FF2B5EF4-FFF2-40B4-BE49-F238E27FC236}">
                  <a16:creationId xmlns:a16="http://schemas.microsoft.com/office/drawing/2014/main" id="{6F448E7E-CBD9-558B-821D-9119453D237B}"/>
                </a:ext>
              </a:extLst>
            </p:cNvPr>
            <p:cNvSpPr txBox="1">
              <a:spLocks/>
            </p:cNvSpPr>
            <p:nvPr/>
          </p:nvSpPr>
          <p:spPr>
            <a:xfrm>
              <a:off x="6751467" y="3621204"/>
              <a:ext cx="1436400" cy="1080000"/>
            </a:xfrm>
            <a:prstGeom prst="roundRect">
              <a:avLst>
                <a:gd name="adj" fmla="val 5721"/>
              </a:avLst>
            </a:prstGeom>
            <a:solidFill>
              <a:schemeClr val="accent4">
                <a:lumMod val="20000"/>
                <a:lumOff val="80000"/>
              </a:schemeClr>
            </a:solidFill>
          </p:spPr>
          <p:txBody>
            <a:bodyPr vert="horz" wrap="square"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050" b="1" dirty="0">
                  <a:solidFill>
                    <a:schemeClr val="accent4"/>
                  </a:solidFill>
                </a:rPr>
                <a:t>Provide small teaching opportunities</a:t>
              </a:r>
            </a:p>
          </p:txBody>
        </p:sp>
      </p:grpSp>
    </p:spTree>
    <p:extLst>
      <p:ext uri="{BB962C8B-B14F-4D97-AF65-F5344CB8AC3E}">
        <p14:creationId xmlns:p14="http://schemas.microsoft.com/office/powerpoint/2010/main" val="532790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C8D6-3FED-BB6C-B791-6D8C4844A964}"/>
              </a:ext>
            </a:extLst>
          </p:cNvPr>
          <p:cNvSpPr>
            <a:spLocks noGrp="1"/>
          </p:cNvSpPr>
          <p:nvPr>
            <p:ph type="title"/>
          </p:nvPr>
        </p:nvSpPr>
        <p:spPr/>
        <p:txBody>
          <a:bodyPr/>
          <a:lstStyle/>
          <a:p>
            <a:r>
              <a:rPr lang="en-US"/>
              <a:t>Housekeeping</a:t>
            </a:r>
          </a:p>
        </p:txBody>
      </p:sp>
      <p:sp>
        <p:nvSpPr>
          <p:cNvPr id="4" name="Footer Placeholder 3">
            <a:extLst>
              <a:ext uri="{FF2B5EF4-FFF2-40B4-BE49-F238E27FC236}">
                <a16:creationId xmlns:a16="http://schemas.microsoft.com/office/drawing/2014/main" id="{D31DC396-C46E-0922-5C7C-E166B9CB5DEC}"/>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606AC19E-E490-9FA2-566E-52926A918007}"/>
              </a:ext>
            </a:extLst>
          </p:cNvPr>
          <p:cNvSpPr>
            <a:spLocks noGrp="1"/>
          </p:cNvSpPr>
          <p:nvPr>
            <p:ph type="sldNum" sz="quarter" idx="12"/>
          </p:nvPr>
        </p:nvSpPr>
        <p:spPr/>
        <p:txBody>
          <a:bodyPr/>
          <a:lstStyle/>
          <a:p>
            <a:fld id="{16C5AC08-0ACD-404A-9C9F-AB39E786C34A}" type="slidenum">
              <a:rPr lang="en-GB"/>
              <a:t>5</a:t>
            </a:fld>
            <a:endParaRPr lang="en-GB"/>
          </a:p>
        </p:txBody>
      </p:sp>
      <p:sp>
        <p:nvSpPr>
          <p:cNvPr id="6" name="Text Placeholder 5">
            <a:extLst>
              <a:ext uri="{FF2B5EF4-FFF2-40B4-BE49-F238E27FC236}">
                <a16:creationId xmlns:a16="http://schemas.microsoft.com/office/drawing/2014/main" id="{50741477-4FE0-6222-F853-4934353D005B}"/>
              </a:ext>
            </a:extLst>
          </p:cNvPr>
          <p:cNvSpPr>
            <a:spLocks noGrp="1"/>
          </p:cNvSpPr>
          <p:nvPr>
            <p:ph type="body" sz="quarter" idx="13"/>
          </p:nvPr>
        </p:nvSpPr>
        <p:spPr/>
        <p:txBody>
          <a:bodyPr/>
          <a:lstStyle/>
          <a:p>
            <a:r>
              <a:rPr lang="en-US"/>
              <a:t>Housekeeping</a:t>
            </a:r>
          </a:p>
        </p:txBody>
      </p:sp>
      <p:sp>
        <p:nvSpPr>
          <p:cNvPr id="3" name="Oval 2">
            <a:extLst>
              <a:ext uri="{FF2B5EF4-FFF2-40B4-BE49-F238E27FC236}">
                <a16:creationId xmlns:a16="http://schemas.microsoft.com/office/drawing/2014/main" id="{F3A2FDC8-FD08-1460-0A90-DFAC3D17F222}"/>
              </a:ext>
            </a:extLst>
          </p:cNvPr>
          <p:cNvSpPr/>
          <p:nvPr/>
        </p:nvSpPr>
        <p:spPr>
          <a:xfrm>
            <a:off x="8433873" y="3237403"/>
            <a:ext cx="276161" cy="27616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9" name="Picture 8">
            <a:extLst>
              <a:ext uri="{FF2B5EF4-FFF2-40B4-BE49-F238E27FC236}">
                <a16:creationId xmlns:a16="http://schemas.microsoft.com/office/drawing/2014/main" id="{7326C05A-D561-0C60-D671-E6890A7B8C1F}"/>
              </a:ext>
            </a:extLst>
          </p:cNvPr>
          <p:cNvPicPr>
            <a:picLocks noChangeAspect="1"/>
          </p:cNvPicPr>
          <p:nvPr/>
        </p:nvPicPr>
        <p:blipFill>
          <a:blip r:embed="rId3"/>
          <a:srcRect/>
          <a:stretch/>
        </p:blipFill>
        <p:spPr>
          <a:xfrm>
            <a:off x="7422292" y="1767016"/>
            <a:ext cx="4645673" cy="5090983"/>
          </a:xfrm>
          <a:prstGeom prst="rect">
            <a:avLst/>
          </a:prstGeom>
        </p:spPr>
      </p:pic>
    </p:spTree>
    <p:extLst>
      <p:ext uri="{BB962C8B-B14F-4D97-AF65-F5344CB8AC3E}">
        <p14:creationId xmlns:p14="http://schemas.microsoft.com/office/powerpoint/2010/main" val="15674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grpId="0" nodeType="withEffect">
                                  <p:stCondLst>
                                    <p:cond delay="0"/>
                                  </p:stCondLst>
                                  <p:childTnLst>
                                    <p:animScale>
                                      <p:cBhvr>
                                        <p:cTn id="6" dur="20000" fill="hold"/>
                                        <p:tgtEl>
                                          <p:spTgt spid="3"/>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nk cricle">
            <a:extLst>
              <a:ext uri="{FF2B5EF4-FFF2-40B4-BE49-F238E27FC236}">
                <a16:creationId xmlns:a16="http://schemas.microsoft.com/office/drawing/2014/main" id="{F31441C6-47A2-31F2-05EE-BF242C868619}"/>
              </a:ext>
            </a:extLst>
          </p:cNvPr>
          <p:cNvSpPr/>
          <p:nvPr/>
        </p:nvSpPr>
        <p:spPr>
          <a:xfrm>
            <a:off x="3454407" y="848481"/>
            <a:ext cx="1499978" cy="149997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Connector 6">
            <a:extLst>
              <a:ext uri="{FF2B5EF4-FFF2-40B4-BE49-F238E27FC236}">
                <a16:creationId xmlns:a16="http://schemas.microsoft.com/office/drawing/2014/main" id="{D1E4891F-BAB9-4370-06BC-1CB7D96ADD2D}"/>
              </a:ext>
            </a:extLst>
          </p:cNvPr>
          <p:cNvSpPr/>
          <p:nvPr/>
        </p:nvSpPr>
        <p:spPr>
          <a:xfrm>
            <a:off x="7751301" y="3751886"/>
            <a:ext cx="2754774" cy="275477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5DC44886-B8C9-EECC-2CAF-CAA9A9C555B9}"/>
              </a:ext>
            </a:extLst>
          </p:cNvPr>
          <p:cNvSpPr>
            <a:spLocks noGrp="1"/>
          </p:cNvSpPr>
          <p:nvPr>
            <p:ph type="title"/>
          </p:nvPr>
        </p:nvSpPr>
        <p:spPr/>
        <p:txBody>
          <a:bodyPr/>
          <a:lstStyle/>
          <a:p>
            <a:r>
              <a:rPr lang="en-US"/>
              <a:t>Coffee break</a:t>
            </a:r>
          </a:p>
        </p:txBody>
      </p:sp>
      <p:sp>
        <p:nvSpPr>
          <p:cNvPr id="4" name="Footer Placeholder 3">
            <a:extLst>
              <a:ext uri="{FF2B5EF4-FFF2-40B4-BE49-F238E27FC236}">
                <a16:creationId xmlns:a16="http://schemas.microsoft.com/office/drawing/2014/main" id="{DA09BB00-33E1-6E2A-49D9-4CC1C6B47525}"/>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722ECF47-9CF6-90C5-9FA1-891F471FA837}"/>
              </a:ext>
            </a:extLst>
          </p:cNvPr>
          <p:cNvSpPr>
            <a:spLocks noGrp="1"/>
          </p:cNvSpPr>
          <p:nvPr>
            <p:ph type="sldNum" sz="quarter" idx="12"/>
          </p:nvPr>
        </p:nvSpPr>
        <p:spPr/>
        <p:txBody>
          <a:bodyPr/>
          <a:lstStyle/>
          <a:p>
            <a:fld id="{16C5AC08-0ACD-404A-9C9F-AB39E786C34A}" type="slidenum">
              <a:rPr lang="en-GB"/>
              <a:pPr/>
              <a:t>59</a:t>
            </a:fld>
            <a:endParaRPr lang="en-GB"/>
          </a:p>
        </p:txBody>
      </p:sp>
      <p:pic>
        <p:nvPicPr>
          <p:cNvPr id="6" name="Picture 5">
            <a:extLst>
              <a:ext uri="{FF2B5EF4-FFF2-40B4-BE49-F238E27FC236}">
                <a16:creationId xmlns:a16="http://schemas.microsoft.com/office/drawing/2014/main" id="{5D5C3C8C-DEF1-5126-36F8-4C6C1B52DD9F}"/>
              </a:ext>
            </a:extLst>
          </p:cNvPr>
          <p:cNvPicPr>
            <a:picLocks noChangeAspect="1"/>
          </p:cNvPicPr>
          <p:nvPr/>
        </p:nvPicPr>
        <p:blipFill>
          <a:blip r:embed="rId3"/>
          <a:srcRect/>
          <a:stretch/>
        </p:blipFill>
        <p:spPr>
          <a:xfrm>
            <a:off x="6046606" y="2106673"/>
            <a:ext cx="4038600" cy="2806700"/>
          </a:xfrm>
          <a:prstGeom prst="rect">
            <a:avLst/>
          </a:prstGeom>
        </p:spPr>
      </p:pic>
      <p:sp>
        <p:nvSpPr>
          <p:cNvPr id="2" name="Orange circle">
            <a:extLst>
              <a:ext uri="{FF2B5EF4-FFF2-40B4-BE49-F238E27FC236}">
                <a16:creationId xmlns:a16="http://schemas.microsoft.com/office/drawing/2014/main" id="{FAAD0C89-62F2-AFD6-2FE6-8EA36C0EE200}"/>
              </a:ext>
            </a:extLst>
          </p:cNvPr>
          <p:cNvSpPr/>
          <p:nvPr/>
        </p:nvSpPr>
        <p:spPr>
          <a:xfrm>
            <a:off x="11539920" y="2832452"/>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250467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6.25E-7 1.85185E-6 C -0.38672 -0.23681 -0.77292 -0.47338 -0.92122 -0.33935 C -1.06966 -0.20509 -1.10781 0.69491 -0.88997 0.80555 C -0.67201 0.9162 0.23828 0.4581 0.38711 0.32454 C 0.53646 0.1912 0.13073 0.0956 0.00521 -0.00023 " pathEditMode="relative" rAng="0" ptsTypes="AAAAA">
                                      <p:cBhvr>
                                        <p:cTn id="6" dur="240000" fill="hold"/>
                                        <p:tgtEl>
                                          <p:spTgt spid="7"/>
                                        </p:tgtEl>
                                        <p:attrNameLst>
                                          <p:attrName>ppt_x</p:attrName>
                                          <p:attrName>ppt_y</p:attrName>
                                        </p:attrNameLst>
                                      </p:cBhvr>
                                      <p:rCtr x="-31172" y="22222"/>
                                    </p:animMotion>
                                  </p:childTnLst>
                                </p:cTn>
                              </p:par>
                              <p:par>
                                <p:cTn id="7" presetID="6" presetClass="emph" presetSubtype="0" repeatCount="indefinite" autoRev="1" fill="hold" grpId="1" nodeType="withEffect">
                                  <p:stCondLst>
                                    <p:cond delay="0"/>
                                  </p:stCondLst>
                                  <p:childTnLst>
                                    <p:animScale>
                                      <p:cBhvr>
                                        <p:cTn id="8" dur="37000" fill="hold"/>
                                        <p:tgtEl>
                                          <p:spTgt spid="7"/>
                                        </p:tgtEl>
                                      </p:cBhvr>
                                      <p:by x="25000" y="25000"/>
                                    </p:animScale>
                                  </p:childTnLst>
                                </p:cTn>
                              </p:par>
                              <p:par>
                                <p:cTn id="9" presetID="0" presetClass="path" presetSubtype="0" repeatCount="indefinite" fill="hold" grpId="1" nodeType="withEffect">
                                  <p:stCondLst>
                                    <p:cond delay="0"/>
                                  </p:stCondLst>
                                  <p:childTnLst>
                                    <p:animMotion origin="layout" path="M 2.91667E-6 3.33333E-6 C -0.03607 -0.13056 -0.41745 -0.47431 -0.50782 -0.48542 C -0.59779 -0.4963 -0.57657 -0.19653 -0.54115 -0.06644 C -0.50534 0.06296 -0.38334 0.28032 -0.29427 0.29398 C -0.20443 0.30764 0.03554 0.13009 2.91667E-6 3.33333E-6 Z " pathEditMode="relative" rAng="12300000" ptsTypes="AAAAA">
                                      <p:cBhvr>
                                        <p:cTn id="10" dur="200000" fill="hold"/>
                                        <p:tgtEl>
                                          <p:spTgt spid="2"/>
                                        </p:tgtEl>
                                        <p:attrNameLst>
                                          <p:attrName>ppt_x</p:attrName>
                                          <p:attrName>ppt_y</p:attrName>
                                        </p:attrNameLst>
                                      </p:cBhvr>
                                      <p:rCtr x="-31927" y="-3657"/>
                                    </p:animMotion>
                                  </p:childTnLst>
                                </p:cTn>
                              </p:par>
                              <p:par>
                                <p:cTn id="11" presetID="6" presetClass="emph" presetSubtype="0" repeatCount="indefinite" autoRev="1" fill="hold" grpId="0" nodeType="withEffect">
                                  <p:stCondLst>
                                    <p:cond delay="0"/>
                                  </p:stCondLst>
                                  <p:childTnLst>
                                    <p:animScale>
                                      <p:cBhvr>
                                        <p:cTn id="12" dur="90000" fill="hold"/>
                                        <p:tgtEl>
                                          <p:spTgt spid="2"/>
                                        </p:tgtEl>
                                      </p:cBhvr>
                                      <p:by x="400000" y="400000"/>
                                    </p:animScale>
                                  </p:childTnLst>
                                </p:cTn>
                              </p:par>
                              <p:par>
                                <p:cTn id="13" presetID="0" presetClass="path" presetSubtype="0" repeatCount="indefinite" fill="hold" grpId="1" nodeType="withEffect">
                                  <p:stCondLst>
                                    <p:cond delay="0"/>
                                  </p:stCondLst>
                                  <p:childTnLst>
                                    <p:animMotion origin="layout" path="M -0.0013 -0.00023 C -0.1306 -0.0125 -0.36263 -0.00278 -0.33034 0.11875 C -0.29791 0.24005 -0.04414 0.71343 0.19258 0.72662 C 0.42969 0.74051 0.4293 0.42454 0.44544 0.19097 C 0.4724 -0.14143 0.128 0.01157 -0.0013 -0.00023 Z " pathEditMode="relative" rAng="12300000" ptsTypes="AAAAA">
                                      <p:cBhvr>
                                        <p:cTn id="14" dur="200000" fill="hold"/>
                                        <p:tgtEl>
                                          <p:spTgt spid="8"/>
                                        </p:tgtEl>
                                        <p:attrNameLst>
                                          <p:attrName>ppt_x</p:attrName>
                                          <p:attrName>ppt_y</p:attrName>
                                        </p:attrNameLst>
                                      </p:cBhvr>
                                      <p:rCtr x="6445" y="21042"/>
                                    </p:animMotion>
                                  </p:childTnLst>
                                </p:cTn>
                              </p:par>
                              <p:par>
                                <p:cTn id="15" presetID="6" presetClass="emph" presetSubtype="0" repeatCount="indefinite" autoRev="1" fill="hold" grpId="0" nodeType="withEffect">
                                  <p:stCondLst>
                                    <p:cond delay="0"/>
                                  </p:stCondLst>
                                  <p:childTnLst>
                                    <p:animScale>
                                      <p:cBhvr>
                                        <p:cTn id="16" dur="135000" fill="hold"/>
                                        <p:tgtEl>
                                          <p:spTgt spid="8"/>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P spid="2" grpId="0" animBg="1"/>
      <p:bldP spid="2"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30AF-5F02-3E37-4124-1A2C2F30C7EB}"/>
              </a:ext>
            </a:extLst>
          </p:cNvPr>
          <p:cNvSpPr>
            <a:spLocks noGrp="1"/>
          </p:cNvSpPr>
          <p:nvPr>
            <p:ph type="title"/>
          </p:nvPr>
        </p:nvSpPr>
        <p:spPr/>
        <p:txBody>
          <a:bodyPr/>
          <a:lstStyle/>
          <a:p>
            <a:r>
              <a:rPr lang="en-US"/>
              <a:t>Poll</a:t>
            </a:r>
          </a:p>
        </p:txBody>
      </p:sp>
      <p:pic>
        <p:nvPicPr>
          <p:cNvPr id="7" name="Content Placeholder 6">
            <a:extLst>
              <a:ext uri="{FF2B5EF4-FFF2-40B4-BE49-F238E27FC236}">
                <a16:creationId xmlns:a16="http://schemas.microsoft.com/office/drawing/2014/main" id="{608F3EE5-D8E9-EC6C-48E5-65F32CD51118}"/>
              </a:ext>
            </a:extLst>
          </p:cNvPr>
          <p:cNvPicPr>
            <a:picLocks noGrp="1" noChangeAspect="1"/>
          </p:cNvPicPr>
          <p:nvPr>
            <p:ph idx="1"/>
          </p:nvPr>
        </p:nvPicPr>
        <p:blipFill>
          <a:blip r:embed="rId3"/>
          <a:stretch>
            <a:fillRect/>
          </a:stretch>
        </p:blipFill>
        <p:spPr>
          <a:xfrm>
            <a:off x="1821656" y="1520825"/>
            <a:ext cx="9385300" cy="3378200"/>
          </a:xfrm>
          <a:prstGeom prst="rect">
            <a:avLst/>
          </a:prstGeom>
        </p:spPr>
      </p:pic>
      <p:sp>
        <p:nvSpPr>
          <p:cNvPr id="4" name="Footer Placeholder 3">
            <a:extLst>
              <a:ext uri="{FF2B5EF4-FFF2-40B4-BE49-F238E27FC236}">
                <a16:creationId xmlns:a16="http://schemas.microsoft.com/office/drawing/2014/main" id="{8AD09F88-A435-F1E8-CA3F-9F6C9C0C6C83}"/>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F7D9D10E-9854-F7C1-1608-A83FCF1BE67A}"/>
              </a:ext>
            </a:extLst>
          </p:cNvPr>
          <p:cNvSpPr>
            <a:spLocks noGrp="1"/>
          </p:cNvSpPr>
          <p:nvPr>
            <p:ph type="sldNum" sz="quarter" idx="12"/>
          </p:nvPr>
        </p:nvSpPr>
        <p:spPr/>
        <p:txBody>
          <a:bodyPr/>
          <a:lstStyle/>
          <a:p>
            <a:fld id="{16C5AC08-0ACD-404A-9C9F-AB39E786C34A}" type="slidenum">
              <a:rPr lang="en-GB"/>
              <a:t>60</a:t>
            </a:fld>
            <a:endParaRPr lang="en-GB"/>
          </a:p>
        </p:txBody>
      </p:sp>
      <p:sp>
        <p:nvSpPr>
          <p:cNvPr id="6" name="Text Placeholder 5">
            <a:extLst>
              <a:ext uri="{FF2B5EF4-FFF2-40B4-BE49-F238E27FC236}">
                <a16:creationId xmlns:a16="http://schemas.microsoft.com/office/drawing/2014/main" id="{25834981-5436-ED8B-025A-11FA4CD3E965}"/>
              </a:ext>
            </a:extLst>
          </p:cNvPr>
          <p:cNvSpPr>
            <a:spLocks noGrp="1"/>
          </p:cNvSpPr>
          <p:nvPr>
            <p:ph type="body" sz="quarter" idx="13"/>
          </p:nvPr>
        </p:nvSpPr>
        <p:spPr/>
        <p:txBody>
          <a:bodyPr/>
          <a:lstStyle/>
          <a:p>
            <a:r>
              <a:rPr lang="en-US"/>
              <a:t>Poll</a:t>
            </a:r>
          </a:p>
        </p:txBody>
      </p:sp>
      <p:pic>
        <p:nvPicPr>
          <p:cNvPr id="8" name="Picture 7">
            <a:extLst>
              <a:ext uri="{FF2B5EF4-FFF2-40B4-BE49-F238E27FC236}">
                <a16:creationId xmlns:a16="http://schemas.microsoft.com/office/drawing/2014/main" id="{839FC0E4-6714-4D28-4DAC-3BDE6F0023EC}"/>
              </a:ext>
            </a:extLst>
          </p:cNvPr>
          <p:cNvPicPr>
            <a:picLocks noChangeAspect="1"/>
          </p:cNvPicPr>
          <p:nvPr/>
        </p:nvPicPr>
        <p:blipFill>
          <a:blip r:embed="rId4"/>
          <a:stretch>
            <a:fillRect/>
          </a:stretch>
        </p:blipFill>
        <p:spPr>
          <a:xfrm>
            <a:off x="4829475" y="2445838"/>
            <a:ext cx="3378200" cy="1524000"/>
          </a:xfrm>
          <a:prstGeom prst="rect">
            <a:avLst/>
          </a:prstGeom>
        </p:spPr>
      </p:pic>
      <p:sp>
        <p:nvSpPr>
          <p:cNvPr id="9" name="TextBox 8">
            <a:extLst>
              <a:ext uri="{FF2B5EF4-FFF2-40B4-BE49-F238E27FC236}">
                <a16:creationId xmlns:a16="http://schemas.microsoft.com/office/drawing/2014/main" id="{824E6255-3B28-6EF0-C12C-0683E2B04037}"/>
              </a:ext>
            </a:extLst>
          </p:cNvPr>
          <p:cNvSpPr txBox="1"/>
          <p:nvPr/>
        </p:nvSpPr>
        <p:spPr>
          <a:xfrm>
            <a:off x="1838425" y="5367113"/>
            <a:ext cx="9365381" cy="398687"/>
          </a:xfrm>
          <a:prstGeom prst="rect">
            <a:avLst/>
          </a:prstGeom>
          <a:noFill/>
        </p:spPr>
        <p:txBody>
          <a:bodyPr wrap="square" numCol="3" spcCol="360000" rtlCol="0">
            <a:noAutofit/>
          </a:bodyPr>
          <a:lstStyle/>
          <a:p>
            <a:pPr algn="ctr"/>
            <a:r>
              <a:rPr lang="en-US" sz="1500" b="1">
                <a:solidFill>
                  <a:schemeClr val="accent1"/>
                </a:solidFill>
                <a:latin typeface="DM Sans" pitchFamily="2" charset="77"/>
              </a:rPr>
              <a:t>Yes</a:t>
            </a:r>
          </a:p>
          <a:p>
            <a:pPr algn="ctr"/>
            <a:endParaRPr lang="en-US" sz="1500" b="1">
              <a:latin typeface="DM Sans" pitchFamily="2" charset="77"/>
            </a:endParaRPr>
          </a:p>
          <a:p>
            <a:pPr algn="ctr"/>
            <a:r>
              <a:rPr lang="en-US" sz="1500" b="1">
                <a:solidFill>
                  <a:schemeClr val="accent2"/>
                </a:solidFill>
                <a:latin typeface="DM Sans" pitchFamily="2" charset="77"/>
              </a:rPr>
              <a:t>No</a:t>
            </a:r>
          </a:p>
          <a:p>
            <a:pPr algn="ctr"/>
            <a:endParaRPr lang="en-US" sz="1500" b="1">
              <a:latin typeface="DM Sans" pitchFamily="2" charset="77"/>
            </a:endParaRPr>
          </a:p>
          <a:p>
            <a:pPr algn="ctr"/>
            <a:r>
              <a:rPr lang="en-US" sz="1500" b="1">
                <a:solidFill>
                  <a:schemeClr val="accent3"/>
                </a:solidFill>
                <a:latin typeface="DM Sans" pitchFamily="2" charset="77"/>
              </a:rPr>
              <a:t>Maybe</a:t>
            </a:r>
          </a:p>
        </p:txBody>
      </p:sp>
    </p:spTree>
    <p:extLst>
      <p:ext uri="{BB962C8B-B14F-4D97-AF65-F5344CB8AC3E}">
        <p14:creationId xmlns:p14="http://schemas.microsoft.com/office/powerpoint/2010/main" val="6180323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DDBA9-C9D8-A14A-96C9-B8F008867CA6}"/>
              </a:ext>
            </a:extLst>
          </p:cNvPr>
          <p:cNvSpPr>
            <a:spLocks noGrp="1"/>
          </p:cNvSpPr>
          <p:nvPr>
            <p:ph type="title"/>
          </p:nvPr>
        </p:nvSpPr>
        <p:spPr/>
        <p:txBody>
          <a:bodyPr/>
          <a:lstStyle/>
          <a:p>
            <a:r>
              <a:rPr lang="en-US"/>
              <a:t>An experiment in telling</a:t>
            </a:r>
          </a:p>
        </p:txBody>
      </p:sp>
      <p:sp>
        <p:nvSpPr>
          <p:cNvPr id="4" name="Footer Placeholder 3">
            <a:extLst>
              <a:ext uri="{FF2B5EF4-FFF2-40B4-BE49-F238E27FC236}">
                <a16:creationId xmlns:a16="http://schemas.microsoft.com/office/drawing/2014/main" id="{2F225C05-443E-5D56-C975-A4D7CA1A2680}"/>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AC3DDE38-5D23-B87E-7AAF-AAAEA8EA414B}"/>
              </a:ext>
            </a:extLst>
          </p:cNvPr>
          <p:cNvSpPr>
            <a:spLocks noGrp="1"/>
          </p:cNvSpPr>
          <p:nvPr>
            <p:ph type="sldNum" sz="quarter" idx="12"/>
          </p:nvPr>
        </p:nvSpPr>
        <p:spPr/>
        <p:txBody>
          <a:bodyPr/>
          <a:lstStyle/>
          <a:p>
            <a:fld id="{16C5AC08-0ACD-404A-9C9F-AB39E786C34A}" type="slidenum">
              <a:rPr lang="en-GB"/>
              <a:t>61</a:t>
            </a:fld>
            <a:endParaRPr lang="en-GB"/>
          </a:p>
        </p:txBody>
      </p:sp>
      <p:sp>
        <p:nvSpPr>
          <p:cNvPr id="6" name="Text Placeholder 5">
            <a:extLst>
              <a:ext uri="{FF2B5EF4-FFF2-40B4-BE49-F238E27FC236}">
                <a16:creationId xmlns:a16="http://schemas.microsoft.com/office/drawing/2014/main" id="{7480C403-9836-AF63-9FC6-ADB43EDE7385}"/>
              </a:ext>
            </a:extLst>
          </p:cNvPr>
          <p:cNvSpPr>
            <a:spLocks noGrp="1"/>
          </p:cNvSpPr>
          <p:nvPr>
            <p:ph type="body" sz="quarter" idx="13"/>
          </p:nvPr>
        </p:nvSpPr>
        <p:spPr/>
        <p:txBody>
          <a:bodyPr/>
          <a:lstStyle/>
          <a:p>
            <a:r>
              <a:rPr lang="en-US" dirty="0"/>
              <a:t>Activity 1.4</a:t>
            </a:r>
          </a:p>
        </p:txBody>
      </p:sp>
      <p:pic>
        <p:nvPicPr>
          <p:cNvPr id="8" name="Picture 7">
            <a:extLst>
              <a:ext uri="{FF2B5EF4-FFF2-40B4-BE49-F238E27FC236}">
                <a16:creationId xmlns:a16="http://schemas.microsoft.com/office/drawing/2014/main" id="{D84B1EFA-9D64-54ED-B09D-7B9D8A032641}"/>
              </a:ext>
            </a:extLst>
          </p:cNvPr>
          <p:cNvPicPr>
            <a:picLocks noChangeAspect="1"/>
          </p:cNvPicPr>
          <p:nvPr/>
        </p:nvPicPr>
        <p:blipFill>
          <a:blip r:embed="rId3"/>
          <a:srcRect/>
          <a:stretch/>
        </p:blipFill>
        <p:spPr>
          <a:xfrm>
            <a:off x="1077913" y="2767914"/>
            <a:ext cx="1906746" cy="2150161"/>
          </a:xfrm>
          <a:prstGeom prst="rect">
            <a:avLst/>
          </a:prstGeom>
        </p:spPr>
      </p:pic>
      <p:pic>
        <p:nvPicPr>
          <p:cNvPr id="10" name="Sound 1">
            <a:extLst>
              <a:ext uri="{FF2B5EF4-FFF2-40B4-BE49-F238E27FC236}">
                <a16:creationId xmlns:a16="http://schemas.microsoft.com/office/drawing/2014/main" id="{A980A803-30DD-E833-3834-7DB628983C1E}"/>
              </a:ext>
            </a:extLst>
          </p:cNvPr>
          <p:cNvPicPr>
            <a:picLocks noChangeAspect="1"/>
          </p:cNvPicPr>
          <p:nvPr/>
        </p:nvPicPr>
        <p:blipFill>
          <a:blip r:embed="rId4"/>
          <a:srcRect/>
          <a:stretch/>
        </p:blipFill>
        <p:spPr>
          <a:xfrm>
            <a:off x="2990249" y="2879125"/>
            <a:ext cx="260350" cy="937260"/>
          </a:xfrm>
          <a:prstGeom prst="rect">
            <a:avLst/>
          </a:prstGeom>
        </p:spPr>
      </p:pic>
      <p:pic>
        <p:nvPicPr>
          <p:cNvPr id="11" name="Sound 2">
            <a:extLst>
              <a:ext uri="{FF2B5EF4-FFF2-40B4-BE49-F238E27FC236}">
                <a16:creationId xmlns:a16="http://schemas.microsoft.com/office/drawing/2014/main" id="{B2713807-DC45-DB4C-A5FE-D3196272DA9D}"/>
              </a:ext>
            </a:extLst>
          </p:cNvPr>
          <p:cNvPicPr>
            <a:picLocks noChangeAspect="1"/>
          </p:cNvPicPr>
          <p:nvPr/>
        </p:nvPicPr>
        <p:blipFill>
          <a:blip r:embed="rId4"/>
          <a:srcRect/>
          <a:stretch/>
        </p:blipFill>
        <p:spPr>
          <a:xfrm>
            <a:off x="2989171" y="2876520"/>
            <a:ext cx="260350" cy="937260"/>
          </a:xfrm>
          <a:prstGeom prst="rect">
            <a:avLst/>
          </a:prstGeom>
        </p:spPr>
      </p:pic>
      <p:pic>
        <p:nvPicPr>
          <p:cNvPr id="12" name="Sound 3">
            <a:extLst>
              <a:ext uri="{FF2B5EF4-FFF2-40B4-BE49-F238E27FC236}">
                <a16:creationId xmlns:a16="http://schemas.microsoft.com/office/drawing/2014/main" id="{4FA363A9-FD7B-9BAB-AD89-28F5C178E331}"/>
              </a:ext>
            </a:extLst>
          </p:cNvPr>
          <p:cNvPicPr>
            <a:picLocks noChangeAspect="1"/>
          </p:cNvPicPr>
          <p:nvPr/>
        </p:nvPicPr>
        <p:blipFill>
          <a:blip r:embed="rId4"/>
          <a:srcRect/>
          <a:stretch/>
        </p:blipFill>
        <p:spPr>
          <a:xfrm>
            <a:off x="2990224" y="2877576"/>
            <a:ext cx="260350" cy="937260"/>
          </a:xfrm>
          <a:prstGeom prst="rect">
            <a:avLst/>
          </a:prstGeom>
        </p:spPr>
      </p:pic>
      <p:pic>
        <p:nvPicPr>
          <p:cNvPr id="3" name="Picture 2">
            <a:extLst>
              <a:ext uri="{FF2B5EF4-FFF2-40B4-BE49-F238E27FC236}">
                <a16:creationId xmlns:a16="http://schemas.microsoft.com/office/drawing/2014/main" id="{8FB1EEA9-6BC8-8504-57E6-71D43DDC2DD1}"/>
              </a:ext>
            </a:extLst>
          </p:cNvPr>
          <p:cNvPicPr>
            <a:picLocks noChangeAspect="1"/>
          </p:cNvPicPr>
          <p:nvPr/>
        </p:nvPicPr>
        <p:blipFill>
          <a:blip r:embed="rId3"/>
          <a:srcRect/>
          <a:stretch/>
        </p:blipFill>
        <p:spPr>
          <a:xfrm>
            <a:off x="10056440" y="2767914"/>
            <a:ext cx="1906746" cy="2150161"/>
          </a:xfrm>
          <a:prstGeom prst="rect">
            <a:avLst/>
          </a:prstGeom>
        </p:spPr>
      </p:pic>
      <p:pic>
        <p:nvPicPr>
          <p:cNvPr id="7" name="Picture 6">
            <a:extLst>
              <a:ext uri="{FF2B5EF4-FFF2-40B4-BE49-F238E27FC236}">
                <a16:creationId xmlns:a16="http://schemas.microsoft.com/office/drawing/2014/main" id="{B6B75F3B-B618-6913-AB8D-2AAEC99F6AB6}"/>
              </a:ext>
            </a:extLst>
          </p:cNvPr>
          <p:cNvPicPr>
            <a:picLocks noChangeAspect="1"/>
          </p:cNvPicPr>
          <p:nvPr/>
        </p:nvPicPr>
        <p:blipFill>
          <a:blip r:embed="rId5"/>
          <a:srcRect/>
          <a:stretch/>
        </p:blipFill>
        <p:spPr>
          <a:xfrm>
            <a:off x="238125" y="1317624"/>
            <a:ext cx="495300" cy="406400"/>
          </a:xfrm>
          <a:prstGeom prst="rect">
            <a:avLst/>
          </a:prstGeom>
        </p:spPr>
      </p:pic>
      <p:pic>
        <p:nvPicPr>
          <p:cNvPr id="9" name="Picture 8">
            <a:extLst>
              <a:ext uri="{FF2B5EF4-FFF2-40B4-BE49-F238E27FC236}">
                <a16:creationId xmlns:a16="http://schemas.microsoft.com/office/drawing/2014/main" id="{0CDF6301-1931-0DC9-360B-7B99ABF6B62B}"/>
              </a:ext>
            </a:extLst>
          </p:cNvPr>
          <p:cNvPicPr>
            <a:picLocks noChangeAspect="1"/>
          </p:cNvPicPr>
          <p:nvPr/>
        </p:nvPicPr>
        <p:blipFill>
          <a:blip r:embed="rId6"/>
          <a:stretch>
            <a:fillRect/>
          </a:stretch>
        </p:blipFill>
        <p:spPr>
          <a:xfrm>
            <a:off x="238124" y="800100"/>
            <a:ext cx="495301" cy="376859"/>
          </a:xfrm>
          <a:prstGeom prst="rect">
            <a:avLst/>
          </a:prstGeom>
        </p:spPr>
      </p:pic>
    </p:spTree>
    <p:extLst>
      <p:ext uri="{BB962C8B-B14F-4D97-AF65-F5344CB8AC3E}">
        <p14:creationId xmlns:p14="http://schemas.microsoft.com/office/powerpoint/2010/main" val="50580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fill="hold" nodeType="withEffect">
                                  <p:stCondLst>
                                    <p:cond delay="0"/>
                                  </p:stCondLst>
                                  <p:childTnLst>
                                    <p:animMotion origin="layout" path="M 4.16667E-7 -4.44444E-6 L 0.5599 -4.44444E-6 " pathEditMode="relative" rAng="0" ptsTypes="AA">
                                      <p:cBhvr>
                                        <p:cTn id="6" dur="4000" fill="hold"/>
                                        <p:tgtEl>
                                          <p:spTgt spid="10"/>
                                        </p:tgtEl>
                                        <p:attrNameLst>
                                          <p:attrName>ppt_x</p:attrName>
                                          <p:attrName>ppt_y</p:attrName>
                                        </p:attrNameLst>
                                      </p:cBhvr>
                                      <p:rCtr x="27995" y="0"/>
                                    </p:animMotion>
                                  </p:childTnLst>
                                </p:cTn>
                              </p:par>
                              <p:par>
                                <p:cTn id="7" presetID="6" presetClass="emph" presetSubtype="0" accel="50000" decel="50000" fill="hold" nodeType="withEffect">
                                  <p:stCondLst>
                                    <p:cond delay="0"/>
                                  </p:stCondLst>
                                  <p:childTnLst>
                                    <p:animScale>
                                      <p:cBhvr>
                                        <p:cTn id="8" dur="5000" fill="hold"/>
                                        <p:tgtEl>
                                          <p:spTgt spid="10"/>
                                        </p:tgtEl>
                                      </p:cBhvr>
                                      <p:by x="400000" y="400000"/>
                                    </p:animScale>
                                  </p:childTnLst>
                                </p:cTn>
                              </p:par>
                              <p:par>
                                <p:cTn id="9" presetID="10" presetClass="exit" presetSubtype="0" fill="hold" nodeType="withEffect">
                                  <p:stCondLst>
                                    <p:cond delay="2000"/>
                                  </p:stCondLst>
                                  <p:childTnLst>
                                    <p:animEffect transition="out" filter="fade">
                                      <p:cBhvr>
                                        <p:cTn id="10" dur="2000"/>
                                        <p:tgtEl>
                                          <p:spTgt spid="10"/>
                                        </p:tgtEl>
                                      </p:cBhvr>
                                    </p:animEffect>
                                    <p:set>
                                      <p:cBhvr>
                                        <p:cTn id="11" dur="1" fill="hold">
                                          <p:stCondLst>
                                            <p:cond delay="1999"/>
                                          </p:stCondLst>
                                        </p:cTn>
                                        <p:tgtEl>
                                          <p:spTgt spid="10"/>
                                        </p:tgtEl>
                                        <p:attrNameLst>
                                          <p:attrName>style.visibility</p:attrName>
                                        </p:attrNameLst>
                                      </p:cBhvr>
                                      <p:to>
                                        <p:strVal val="hidden"/>
                                      </p:to>
                                    </p:set>
                                  </p:childTnLst>
                                </p:cTn>
                              </p:par>
                              <p:par>
                                <p:cTn id="12" presetID="10" presetClass="entr" presetSubtype="0" fill="hold" nodeType="withEffect">
                                  <p:stCondLst>
                                    <p:cond delay="10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63" presetClass="path" presetSubtype="0" accel="50000" fill="hold" nodeType="withEffect">
                                  <p:stCondLst>
                                    <p:cond delay="1000"/>
                                  </p:stCondLst>
                                  <p:childTnLst>
                                    <p:animMotion origin="layout" path="M 6.25E-7 -1.48148E-6 L 0.5599 -1.48148E-6 " pathEditMode="relative" rAng="0" ptsTypes="AA">
                                      <p:cBhvr>
                                        <p:cTn id="16" dur="4000" fill="hold"/>
                                        <p:tgtEl>
                                          <p:spTgt spid="11"/>
                                        </p:tgtEl>
                                        <p:attrNameLst>
                                          <p:attrName>ppt_x</p:attrName>
                                          <p:attrName>ppt_y</p:attrName>
                                        </p:attrNameLst>
                                      </p:cBhvr>
                                      <p:rCtr x="27995" y="0"/>
                                    </p:animMotion>
                                  </p:childTnLst>
                                </p:cTn>
                              </p:par>
                              <p:par>
                                <p:cTn id="17" presetID="6" presetClass="emph" presetSubtype="0" accel="50000" decel="50000" fill="hold" nodeType="withEffect">
                                  <p:stCondLst>
                                    <p:cond delay="1000"/>
                                  </p:stCondLst>
                                  <p:childTnLst>
                                    <p:animScale>
                                      <p:cBhvr>
                                        <p:cTn id="18" dur="5000" fill="hold"/>
                                        <p:tgtEl>
                                          <p:spTgt spid="11"/>
                                        </p:tgtEl>
                                      </p:cBhvr>
                                      <p:by x="400000" y="400000"/>
                                    </p:animScale>
                                  </p:childTnLst>
                                </p:cTn>
                              </p:par>
                              <p:par>
                                <p:cTn id="19" presetID="10" presetClass="exit" presetSubtype="0" fill="hold" nodeType="withEffect">
                                  <p:stCondLst>
                                    <p:cond delay="3000"/>
                                  </p:stCondLst>
                                  <p:childTnLst>
                                    <p:animEffect transition="out" filter="fade">
                                      <p:cBhvr>
                                        <p:cTn id="20" dur="2000"/>
                                        <p:tgtEl>
                                          <p:spTgt spid="11"/>
                                        </p:tgtEl>
                                      </p:cBhvr>
                                    </p:animEffect>
                                    <p:set>
                                      <p:cBhvr>
                                        <p:cTn id="21" dur="1" fill="hold">
                                          <p:stCondLst>
                                            <p:cond delay="1999"/>
                                          </p:stCondLst>
                                        </p:cTn>
                                        <p:tgtEl>
                                          <p:spTgt spid="11"/>
                                        </p:tgtEl>
                                        <p:attrNameLst>
                                          <p:attrName>style.visibility</p:attrName>
                                        </p:attrNameLst>
                                      </p:cBhvr>
                                      <p:to>
                                        <p:strVal val="hidden"/>
                                      </p:to>
                                    </p:set>
                                  </p:childTnLst>
                                </p:cTn>
                              </p:par>
                              <p:par>
                                <p:cTn id="22" presetID="10" presetClass="entr" presetSubtype="0" fill="hold" nodeType="withEffect">
                                  <p:stCondLst>
                                    <p:cond delay="2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63" presetClass="path" presetSubtype="0" accel="50000" fill="hold" nodeType="withEffect">
                                  <p:stCondLst>
                                    <p:cond delay="2000"/>
                                  </p:stCondLst>
                                  <p:childTnLst>
                                    <p:animMotion origin="layout" path="M 4.16667E-7 -2.96296E-6 L 0.5599 -2.96296E-6 " pathEditMode="relative" rAng="0" ptsTypes="AA">
                                      <p:cBhvr>
                                        <p:cTn id="26" dur="4000" fill="hold"/>
                                        <p:tgtEl>
                                          <p:spTgt spid="12"/>
                                        </p:tgtEl>
                                        <p:attrNameLst>
                                          <p:attrName>ppt_x</p:attrName>
                                          <p:attrName>ppt_y</p:attrName>
                                        </p:attrNameLst>
                                      </p:cBhvr>
                                      <p:rCtr x="27995" y="0"/>
                                    </p:animMotion>
                                  </p:childTnLst>
                                </p:cTn>
                              </p:par>
                              <p:par>
                                <p:cTn id="27" presetID="6" presetClass="emph" presetSubtype="0" accel="50000" decel="50000" fill="hold" nodeType="withEffect">
                                  <p:stCondLst>
                                    <p:cond delay="2000"/>
                                  </p:stCondLst>
                                  <p:childTnLst>
                                    <p:animScale>
                                      <p:cBhvr>
                                        <p:cTn id="28" dur="5000" fill="hold"/>
                                        <p:tgtEl>
                                          <p:spTgt spid="12"/>
                                        </p:tgtEl>
                                      </p:cBhvr>
                                      <p:by x="400000" y="400000"/>
                                    </p:animScale>
                                  </p:childTnLst>
                                </p:cTn>
                              </p:par>
                              <p:par>
                                <p:cTn id="29" presetID="10" presetClass="exit" presetSubtype="0" fill="hold" nodeType="withEffect">
                                  <p:stCondLst>
                                    <p:cond delay="400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6F28-396A-8866-F09F-F8A3DC14EE41}"/>
              </a:ext>
            </a:extLst>
          </p:cNvPr>
          <p:cNvSpPr>
            <a:spLocks noGrp="1"/>
          </p:cNvSpPr>
          <p:nvPr>
            <p:ph type="title"/>
          </p:nvPr>
        </p:nvSpPr>
        <p:spPr/>
        <p:txBody>
          <a:bodyPr/>
          <a:lstStyle/>
          <a:p>
            <a:r>
              <a:rPr lang="en-US"/>
              <a:t>An experiment in advice and helpfulness</a:t>
            </a:r>
          </a:p>
        </p:txBody>
      </p:sp>
      <p:sp>
        <p:nvSpPr>
          <p:cNvPr id="7" name="Content Placeholder 6">
            <a:extLst>
              <a:ext uri="{FF2B5EF4-FFF2-40B4-BE49-F238E27FC236}">
                <a16:creationId xmlns:a16="http://schemas.microsoft.com/office/drawing/2014/main" id="{905BEFD9-2B32-28F6-D9F7-3D9B80D75F2E}"/>
              </a:ext>
            </a:extLst>
          </p:cNvPr>
          <p:cNvSpPr>
            <a:spLocks noGrp="1"/>
          </p:cNvSpPr>
          <p:nvPr>
            <p:ph idx="1"/>
          </p:nvPr>
        </p:nvSpPr>
        <p:spPr>
          <a:xfrm>
            <a:off x="2962275" y="2371725"/>
            <a:ext cx="3330575" cy="4244975"/>
          </a:xfrm>
        </p:spPr>
        <p:txBody>
          <a:bodyPr/>
          <a:lstStyle/>
          <a:p>
            <a:pPr lvl="1"/>
            <a:r>
              <a:rPr lang="en-US" b="1"/>
              <a:t>Person A:</a:t>
            </a:r>
            <a:br>
              <a:rPr lang="en-US"/>
            </a:br>
            <a:r>
              <a:rPr lang="en-US">
                <a:latin typeface="DM Sans" pitchFamily="2" charset="77"/>
              </a:rPr>
              <a:t>Describe something you do that you’d like to change – </a:t>
            </a:r>
            <a:br>
              <a:rPr lang="en-US">
                <a:latin typeface="DM Sans" pitchFamily="2" charset="77"/>
              </a:rPr>
            </a:br>
            <a:r>
              <a:rPr lang="en-US">
                <a:latin typeface="DM Sans" pitchFamily="2" charset="77"/>
              </a:rPr>
              <a:t>e.g. getting more exercise, drinking or smoking less, eating more prudently, improving work–life balance</a:t>
            </a:r>
          </a:p>
          <a:p>
            <a:endParaRPr lang="en-US"/>
          </a:p>
          <a:p>
            <a:endParaRPr lang="en-US"/>
          </a:p>
        </p:txBody>
      </p:sp>
      <p:sp>
        <p:nvSpPr>
          <p:cNvPr id="4" name="Footer Placeholder 3">
            <a:extLst>
              <a:ext uri="{FF2B5EF4-FFF2-40B4-BE49-F238E27FC236}">
                <a16:creationId xmlns:a16="http://schemas.microsoft.com/office/drawing/2014/main" id="{C74435AE-79EB-FDC7-15EB-66F1317E74C1}"/>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29FCD33E-C9E0-24EF-9E8E-1F40CBC6072D}"/>
              </a:ext>
            </a:extLst>
          </p:cNvPr>
          <p:cNvSpPr>
            <a:spLocks noGrp="1"/>
          </p:cNvSpPr>
          <p:nvPr>
            <p:ph type="sldNum" sz="quarter" idx="12"/>
          </p:nvPr>
        </p:nvSpPr>
        <p:spPr/>
        <p:txBody>
          <a:bodyPr/>
          <a:lstStyle/>
          <a:p>
            <a:fld id="{16C5AC08-0ACD-404A-9C9F-AB39E786C34A}" type="slidenum">
              <a:rPr lang="en-GB"/>
              <a:t>62</a:t>
            </a:fld>
            <a:endParaRPr lang="en-GB"/>
          </a:p>
        </p:txBody>
      </p:sp>
      <p:sp>
        <p:nvSpPr>
          <p:cNvPr id="8" name="Text Placeholder 7">
            <a:extLst>
              <a:ext uri="{FF2B5EF4-FFF2-40B4-BE49-F238E27FC236}">
                <a16:creationId xmlns:a16="http://schemas.microsoft.com/office/drawing/2014/main" id="{CC4B7CE1-8FBF-AEDD-C13E-7817D8B40F15}"/>
              </a:ext>
            </a:extLst>
          </p:cNvPr>
          <p:cNvSpPr>
            <a:spLocks noGrp="1"/>
          </p:cNvSpPr>
          <p:nvPr>
            <p:ph type="body" sz="quarter" idx="13"/>
          </p:nvPr>
        </p:nvSpPr>
        <p:spPr/>
        <p:txBody>
          <a:bodyPr/>
          <a:lstStyle/>
          <a:p>
            <a:r>
              <a:rPr lang="en-US"/>
              <a:t>An experiment in advice and helpfulness</a:t>
            </a:r>
          </a:p>
        </p:txBody>
      </p:sp>
      <p:sp>
        <p:nvSpPr>
          <p:cNvPr id="9" name="Content Placeholder 8">
            <a:extLst>
              <a:ext uri="{FF2B5EF4-FFF2-40B4-BE49-F238E27FC236}">
                <a16:creationId xmlns:a16="http://schemas.microsoft.com/office/drawing/2014/main" id="{5DC53F6B-47F1-DEBB-32D9-B559B563A7DB}"/>
              </a:ext>
            </a:extLst>
          </p:cNvPr>
          <p:cNvSpPr>
            <a:spLocks noGrp="1"/>
          </p:cNvSpPr>
          <p:nvPr>
            <p:ph idx="14"/>
          </p:nvPr>
        </p:nvSpPr>
        <p:spPr>
          <a:xfrm>
            <a:off x="8620125" y="2371725"/>
            <a:ext cx="3338884" cy="4244975"/>
          </a:xfrm>
        </p:spPr>
        <p:txBody>
          <a:bodyPr/>
          <a:lstStyle/>
          <a:p>
            <a:pPr lvl="1"/>
            <a:r>
              <a:rPr lang="en-US" b="1"/>
              <a:t>Person B: </a:t>
            </a:r>
            <a:br>
              <a:rPr lang="en-US"/>
            </a:br>
            <a:r>
              <a:rPr lang="en-US">
                <a:latin typeface="DM Sans" pitchFamily="2" charset="77"/>
              </a:rPr>
              <a:t>Give them your very best advice – you know what they should do!</a:t>
            </a:r>
          </a:p>
        </p:txBody>
      </p:sp>
      <p:sp>
        <p:nvSpPr>
          <p:cNvPr id="10" name="Content Placeholder 6">
            <a:extLst>
              <a:ext uri="{FF2B5EF4-FFF2-40B4-BE49-F238E27FC236}">
                <a16:creationId xmlns:a16="http://schemas.microsoft.com/office/drawing/2014/main" id="{41F2494C-8A45-A491-53AE-E1CC4DDC2602}"/>
              </a:ext>
            </a:extLst>
          </p:cNvPr>
          <p:cNvSpPr txBox="1">
            <a:spLocks/>
          </p:cNvSpPr>
          <p:nvPr/>
        </p:nvSpPr>
        <p:spPr>
          <a:xfrm>
            <a:off x="1077912" y="1484784"/>
            <a:ext cx="10872787" cy="88694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i="1">
                <a:solidFill>
                  <a:schemeClr val="accent1"/>
                </a:solidFill>
                <a:latin typeface="Petrona" pitchFamily="2" charset="77"/>
              </a:rPr>
              <a:t>In pairs…</a:t>
            </a:r>
          </a:p>
        </p:txBody>
      </p:sp>
      <p:sp>
        <p:nvSpPr>
          <p:cNvPr id="11" name="Oval 10">
            <a:extLst>
              <a:ext uri="{FF2B5EF4-FFF2-40B4-BE49-F238E27FC236}">
                <a16:creationId xmlns:a16="http://schemas.microsoft.com/office/drawing/2014/main" id="{23F066AA-8B68-BFA1-18A3-A59637349603}"/>
              </a:ext>
            </a:extLst>
          </p:cNvPr>
          <p:cNvSpPr/>
          <p:nvPr/>
        </p:nvSpPr>
        <p:spPr>
          <a:xfrm>
            <a:off x="1077913" y="2371725"/>
            <a:ext cx="1446212" cy="144621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2" name="Oval 11">
            <a:extLst>
              <a:ext uri="{FF2B5EF4-FFF2-40B4-BE49-F238E27FC236}">
                <a16:creationId xmlns:a16="http://schemas.microsoft.com/office/drawing/2014/main" id="{9B76391E-D7AC-72E6-1542-7BB2BD7EADE4}"/>
              </a:ext>
            </a:extLst>
          </p:cNvPr>
          <p:cNvSpPr/>
          <p:nvPr/>
        </p:nvSpPr>
        <p:spPr>
          <a:xfrm>
            <a:off x="6744072" y="2371725"/>
            <a:ext cx="1446212" cy="144621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14" name="Group 13">
            <a:extLst>
              <a:ext uri="{FF2B5EF4-FFF2-40B4-BE49-F238E27FC236}">
                <a16:creationId xmlns:a16="http://schemas.microsoft.com/office/drawing/2014/main" id="{486F5D26-4666-0560-97D9-B4B119FBB416}"/>
              </a:ext>
            </a:extLst>
          </p:cNvPr>
          <p:cNvGrpSpPr/>
          <p:nvPr/>
        </p:nvGrpSpPr>
        <p:grpSpPr>
          <a:xfrm>
            <a:off x="6982369" y="2699945"/>
            <a:ext cx="969618" cy="789773"/>
            <a:chOff x="6937656" y="2616962"/>
            <a:chExt cx="969618" cy="789773"/>
          </a:xfrm>
        </p:grpSpPr>
        <p:pic>
          <p:nvPicPr>
            <p:cNvPr id="3" name="Picture 2">
              <a:extLst>
                <a:ext uri="{FF2B5EF4-FFF2-40B4-BE49-F238E27FC236}">
                  <a16:creationId xmlns:a16="http://schemas.microsoft.com/office/drawing/2014/main" id="{5BCD4EA9-EE13-79B0-92E0-1B7A9B7C0C96}"/>
                </a:ext>
              </a:extLst>
            </p:cNvPr>
            <p:cNvPicPr>
              <a:picLocks noChangeAspect="1"/>
            </p:cNvPicPr>
            <p:nvPr/>
          </p:nvPicPr>
          <p:blipFill>
            <a:blip r:embed="rId3"/>
            <a:srcRect/>
            <a:stretch/>
          </p:blipFill>
          <p:spPr>
            <a:xfrm>
              <a:off x="7411974" y="2616962"/>
              <a:ext cx="495300" cy="673100"/>
            </a:xfrm>
            <a:prstGeom prst="rect">
              <a:avLst/>
            </a:prstGeom>
          </p:spPr>
        </p:pic>
        <p:pic>
          <p:nvPicPr>
            <p:cNvPr id="6" name="Picture 5">
              <a:extLst>
                <a:ext uri="{FF2B5EF4-FFF2-40B4-BE49-F238E27FC236}">
                  <a16:creationId xmlns:a16="http://schemas.microsoft.com/office/drawing/2014/main" id="{8768C498-7C46-55F8-E079-53A770E8329B}"/>
                </a:ext>
              </a:extLst>
            </p:cNvPr>
            <p:cNvPicPr>
              <a:picLocks noChangeAspect="1"/>
            </p:cNvPicPr>
            <p:nvPr/>
          </p:nvPicPr>
          <p:blipFill>
            <a:blip r:embed="rId4">
              <a:alphaModFix amt="50000"/>
            </a:blip>
            <a:srcRect/>
            <a:stretch/>
          </p:blipFill>
          <p:spPr>
            <a:xfrm>
              <a:off x="6937656" y="2733635"/>
              <a:ext cx="596900" cy="673100"/>
            </a:xfrm>
            <a:prstGeom prst="rect">
              <a:avLst/>
            </a:prstGeom>
          </p:spPr>
        </p:pic>
      </p:grpSp>
      <p:grpSp>
        <p:nvGrpSpPr>
          <p:cNvPr id="17" name="Group 16">
            <a:extLst>
              <a:ext uri="{FF2B5EF4-FFF2-40B4-BE49-F238E27FC236}">
                <a16:creationId xmlns:a16="http://schemas.microsoft.com/office/drawing/2014/main" id="{262C853E-7275-3BC8-129C-E2C07B6D2D3E}"/>
              </a:ext>
            </a:extLst>
          </p:cNvPr>
          <p:cNvGrpSpPr/>
          <p:nvPr/>
        </p:nvGrpSpPr>
        <p:grpSpPr>
          <a:xfrm>
            <a:off x="1271464" y="2699945"/>
            <a:ext cx="969618" cy="789773"/>
            <a:chOff x="6937656" y="2616962"/>
            <a:chExt cx="969618" cy="789773"/>
          </a:xfrm>
        </p:grpSpPr>
        <p:pic>
          <p:nvPicPr>
            <p:cNvPr id="18" name="Picture 17">
              <a:extLst>
                <a:ext uri="{FF2B5EF4-FFF2-40B4-BE49-F238E27FC236}">
                  <a16:creationId xmlns:a16="http://schemas.microsoft.com/office/drawing/2014/main" id="{E95150B5-E01A-0C15-D7A4-24E6EDA1ADDA}"/>
                </a:ext>
              </a:extLst>
            </p:cNvPr>
            <p:cNvPicPr>
              <a:picLocks noChangeAspect="1"/>
            </p:cNvPicPr>
            <p:nvPr/>
          </p:nvPicPr>
          <p:blipFill>
            <a:blip r:embed="rId3">
              <a:alphaModFix amt="50000"/>
            </a:blip>
            <a:srcRect/>
            <a:stretch/>
          </p:blipFill>
          <p:spPr>
            <a:xfrm>
              <a:off x="7411974" y="2616962"/>
              <a:ext cx="495300" cy="673100"/>
            </a:xfrm>
            <a:prstGeom prst="rect">
              <a:avLst/>
            </a:prstGeom>
          </p:spPr>
        </p:pic>
        <p:pic>
          <p:nvPicPr>
            <p:cNvPr id="19" name="Picture 18">
              <a:extLst>
                <a:ext uri="{FF2B5EF4-FFF2-40B4-BE49-F238E27FC236}">
                  <a16:creationId xmlns:a16="http://schemas.microsoft.com/office/drawing/2014/main" id="{ED14B7BB-976D-37D0-9291-0C8D12E66ED8}"/>
                </a:ext>
              </a:extLst>
            </p:cNvPr>
            <p:cNvPicPr>
              <a:picLocks noChangeAspect="1"/>
            </p:cNvPicPr>
            <p:nvPr/>
          </p:nvPicPr>
          <p:blipFill>
            <a:blip r:embed="rId4"/>
            <a:srcRect/>
            <a:stretch/>
          </p:blipFill>
          <p:spPr>
            <a:xfrm>
              <a:off x="6937656" y="2733635"/>
              <a:ext cx="596900" cy="673100"/>
            </a:xfrm>
            <a:prstGeom prst="rect">
              <a:avLst/>
            </a:prstGeom>
          </p:spPr>
        </p:pic>
      </p:grpSp>
      <p:pic>
        <p:nvPicPr>
          <p:cNvPr id="15" name="Picture 14">
            <a:extLst>
              <a:ext uri="{FF2B5EF4-FFF2-40B4-BE49-F238E27FC236}">
                <a16:creationId xmlns:a16="http://schemas.microsoft.com/office/drawing/2014/main" id="{9884855D-2CB9-FD95-15BC-7E5D79D606C1}"/>
              </a:ext>
            </a:extLst>
          </p:cNvPr>
          <p:cNvPicPr>
            <a:picLocks noChangeAspect="1"/>
          </p:cNvPicPr>
          <p:nvPr/>
        </p:nvPicPr>
        <p:blipFill>
          <a:blip r:embed="rId5"/>
          <a:srcRect/>
          <a:stretch/>
        </p:blipFill>
        <p:spPr>
          <a:xfrm>
            <a:off x="238125" y="1317624"/>
            <a:ext cx="495300" cy="406400"/>
          </a:xfrm>
          <a:prstGeom prst="rect">
            <a:avLst/>
          </a:prstGeom>
        </p:spPr>
      </p:pic>
      <p:pic>
        <p:nvPicPr>
          <p:cNvPr id="16" name="Picture 15">
            <a:extLst>
              <a:ext uri="{FF2B5EF4-FFF2-40B4-BE49-F238E27FC236}">
                <a16:creationId xmlns:a16="http://schemas.microsoft.com/office/drawing/2014/main" id="{CAEA08B0-0B5C-727C-18F4-8BE55EF30B83}"/>
              </a:ext>
            </a:extLst>
          </p:cNvPr>
          <p:cNvPicPr>
            <a:picLocks noChangeAspect="1"/>
          </p:cNvPicPr>
          <p:nvPr/>
        </p:nvPicPr>
        <p:blipFill>
          <a:blip r:embed="rId6"/>
          <a:stretch>
            <a:fillRect/>
          </a:stretch>
        </p:blipFill>
        <p:spPr>
          <a:xfrm>
            <a:off x="238124" y="800100"/>
            <a:ext cx="495301" cy="376859"/>
          </a:xfrm>
          <a:prstGeom prst="rect">
            <a:avLst/>
          </a:prstGeom>
        </p:spPr>
      </p:pic>
    </p:spTree>
    <p:extLst>
      <p:ext uri="{BB962C8B-B14F-4D97-AF65-F5344CB8AC3E}">
        <p14:creationId xmlns:p14="http://schemas.microsoft.com/office/powerpoint/2010/main" val="21994136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81500-3B0A-165C-FDCE-3791C19412D5}"/>
              </a:ext>
            </a:extLst>
          </p:cNvPr>
          <p:cNvSpPr>
            <a:spLocks noGrp="1"/>
          </p:cNvSpPr>
          <p:nvPr>
            <p:ph type="title"/>
          </p:nvPr>
        </p:nvSpPr>
        <p:spPr/>
        <p:txBody>
          <a:bodyPr/>
          <a:lstStyle/>
          <a:p>
            <a:r>
              <a:rPr lang="en-US"/>
              <a:t>Why telling rarely works</a:t>
            </a:r>
          </a:p>
        </p:txBody>
      </p:sp>
      <p:sp>
        <p:nvSpPr>
          <p:cNvPr id="3" name="Content Placeholder 2">
            <a:extLst>
              <a:ext uri="{FF2B5EF4-FFF2-40B4-BE49-F238E27FC236}">
                <a16:creationId xmlns:a16="http://schemas.microsoft.com/office/drawing/2014/main" id="{1188C6B4-31B4-CE98-8C57-FBFC8E5BE151}"/>
              </a:ext>
            </a:extLst>
          </p:cNvPr>
          <p:cNvSpPr>
            <a:spLocks noGrp="1"/>
          </p:cNvSpPr>
          <p:nvPr>
            <p:ph idx="1"/>
          </p:nvPr>
        </p:nvSpPr>
        <p:spPr/>
        <p:txBody>
          <a:bodyPr/>
          <a:lstStyle/>
          <a:p>
            <a:pPr lvl="2"/>
            <a:r>
              <a:rPr lang="en-US"/>
              <a:t>It produces defensiveness: ‘Yes… but’</a:t>
            </a:r>
          </a:p>
          <a:p>
            <a:pPr lvl="2"/>
            <a:r>
              <a:rPr lang="en-US"/>
              <a:t>It makes us angry: ‘he/she doesn’t understand’</a:t>
            </a:r>
          </a:p>
          <a:p>
            <a:pPr lvl="2"/>
            <a:r>
              <a:rPr lang="en-US"/>
              <a:t>We feel patronised</a:t>
            </a:r>
          </a:p>
          <a:p>
            <a:pPr lvl="2"/>
            <a:r>
              <a:rPr lang="en-US"/>
              <a:t>It implies the other is a better person</a:t>
            </a:r>
          </a:p>
          <a:p>
            <a:pPr lvl="2"/>
            <a:r>
              <a:rPr lang="en-US"/>
              <a:t>If you take the advice/direction it creates dependency</a:t>
            </a:r>
          </a:p>
          <a:p>
            <a:pPr lvl="2"/>
            <a:r>
              <a:rPr lang="en-US"/>
              <a:t>It undermines the other person’s willingness to develop/take responsibility.</a:t>
            </a:r>
          </a:p>
        </p:txBody>
      </p:sp>
      <p:sp>
        <p:nvSpPr>
          <p:cNvPr id="4" name="Footer Placeholder 3">
            <a:extLst>
              <a:ext uri="{FF2B5EF4-FFF2-40B4-BE49-F238E27FC236}">
                <a16:creationId xmlns:a16="http://schemas.microsoft.com/office/drawing/2014/main" id="{00B503B6-B4E3-134E-E2ED-BB6826A60341}"/>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A7E641D4-A643-BB86-28D5-65083F7012C6}"/>
              </a:ext>
            </a:extLst>
          </p:cNvPr>
          <p:cNvSpPr>
            <a:spLocks noGrp="1"/>
          </p:cNvSpPr>
          <p:nvPr>
            <p:ph type="sldNum" sz="quarter" idx="12"/>
          </p:nvPr>
        </p:nvSpPr>
        <p:spPr/>
        <p:txBody>
          <a:bodyPr/>
          <a:lstStyle/>
          <a:p>
            <a:fld id="{16C5AC08-0ACD-404A-9C9F-AB39E786C34A}" type="slidenum">
              <a:rPr lang="en-GB"/>
              <a:t>63</a:t>
            </a:fld>
            <a:endParaRPr lang="en-GB"/>
          </a:p>
        </p:txBody>
      </p:sp>
      <p:sp>
        <p:nvSpPr>
          <p:cNvPr id="8" name="Text Placeholder 7">
            <a:extLst>
              <a:ext uri="{FF2B5EF4-FFF2-40B4-BE49-F238E27FC236}">
                <a16:creationId xmlns:a16="http://schemas.microsoft.com/office/drawing/2014/main" id="{CF3139B7-8C20-C2CB-1C2A-85D1E25728D4}"/>
              </a:ext>
            </a:extLst>
          </p:cNvPr>
          <p:cNvSpPr>
            <a:spLocks noGrp="1"/>
          </p:cNvSpPr>
          <p:nvPr>
            <p:ph type="body" sz="quarter" idx="13"/>
          </p:nvPr>
        </p:nvSpPr>
        <p:spPr/>
        <p:txBody>
          <a:bodyPr/>
          <a:lstStyle/>
          <a:p>
            <a:r>
              <a:rPr lang="en-US"/>
              <a:t>Why telling rarely works</a:t>
            </a:r>
          </a:p>
        </p:txBody>
      </p:sp>
    </p:spTree>
    <p:extLst>
      <p:ext uri="{BB962C8B-B14F-4D97-AF65-F5344CB8AC3E}">
        <p14:creationId xmlns:p14="http://schemas.microsoft.com/office/powerpoint/2010/main" val="15514959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53527-686C-3BB7-DF75-8967D6BA23AB}"/>
              </a:ext>
            </a:extLst>
          </p:cNvPr>
          <p:cNvSpPr>
            <a:spLocks noGrp="1"/>
          </p:cNvSpPr>
          <p:nvPr>
            <p:ph type="title"/>
          </p:nvPr>
        </p:nvSpPr>
        <p:spPr/>
        <p:txBody>
          <a:bodyPr/>
          <a:lstStyle/>
          <a:p>
            <a:r>
              <a:rPr lang="en-US"/>
              <a:t>You insist, I resist…</a:t>
            </a:r>
          </a:p>
        </p:txBody>
      </p:sp>
      <p:sp>
        <p:nvSpPr>
          <p:cNvPr id="4" name="Footer Placeholder 3">
            <a:extLst>
              <a:ext uri="{FF2B5EF4-FFF2-40B4-BE49-F238E27FC236}">
                <a16:creationId xmlns:a16="http://schemas.microsoft.com/office/drawing/2014/main" id="{4FB40A9E-FF8C-5AD3-9ABE-ED18B0099B52}"/>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00B8379B-9668-333B-8E87-A83389BB5DB7}"/>
              </a:ext>
            </a:extLst>
          </p:cNvPr>
          <p:cNvSpPr>
            <a:spLocks noGrp="1"/>
          </p:cNvSpPr>
          <p:nvPr>
            <p:ph type="sldNum" sz="quarter" idx="12"/>
          </p:nvPr>
        </p:nvSpPr>
        <p:spPr/>
        <p:txBody>
          <a:bodyPr/>
          <a:lstStyle/>
          <a:p>
            <a:fld id="{16C5AC08-0ACD-404A-9C9F-AB39E786C34A}" type="slidenum">
              <a:rPr lang="en-GB"/>
              <a:t>64</a:t>
            </a:fld>
            <a:endParaRPr lang="en-GB"/>
          </a:p>
        </p:txBody>
      </p:sp>
      <p:sp>
        <p:nvSpPr>
          <p:cNvPr id="6" name="Text Placeholder 5">
            <a:extLst>
              <a:ext uri="{FF2B5EF4-FFF2-40B4-BE49-F238E27FC236}">
                <a16:creationId xmlns:a16="http://schemas.microsoft.com/office/drawing/2014/main" id="{879AF039-D899-1BB9-61A7-F35EBB0A44E2}"/>
              </a:ext>
            </a:extLst>
          </p:cNvPr>
          <p:cNvSpPr>
            <a:spLocks noGrp="1"/>
          </p:cNvSpPr>
          <p:nvPr>
            <p:ph type="body" sz="quarter" idx="13"/>
          </p:nvPr>
        </p:nvSpPr>
        <p:spPr/>
        <p:txBody>
          <a:bodyPr/>
          <a:lstStyle/>
          <a:p>
            <a:r>
              <a:rPr lang="en-US"/>
              <a:t>You insist, I resist…</a:t>
            </a:r>
          </a:p>
        </p:txBody>
      </p:sp>
      <p:sp>
        <p:nvSpPr>
          <p:cNvPr id="10" name="Oval 9">
            <a:extLst>
              <a:ext uri="{FF2B5EF4-FFF2-40B4-BE49-F238E27FC236}">
                <a16:creationId xmlns:a16="http://schemas.microsoft.com/office/drawing/2014/main" id="{DFC699B9-E87F-869C-AD7A-AFCE6C0C6CF8}"/>
              </a:ext>
            </a:extLst>
          </p:cNvPr>
          <p:cNvSpPr/>
          <p:nvPr/>
        </p:nvSpPr>
        <p:spPr>
          <a:xfrm>
            <a:off x="4242061" y="1748279"/>
            <a:ext cx="4656842" cy="4656842"/>
          </a:xfrm>
          <a:prstGeom prst="ellipse">
            <a:avLst/>
          </a:prstGeom>
          <a:noFill/>
          <a:ln w="317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Group 178">
            <a:extLst>
              <a:ext uri="{FF2B5EF4-FFF2-40B4-BE49-F238E27FC236}">
                <a16:creationId xmlns:a16="http://schemas.microsoft.com/office/drawing/2014/main" id="{905E55E8-0F1D-1A79-8FA0-8F8A3BAF7E34}"/>
              </a:ext>
            </a:extLst>
          </p:cNvPr>
          <p:cNvGrpSpPr/>
          <p:nvPr/>
        </p:nvGrpSpPr>
        <p:grpSpPr>
          <a:xfrm rot="1423128">
            <a:off x="3788424" y="1294137"/>
            <a:ext cx="5565126" cy="5565126"/>
            <a:chOff x="3788424" y="1294137"/>
            <a:chExt cx="5565126" cy="5565126"/>
          </a:xfrm>
        </p:grpSpPr>
        <p:grpSp>
          <p:nvGrpSpPr>
            <p:cNvPr id="177" name="Group 176">
              <a:extLst>
                <a:ext uri="{FF2B5EF4-FFF2-40B4-BE49-F238E27FC236}">
                  <a16:creationId xmlns:a16="http://schemas.microsoft.com/office/drawing/2014/main" id="{0DF7951E-6754-50EF-38FA-A5D4EB0B1B85}"/>
                </a:ext>
              </a:extLst>
            </p:cNvPr>
            <p:cNvGrpSpPr/>
            <p:nvPr/>
          </p:nvGrpSpPr>
          <p:grpSpPr>
            <a:xfrm>
              <a:off x="4216180" y="1900533"/>
              <a:ext cx="4698506" cy="4590881"/>
              <a:chOff x="4216180" y="1900533"/>
              <a:chExt cx="4698506" cy="4590881"/>
            </a:xfrm>
          </p:grpSpPr>
          <p:grpSp>
            <p:nvGrpSpPr>
              <p:cNvPr id="14" name="Group 13">
                <a:extLst>
                  <a:ext uri="{FF2B5EF4-FFF2-40B4-BE49-F238E27FC236}">
                    <a16:creationId xmlns:a16="http://schemas.microsoft.com/office/drawing/2014/main" id="{80D817A2-37A5-4B6E-84F2-CACDD4B4C34C}"/>
                  </a:ext>
                </a:extLst>
              </p:cNvPr>
              <p:cNvGrpSpPr/>
              <p:nvPr/>
            </p:nvGrpSpPr>
            <p:grpSpPr>
              <a:xfrm rot="3060000">
                <a:off x="4665672" y="5501384"/>
                <a:ext cx="142732" cy="115328"/>
                <a:chOff x="6497445" y="6375095"/>
                <a:chExt cx="142732" cy="115328"/>
              </a:xfrm>
            </p:grpSpPr>
            <p:grpSp>
              <p:nvGrpSpPr>
                <p:cNvPr id="9" name="Group 8">
                  <a:extLst>
                    <a:ext uri="{FF2B5EF4-FFF2-40B4-BE49-F238E27FC236}">
                      <a16:creationId xmlns:a16="http://schemas.microsoft.com/office/drawing/2014/main" id="{497A800C-E1F6-58FC-EC3B-2C6BB8663BA4}"/>
                    </a:ext>
                  </a:extLst>
                </p:cNvPr>
                <p:cNvGrpSpPr/>
                <p:nvPr/>
              </p:nvGrpSpPr>
              <p:grpSpPr>
                <a:xfrm rot="5400000">
                  <a:off x="6496776" y="6375764"/>
                  <a:ext cx="115328" cy="113990"/>
                  <a:chOff x="7391352" y="4615564"/>
                  <a:chExt cx="115328" cy="113990"/>
                </a:xfrm>
              </p:grpSpPr>
              <p:cxnSp>
                <p:nvCxnSpPr>
                  <p:cNvPr id="7" name="Straight Connector 6">
                    <a:extLst>
                      <a:ext uri="{FF2B5EF4-FFF2-40B4-BE49-F238E27FC236}">
                        <a16:creationId xmlns:a16="http://schemas.microsoft.com/office/drawing/2014/main" id="{62372468-97B0-8759-3318-A4E30BE32CF0}"/>
                      </a:ext>
                    </a:extLst>
                  </p:cNvPr>
                  <p:cNvCxnSpPr/>
                  <p:nvPr/>
                </p:nvCxnSpPr>
                <p:spPr>
                  <a:xfrm rot="2700000">
                    <a:off x="7334357" y="4672559"/>
                    <a:ext cx="113990" cy="0"/>
                  </a:xfrm>
                  <a:prstGeom prst="line">
                    <a:avLst/>
                  </a:prstGeom>
                  <a:ln w="57150">
                    <a:solidFill>
                      <a:schemeClr val="bg1"/>
                    </a:solidFill>
                    <a:tailEnd type="diamon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5C630E-167B-625D-C888-645E364E01A8}"/>
                      </a:ext>
                    </a:extLst>
                  </p:cNvPr>
                  <p:cNvCxnSpPr>
                    <a:cxnSpLocks/>
                  </p:cNvCxnSpPr>
                  <p:nvPr/>
                </p:nvCxnSpPr>
                <p:spPr>
                  <a:xfrm rot="8100000">
                    <a:off x="7392690" y="4672254"/>
                    <a:ext cx="113990" cy="0"/>
                  </a:xfrm>
                  <a:prstGeom prst="line">
                    <a:avLst/>
                  </a:prstGeom>
                  <a:ln w="57150">
                    <a:solidFill>
                      <a:schemeClr val="bg1"/>
                    </a:solidFill>
                    <a:tailEnd type="diamon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CEAE3C41-7978-ECD4-C6DB-FDBDC9FD0279}"/>
                    </a:ext>
                  </a:extLst>
                </p:cNvPr>
                <p:cNvGrpSpPr/>
                <p:nvPr/>
              </p:nvGrpSpPr>
              <p:grpSpPr>
                <a:xfrm rot="5400000">
                  <a:off x="6525518" y="6375764"/>
                  <a:ext cx="115328" cy="113990"/>
                  <a:chOff x="7391352" y="4615564"/>
                  <a:chExt cx="115328" cy="113990"/>
                </a:xfrm>
              </p:grpSpPr>
              <p:cxnSp>
                <p:nvCxnSpPr>
                  <p:cNvPr id="12" name="Straight Connector 11">
                    <a:extLst>
                      <a:ext uri="{FF2B5EF4-FFF2-40B4-BE49-F238E27FC236}">
                        <a16:creationId xmlns:a16="http://schemas.microsoft.com/office/drawing/2014/main" id="{BC156459-EC4E-9AF2-190B-1A726E204A25}"/>
                      </a:ext>
                    </a:extLst>
                  </p:cNvPr>
                  <p:cNvCxnSpPr/>
                  <p:nvPr/>
                </p:nvCxnSpPr>
                <p:spPr>
                  <a:xfrm rot="2700000">
                    <a:off x="7334357" y="4672559"/>
                    <a:ext cx="11399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C2004C-1821-95B9-C568-BE329A541B95}"/>
                      </a:ext>
                    </a:extLst>
                  </p:cNvPr>
                  <p:cNvCxnSpPr>
                    <a:cxnSpLocks/>
                  </p:cNvCxnSpPr>
                  <p:nvPr/>
                </p:nvCxnSpPr>
                <p:spPr>
                  <a:xfrm rot="8100000">
                    <a:off x="7392690" y="4672254"/>
                    <a:ext cx="11399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F5EEE527-55C0-9AD9-0655-8E5133BAE3C4}"/>
                  </a:ext>
                </a:extLst>
              </p:cNvPr>
              <p:cNvGrpSpPr/>
              <p:nvPr/>
            </p:nvGrpSpPr>
            <p:grpSpPr>
              <a:xfrm rot="6180000">
                <a:off x="4202478" y="3488815"/>
                <a:ext cx="142732" cy="115328"/>
                <a:chOff x="6497445" y="6375095"/>
                <a:chExt cx="142732" cy="115328"/>
              </a:xfrm>
            </p:grpSpPr>
            <p:grpSp>
              <p:nvGrpSpPr>
                <p:cNvPr id="32" name="Group 31">
                  <a:extLst>
                    <a:ext uri="{FF2B5EF4-FFF2-40B4-BE49-F238E27FC236}">
                      <a16:creationId xmlns:a16="http://schemas.microsoft.com/office/drawing/2014/main" id="{25FE593A-E0EA-39CA-13C7-FAA6C0F0E894}"/>
                    </a:ext>
                  </a:extLst>
                </p:cNvPr>
                <p:cNvGrpSpPr/>
                <p:nvPr/>
              </p:nvGrpSpPr>
              <p:grpSpPr>
                <a:xfrm rot="5400000">
                  <a:off x="6496776" y="6375764"/>
                  <a:ext cx="115328" cy="113990"/>
                  <a:chOff x="7391352" y="4615564"/>
                  <a:chExt cx="115328" cy="113990"/>
                </a:xfrm>
              </p:grpSpPr>
              <p:cxnSp>
                <p:nvCxnSpPr>
                  <p:cNvPr id="36" name="Straight Connector 35">
                    <a:extLst>
                      <a:ext uri="{FF2B5EF4-FFF2-40B4-BE49-F238E27FC236}">
                        <a16:creationId xmlns:a16="http://schemas.microsoft.com/office/drawing/2014/main" id="{4F3A2889-AECA-A81A-496B-B47B6436B458}"/>
                      </a:ext>
                    </a:extLst>
                  </p:cNvPr>
                  <p:cNvCxnSpPr/>
                  <p:nvPr/>
                </p:nvCxnSpPr>
                <p:spPr>
                  <a:xfrm rot="2700000">
                    <a:off x="7334357" y="4672559"/>
                    <a:ext cx="113990" cy="0"/>
                  </a:xfrm>
                  <a:prstGeom prst="line">
                    <a:avLst/>
                  </a:prstGeom>
                  <a:ln w="57150">
                    <a:solidFill>
                      <a:schemeClr val="bg1"/>
                    </a:solidFill>
                    <a:tailEnd type="diamo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23BE4D-1287-14B6-21BF-A12F2E50B390}"/>
                      </a:ext>
                    </a:extLst>
                  </p:cNvPr>
                  <p:cNvCxnSpPr>
                    <a:cxnSpLocks/>
                  </p:cNvCxnSpPr>
                  <p:nvPr/>
                </p:nvCxnSpPr>
                <p:spPr>
                  <a:xfrm rot="8100000">
                    <a:off x="7392690" y="4672254"/>
                    <a:ext cx="113990" cy="0"/>
                  </a:xfrm>
                  <a:prstGeom prst="line">
                    <a:avLst/>
                  </a:prstGeom>
                  <a:ln w="57150">
                    <a:solidFill>
                      <a:schemeClr val="bg1"/>
                    </a:solidFill>
                    <a:tailEnd type="diamond"/>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E23A380C-9949-8306-DD14-1E89EF13741C}"/>
                    </a:ext>
                  </a:extLst>
                </p:cNvPr>
                <p:cNvGrpSpPr/>
                <p:nvPr/>
              </p:nvGrpSpPr>
              <p:grpSpPr>
                <a:xfrm rot="5400000">
                  <a:off x="6525518" y="6375764"/>
                  <a:ext cx="115328" cy="113990"/>
                  <a:chOff x="7391352" y="4615564"/>
                  <a:chExt cx="115328" cy="113990"/>
                </a:xfrm>
              </p:grpSpPr>
              <p:cxnSp>
                <p:nvCxnSpPr>
                  <p:cNvPr id="34" name="Straight Connector 33">
                    <a:extLst>
                      <a:ext uri="{FF2B5EF4-FFF2-40B4-BE49-F238E27FC236}">
                        <a16:creationId xmlns:a16="http://schemas.microsoft.com/office/drawing/2014/main" id="{10035D84-BFB5-6E70-35E6-1E995AB7BC66}"/>
                      </a:ext>
                    </a:extLst>
                  </p:cNvPr>
                  <p:cNvCxnSpPr/>
                  <p:nvPr/>
                </p:nvCxnSpPr>
                <p:spPr>
                  <a:xfrm rot="2700000">
                    <a:off x="7334357" y="4672559"/>
                    <a:ext cx="11399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A31BA2E-70F7-8D93-57F1-EEAEAA206562}"/>
                      </a:ext>
                    </a:extLst>
                  </p:cNvPr>
                  <p:cNvCxnSpPr>
                    <a:cxnSpLocks/>
                  </p:cNvCxnSpPr>
                  <p:nvPr/>
                </p:nvCxnSpPr>
                <p:spPr>
                  <a:xfrm rot="8100000">
                    <a:off x="7392690" y="4672254"/>
                    <a:ext cx="11399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62AEA0C6-2C8E-F413-D7D4-E25C6256A469}"/>
                  </a:ext>
                </a:extLst>
              </p:cNvPr>
              <p:cNvGrpSpPr/>
              <p:nvPr/>
            </p:nvGrpSpPr>
            <p:grpSpPr>
              <a:xfrm rot="9240000">
                <a:off x="5465854" y="1900533"/>
                <a:ext cx="142732" cy="115328"/>
                <a:chOff x="6497445" y="6375095"/>
                <a:chExt cx="142732" cy="115328"/>
              </a:xfrm>
            </p:grpSpPr>
            <p:grpSp>
              <p:nvGrpSpPr>
                <p:cNvPr id="47" name="Group 46">
                  <a:extLst>
                    <a:ext uri="{FF2B5EF4-FFF2-40B4-BE49-F238E27FC236}">
                      <a16:creationId xmlns:a16="http://schemas.microsoft.com/office/drawing/2014/main" id="{BDED0C18-0B42-4015-A9CA-5585050AD4CC}"/>
                    </a:ext>
                  </a:extLst>
                </p:cNvPr>
                <p:cNvGrpSpPr/>
                <p:nvPr/>
              </p:nvGrpSpPr>
              <p:grpSpPr>
                <a:xfrm rot="5400000">
                  <a:off x="6496776" y="6375764"/>
                  <a:ext cx="115328" cy="113990"/>
                  <a:chOff x="7391352" y="4615564"/>
                  <a:chExt cx="115328" cy="113990"/>
                </a:xfrm>
              </p:grpSpPr>
              <p:cxnSp>
                <p:nvCxnSpPr>
                  <p:cNvPr id="51" name="Straight Connector 50">
                    <a:extLst>
                      <a:ext uri="{FF2B5EF4-FFF2-40B4-BE49-F238E27FC236}">
                        <a16:creationId xmlns:a16="http://schemas.microsoft.com/office/drawing/2014/main" id="{7CEB3C57-51F1-9E9F-8018-F58484A16A25}"/>
                      </a:ext>
                    </a:extLst>
                  </p:cNvPr>
                  <p:cNvCxnSpPr/>
                  <p:nvPr/>
                </p:nvCxnSpPr>
                <p:spPr>
                  <a:xfrm rot="2700000">
                    <a:off x="7334357" y="4672559"/>
                    <a:ext cx="113990" cy="0"/>
                  </a:xfrm>
                  <a:prstGeom prst="line">
                    <a:avLst/>
                  </a:prstGeom>
                  <a:ln w="57150">
                    <a:solidFill>
                      <a:schemeClr val="bg1"/>
                    </a:solidFill>
                    <a:tailEnd type="diamo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E701232-BF4E-1C15-ACF4-45B7B640476B}"/>
                      </a:ext>
                    </a:extLst>
                  </p:cNvPr>
                  <p:cNvCxnSpPr>
                    <a:cxnSpLocks/>
                  </p:cNvCxnSpPr>
                  <p:nvPr/>
                </p:nvCxnSpPr>
                <p:spPr>
                  <a:xfrm rot="8100000">
                    <a:off x="7392690" y="4672254"/>
                    <a:ext cx="113990" cy="0"/>
                  </a:xfrm>
                  <a:prstGeom prst="line">
                    <a:avLst/>
                  </a:prstGeom>
                  <a:ln w="57150">
                    <a:solidFill>
                      <a:schemeClr val="bg1"/>
                    </a:solidFill>
                    <a:tailEnd type="diamond"/>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0DBA3B4C-EDC2-CC7E-ABAD-B5F69C527DCD}"/>
                    </a:ext>
                  </a:extLst>
                </p:cNvPr>
                <p:cNvGrpSpPr/>
                <p:nvPr/>
              </p:nvGrpSpPr>
              <p:grpSpPr>
                <a:xfrm rot="5400000">
                  <a:off x="6525518" y="6375764"/>
                  <a:ext cx="115328" cy="113990"/>
                  <a:chOff x="7391352" y="4615564"/>
                  <a:chExt cx="115328" cy="113990"/>
                </a:xfrm>
              </p:grpSpPr>
              <p:cxnSp>
                <p:nvCxnSpPr>
                  <p:cNvPr id="49" name="Straight Connector 48">
                    <a:extLst>
                      <a:ext uri="{FF2B5EF4-FFF2-40B4-BE49-F238E27FC236}">
                        <a16:creationId xmlns:a16="http://schemas.microsoft.com/office/drawing/2014/main" id="{B72D0C08-3697-D54C-EDFE-52424343FC68}"/>
                      </a:ext>
                    </a:extLst>
                  </p:cNvPr>
                  <p:cNvCxnSpPr/>
                  <p:nvPr/>
                </p:nvCxnSpPr>
                <p:spPr>
                  <a:xfrm rot="2700000">
                    <a:off x="7334357" y="4672559"/>
                    <a:ext cx="11399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79423BA-516F-F62E-3108-07F4510F4210}"/>
                      </a:ext>
                    </a:extLst>
                  </p:cNvPr>
                  <p:cNvCxnSpPr>
                    <a:cxnSpLocks/>
                  </p:cNvCxnSpPr>
                  <p:nvPr/>
                </p:nvCxnSpPr>
                <p:spPr>
                  <a:xfrm rot="8100000">
                    <a:off x="7392690" y="4672254"/>
                    <a:ext cx="11399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00" name="Group 99">
                <a:extLst>
                  <a:ext uri="{FF2B5EF4-FFF2-40B4-BE49-F238E27FC236}">
                    <a16:creationId xmlns:a16="http://schemas.microsoft.com/office/drawing/2014/main" id="{7F6F153F-8876-2C9D-3E16-C45EF0C48D07}"/>
                  </a:ext>
                </a:extLst>
              </p:cNvPr>
              <p:cNvGrpSpPr/>
              <p:nvPr/>
            </p:nvGrpSpPr>
            <p:grpSpPr>
              <a:xfrm>
                <a:off x="6407676" y="6376086"/>
                <a:ext cx="142732" cy="115328"/>
                <a:chOff x="6497445" y="6375095"/>
                <a:chExt cx="142732" cy="115328"/>
              </a:xfrm>
            </p:grpSpPr>
            <p:grpSp>
              <p:nvGrpSpPr>
                <p:cNvPr id="108" name="Group 107">
                  <a:extLst>
                    <a:ext uri="{FF2B5EF4-FFF2-40B4-BE49-F238E27FC236}">
                      <a16:creationId xmlns:a16="http://schemas.microsoft.com/office/drawing/2014/main" id="{910E8DBF-19AC-3ECD-8459-24275392FA4A}"/>
                    </a:ext>
                  </a:extLst>
                </p:cNvPr>
                <p:cNvGrpSpPr/>
                <p:nvPr/>
              </p:nvGrpSpPr>
              <p:grpSpPr>
                <a:xfrm rot="5400000">
                  <a:off x="6496776" y="6375764"/>
                  <a:ext cx="115328" cy="113990"/>
                  <a:chOff x="7391352" y="4615564"/>
                  <a:chExt cx="115328" cy="113990"/>
                </a:xfrm>
              </p:grpSpPr>
              <p:cxnSp>
                <p:nvCxnSpPr>
                  <p:cNvPr id="112" name="Straight Connector 111">
                    <a:extLst>
                      <a:ext uri="{FF2B5EF4-FFF2-40B4-BE49-F238E27FC236}">
                        <a16:creationId xmlns:a16="http://schemas.microsoft.com/office/drawing/2014/main" id="{AFBA143A-A6FB-7021-254E-9220B85C00F5}"/>
                      </a:ext>
                    </a:extLst>
                  </p:cNvPr>
                  <p:cNvCxnSpPr/>
                  <p:nvPr/>
                </p:nvCxnSpPr>
                <p:spPr>
                  <a:xfrm rot="2700000">
                    <a:off x="7334357" y="4672559"/>
                    <a:ext cx="113990" cy="0"/>
                  </a:xfrm>
                  <a:prstGeom prst="line">
                    <a:avLst/>
                  </a:prstGeom>
                  <a:ln w="57150">
                    <a:solidFill>
                      <a:schemeClr val="bg1"/>
                    </a:solidFill>
                    <a:tailEnd type="diamon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45E7A1A-8BF2-C509-74A5-E8490197BAE3}"/>
                      </a:ext>
                    </a:extLst>
                  </p:cNvPr>
                  <p:cNvCxnSpPr>
                    <a:cxnSpLocks/>
                  </p:cNvCxnSpPr>
                  <p:nvPr/>
                </p:nvCxnSpPr>
                <p:spPr>
                  <a:xfrm rot="8100000">
                    <a:off x="7392690" y="4672254"/>
                    <a:ext cx="113990" cy="0"/>
                  </a:xfrm>
                  <a:prstGeom prst="line">
                    <a:avLst/>
                  </a:prstGeom>
                  <a:ln w="57150">
                    <a:solidFill>
                      <a:schemeClr val="bg1"/>
                    </a:solidFill>
                    <a:tailEnd type="diamond"/>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9DC24E50-DAA8-630C-1AF1-68E573EE4E71}"/>
                    </a:ext>
                  </a:extLst>
                </p:cNvPr>
                <p:cNvGrpSpPr/>
                <p:nvPr/>
              </p:nvGrpSpPr>
              <p:grpSpPr>
                <a:xfrm rot="5400000">
                  <a:off x="6525518" y="6375764"/>
                  <a:ext cx="115328" cy="113990"/>
                  <a:chOff x="7391352" y="4615564"/>
                  <a:chExt cx="115328" cy="113990"/>
                </a:xfrm>
              </p:grpSpPr>
              <p:cxnSp>
                <p:nvCxnSpPr>
                  <p:cNvPr id="110" name="Straight Connector 109">
                    <a:extLst>
                      <a:ext uri="{FF2B5EF4-FFF2-40B4-BE49-F238E27FC236}">
                        <a16:creationId xmlns:a16="http://schemas.microsoft.com/office/drawing/2014/main" id="{4140E1B0-B38F-09D1-C8C7-AEFA7FA645C2}"/>
                      </a:ext>
                    </a:extLst>
                  </p:cNvPr>
                  <p:cNvCxnSpPr/>
                  <p:nvPr/>
                </p:nvCxnSpPr>
                <p:spPr>
                  <a:xfrm rot="2700000">
                    <a:off x="7334357" y="4672559"/>
                    <a:ext cx="11399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208189A-433C-37E6-2308-B847EC36556C}"/>
                      </a:ext>
                    </a:extLst>
                  </p:cNvPr>
                  <p:cNvCxnSpPr>
                    <a:cxnSpLocks/>
                  </p:cNvCxnSpPr>
                  <p:nvPr/>
                </p:nvCxnSpPr>
                <p:spPr>
                  <a:xfrm rot="8100000">
                    <a:off x="7392690" y="4672254"/>
                    <a:ext cx="11399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63" name="Group 162">
                <a:extLst>
                  <a:ext uri="{FF2B5EF4-FFF2-40B4-BE49-F238E27FC236}">
                    <a16:creationId xmlns:a16="http://schemas.microsoft.com/office/drawing/2014/main" id="{B6243558-76DA-8F64-BB7E-0710A397A0D3}"/>
                  </a:ext>
                </a:extLst>
              </p:cNvPr>
              <p:cNvGrpSpPr/>
              <p:nvPr/>
            </p:nvGrpSpPr>
            <p:grpSpPr>
              <a:xfrm rot="15360000">
                <a:off x="8785656" y="3450066"/>
                <a:ext cx="142732" cy="115328"/>
                <a:chOff x="6497445" y="6375095"/>
                <a:chExt cx="142732" cy="115328"/>
              </a:xfrm>
            </p:grpSpPr>
            <p:grpSp>
              <p:nvGrpSpPr>
                <p:cNvPr id="171" name="Group 170">
                  <a:extLst>
                    <a:ext uri="{FF2B5EF4-FFF2-40B4-BE49-F238E27FC236}">
                      <a16:creationId xmlns:a16="http://schemas.microsoft.com/office/drawing/2014/main" id="{32E349BB-ABC9-6951-07E4-115216B380D7}"/>
                    </a:ext>
                  </a:extLst>
                </p:cNvPr>
                <p:cNvGrpSpPr/>
                <p:nvPr/>
              </p:nvGrpSpPr>
              <p:grpSpPr>
                <a:xfrm rot="5400000">
                  <a:off x="6496776" y="6375764"/>
                  <a:ext cx="115328" cy="113990"/>
                  <a:chOff x="7391352" y="4615564"/>
                  <a:chExt cx="115328" cy="113990"/>
                </a:xfrm>
              </p:grpSpPr>
              <p:cxnSp>
                <p:nvCxnSpPr>
                  <p:cNvPr id="175" name="Straight Connector 174">
                    <a:extLst>
                      <a:ext uri="{FF2B5EF4-FFF2-40B4-BE49-F238E27FC236}">
                        <a16:creationId xmlns:a16="http://schemas.microsoft.com/office/drawing/2014/main" id="{378A5FBF-40FE-309A-FB32-F63F1FABB049}"/>
                      </a:ext>
                    </a:extLst>
                  </p:cNvPr>
                  <p:cNvCxnSpPr/>
                  <p:nvPr/>
                </p:nvCxnSpPr>
                <p:spPr>
                  <a:xfrm rot="2700000">
                    <a:off x="7334357" y="4672559"/>
                    <a:ext cx="113990" cy="0"/>
                  </a:xfrm>
                  <a:prstGeom prst="line">
                    <a:avLst/>
                  </a:prstGeom>
                  <a:ln w="57150">
                    <a:solidFill>
                      <a:schemeClr val="bg1"/>
                    </a:solidFill>
                    <a:tailEnd type="diamon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8C6FA97-BD64-11FB-BE67-F71A1562A143}"/>
                      </a:ext>
                    </a:extLst>
                  </p:cNvPr>
                  <p:cNvCxnSpPr>
                    <a:cxnSpLocks/>
                  </p:cNvCxnSpPr>
                  <p:nvPr/>
                </p:nvCxnSpPr>
                <p:spPr>
                  <a:xfrm rot="8100000">
                    <a:off x="7392690" y="4672254"/>
                    <a:ext cx="113990" cy="0"/>
                  </a:xfrm>
                  <a:prstGeom prst="line">
                    <a:avLst/>
                  </a:prstGeom>
                  <a:ln w="57150">
                    <a:solidFill>
                      <a:schemeClr val="bg1"/>
                    </a:solidFill>
                    <a:tailEnd type="diamond"/>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E80AD931-9D2D-54C2-D4BE-7E1949F47715}"/>
                    </a:ext>
                  </a:extLst>
                </p:cNvPr>
                <p:cNvGrpSpPr/>
                <p:nvPr/>
              </p:nvGrpSpPr>
              <p:grpSpPr>
                <a:xfrm rot="5400000">
                  <a:off x="6525518" y="6375764"/>
                  <a:ext cx="115328" cy="113990"/>
                  <a:chOff x="7391352" y="4615564"/>
                  <a:chExt cx="115328" cy="113990"/>
                </a:xfrm>
              </p:grpSpPr>
              <p:cxnSp>
                <p:nvCxnSpPr>
                  <p:cNvPr id="173" name="Straight Connector 172">
                    <a:extLst>
                      <a:ext uri="{FF2B5EF4-FFF2-40B4-BE49-F238E27FC236}">
                        <a16:creationId xmlns:a16="http://schemas.microsoft.com/office/drawing/2014/main" id="{D7A4DBB5-0DC0-B674-0A66-91FFD6FF7426}"/>
                      </a:ext>
                    </a:extLst>
                  </p:cNvPr>
                  <p:cNvCxnSpPr/>
                  <p:nvPr/>
                </p:nvCxnSpPr>
                <p:spPr>
                  <a:xfrm rot="2700000">
                    <a:off x="7334357" y="4672559"/>
                    <a:ext cx="11399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B5AFDE-241C-DA26-FCEA-A52433DB2C10}"/>
                      </a:ext>
                    </a:extLst>
                  </p:cNvPr>
                  <p:cNvCxnSpPr>
                    <a:cxnSpLocks/>
                  </p:cNvCxnSpPr>
                  <p:nvPr/>
                </p:nvCxnSpPr>
                <p:spPr>
                  <a:xfrm rot="8100000">
                    <a:off x="7392690" y="4672254"/>
                    <a:ext cx="11399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49" name="Group 148">
                <a:extLst>
                  <a:ext uri="{FF2B5EF4-FFF2-40B4-BE49-F238E27FC236}">
                    <a16:creationId xmlns:a16="http://schemas.microsoft.com/office/drawing/2014/main" id="{D7AE8692-422B-C211-AF60-5E5B31EC378F}"/>
                  </a:ext>
                </a:extLst>
              </p:cNvPr>
              <p:cNvGrpSpPr/>
              <p:nvPr/>
            </p:nvGrpSpPr>
            <p:grpSpPr>
              <a:xfrm rot="18480000">
                <a:off x="8354904" y="5469828"/>
                <a:ext cx="142732" cy="115328"/>
                <a:chOff x="6497445" y="6375095"/>
                <a:chExt cx="142732" cy="115328"/>
              </a:xfrm>
            </p:grpSpPr>
            <p:grpSp>
              <p:nvGrpSpPr>
                <p:cNvPr id="157" name="Group 156">
                  <a:extLst>
                    <a:ext uri="{FF2B5EF4-FFF2-40B4-BE49-F238E27FC236}">
                      <a16:creationId xmlns:a16="http://schemas.microsoft.com/office/drawing/2014/main" id="{C6249818-FBA7-412C-9C0D-413E5EDDE3D5}"/>
                    </a:ext>
                  </a:extLst>
                </p:cNvPr>
                <p:cNvGrpSpPr/>
                <p:nvPr/>
              </p:nvGrpSpPr>
              <p:grpSpPr>
                <a:xfrm rot="5400000">
                  <a:off x="6496776" y="6375764"/>
                  <a:ext cx="115328" cy="113990"/>
                  <a:chOff x="7391352" y="4615564"/>
                  <a:chExt cx="115328" cy="113990"/>
                </a:xfrm>
              </p:grpSpPr>
              <p:cxnSp>
                <p:nvCxnSpPr>
                  <p:cNvPr id="161" name="Straight Connector 160">
                    <a:extLst>
                      <a:ext uri="{FF2B5EF4-FFF2-40B4-BE49-F238E27FC236}">
                        <a16:creationId xmlns:a16="http://schemas.microsoft.com/office/drawing/2014/main" id="{906BABF9-5199-9331-F28B-2E06EAC489CF}"/>
                      </a:ext>
                    </a:extLst>
                  </p:cNvPr>
                  <p:cNvCxnSpPr/>
                  <p:nvPr/>
                </p:nvCxnSpPr>
                <p:spPr>
                  <a:xfrm rot="2700000">
                    <a:off x="7334357" y="4672559"/>
                    <a:ext cx="113990" cy="0"/>
                  </a:xfrm>
                  <a:prstGeom prst="line">
                    <a:avLst/>
                  </a:prstGeom>
                  <a:ln w="57150">
                    <a:solidFill>
                      <a:schemeClr val="bg1"/>
                    </a:solidFill>
                    <a:tailEnd type="diamon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E1254AC-10CA-D8E3-907E-4854B2584E61}"/>
                      </a:ext>
                    </a:extLst>
                  </p:cNvPr>
                  <p:cNvCxnSpPr>
                    <a:cxnSpLocks/>
                  </p:cNvCxnSpPr>
                  <p:nvPr/>
                </p:nvCxnSpPr>
                <p:spPr>
                  <a:xfrm rot="8100000">
                    <a:off x="7392690" y="4672254"/>
                    <a:ext cx="113990" cy="0"/>
                  </a:xfrm>
                  <a:prstGeom prst="line">
                    <a:avLst/>
                  </a:prstGeom>
                  <a:ln w="57150">
                    <a:solidFill>
                      <a:schemeClr val="bg1"/>
                    </a:solidFill>
                    <a:tailEnd type="diamond"/>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7EC4BD24-8F2F-8DC2-9C55-C9DD9D2F5239}"/>
                    </a:ext>
                  </a:extLst>
                </p:cNvPr>
                <p:cNvGrpSpPr/>
                <p:nvPr/>
              </p:nvGrpSpPr>
              <p:grpSpPr>
                <a:xfrm rot="5400000">
                  <a:off x="6525518" y="6375764"/>
                  <a:ext cx="115328" cy="113990"/>
                  <a:chOff x="7391352" y="4615564"/>
                  <a:chExt cx="115328" cy="113990"/>
                </a:xfrm>
              </p:grpSpPr>
              <p:cxnSp>
                <p:nvCxnSpPr>
                  <p:cNvPr id="159" name="Straight Connector 158">
                    <a:extLst>
                      <a:ext uri="{FF2B5EF4-FFF2-40B4-BE49-F238E27FC236}">
                        <a16:creationId xmlns:a16="http://schemas.microsoft.com/office/drawing/2014/main" id="{606964C7-6C57-0B92-49DB-AB37068F7CDB}"/>
                      </a:ext>
                    </a:extLst>
                  </p:cNvPr>
                  <p:cNvCxnSpPr/>
                  <p:nvPr/>
                </p:nvCxnSpPr>
                <p:spPr>
                  <a:xfrm rot="2700000">
                    <a:off x="7334357" y="4672559"/>
                    <a:ext cx="11399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8A20D1F-6A76-FF5A-B5CF-CCE4EC03D1F4}"/>
                      </a:ext>
                    </a:extLst>
                  </p:cNvPr>
                  <p:cNvCxnSpPr>
                    <a:cxnSpLocks/>
                  </p:cNvCxnSpPr>
                  <p:nvPr/>
                </p:nvCxnSpPr>
                <p:spPr>
                  <a:xfrm rot="8100000">
                    <a:off x="7392690" y="4672254"/>
                    <a:ext cx="11399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21" name="Group 120">
                <a:extLst>
                  <a:ext uri="{FF2B5EF4-FFF2-40B4-BE49-F238E27FC236}">
                    <a16:creationId xmlns:a16="http://schemas.microsoft.com/office/drawing/2014/main" id="{67BDE29A-4D0F-B6B9-720A-D97F393921DF}"/>
                  </a:ext>
                </a:extLst>
              </p:cNvPr>
              <p:cNvGrpSpPr/>
              <p:nvPr/>
            </p:nvGrpSpPr>
            <p:grpSpPr>
              <a:xfrm rot="12300000">
                <a:off x="7576529" y="1921114"/>
                <a:ext cx="142732" cy="115328"/>
                <a:chOff x="6497445" y="6375095"/>
                <a:chExt cx="142732" cy="115328"/>
              </a:xfrm>
            </p:grpSpPr>
            <p:grpSp>
              <p:nvGrpSpPr>
                <p:cNvPr id="129" name="Group 128">
                  <a:extLst>
                    <a:ext uri="{FF2B5EF4-FFF2-40B4-BE49-F238E27FC236}">
                      <a16:creationId xmlns:a16="http://schemas.microsoft.com/office/drawing/2014/main" id="{A5968081-D68C-E555-454E-DFC7FDA93E9D}"/>
                    </a:ext>
                  </a:extLst>
                </p:cNvPr>
                <p:cNvGrpSpPr/>
                <p:nvPr/>
              </p:nvGrpSpPr>
              <p:grpSpPr>
                <a:xfrm rot="5400000">
                  <a:off x="6496776" y="6375764"/>
                  <a:ext cx="115328" cy="113990"/>
                  <a:chOff x="7391352" y="4615564"/>
                  <a:chExt cx="115328" cy="113990"/>
                </a:xfrm>
              </p:grpSpPr>
              <p:cxnSp>
                <p:nvCxnSpPr>
                  <p:cNvPr id="133" name="Straight Connector 132">
                    <a:extLst>
                      <a:ext uri="{FF2B5EF4-FFF2-40B4-BE49-F238E27FC236}">
                        <a16:creationId xmlns:a16="http://schemas.microsoft.com/office/drawing/2014/main" id="{4360257A-B108-FF44-D087-83CA9228632D}"/>
                      </a:ext>
                    </a:extLst>
                  </p:cNvPr>
                  <p:cNvCxnSpPr/>
                  <p:nvPr/>
                </p:nvCxnSpPr>
                <p:spPr>
                  <a:xfrm rot="2700000">
                    <a:off x="7334357" y="4672559"/>
                    <a:ext cx="113990" cy="0"/>
                  </a:xfrm>
                  <a:prstGeom prst="line">
                    <a:avLst/>
                  </a:prstGeom>
                  <a:ln w="57150">
                    <a:solidFill>
                      <a:schemeClr val="bg1"/>
                    </a:solidFill>
                    <a:tailEnd type="diamon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96EA540-65B5-34C6-DC74-EFF679C13797}"/>
                      </a:ext>
                    </a:extLst>
                  </p:cNvPr>
                  <p:cNvCxnSpPr>
                    <a:cxnSpLocks/>
                  </p:cNvCxnSpPr>
                  <p:nvPr/>
                </p:nvCxnSpPr>
                <p:spPr>
                  <a:xfrm rot="8100000">
                    <a:off x="7392690" y="4672254"/>
                    <a:ext cx="113990" cy="0"/>
                  </a:xfrm>
                  <a:prstGeom prst="line">
                    <a:avLst/>
                  </a:prstGeom>
                  <a:ln w="57150">
                    <a:solidFill>
                      <a:schemeClr val="bg1"/>
                    </a:solidFill>
                    <a:tailEnd type="diamond"/>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D40EB49C-EC13-F2D4-4E43-4123169D3BA0}"/>
                    </a:ext>
                  </a:extLst>
                </p:cNvPr>
                <p:cNvGrpSpPr/>
                <p:nvPr/>
              </p:nvGrpSpPr>
              <p:grpSpPr>
                <a:xfrm rot="5400000">
                  <a:off x="6525518" y="6375764"/>
                  <a:ext cx="115328" cy="113990"/>
                  <a:chOff x="7391352" y="4615564"/>
                  <a:chExt cx="115328" cy="113990"/>
                </a:xfrm>
              </p:grpSpPr>
              <p:cxnSp>
                <p:nvCxnSpPr>
                  <p:cNvPr id="131" name="Straight Connector 130">
                    <a:extLst>
                      <a:ext uri="{FF2B5EF4-FFF2-40B4-BE49-F238E27FC236}">
                        <a16:creationId xmlns:a16="http://schemas.microsoft.com/office/drawing/2014/main" id="{4B1C9B85-034D-344F-BA79-0EB36737ABB2}"/>
                      </a:ext>
                    </a:extLst>
                  </p:cNvPr>
                  <p:cNvCxnSpPr/>
                  <p:nvPr/>
                </p:nvCxnSpPr>
                <p:spPr>
                  <a:xfrm rot="2700000">
                    <a:off x="7334357" y="4672559"/>
                    <a:ext cx="11399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44346035-86ED-01B7-D078-40E8574D16A1}"/>
                      </a:ext>
                    </a:extLst>
                  </p:cNvPr>
                  <p:cNvCxnSpPr>
                    <a:cxnSpLocks/>
                  </p:cNvCxnSpPr>
                  <p:nvPr/>
                </p:nvCxnSpPr>
                <p:spPr>
                  <a:xfrm rot="8100000">
                    <a:off x="7392690" y="4672254"/>
                    <a:ext cx="11399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grpSp>
        <p:sp>
          <p:nvSpPr>
            <p:cNvPr id="178" name="Oval 177">
              <a:extLst>
                <a:ext uri="{FF2B5EF4-FFF2-40B4-BE49-F238E27FC236}">
                  <a16:creationId xmlns:a16="http://schemas.microsoft.com/office/drawing/2014/main" id="{C464D518-8F6A-9049-8B6A-9D889AD756B4}"/>
                </a:ext>
              </a:extLst>
            </p:cNvPr>
            <p:cNvSpPr/>
            <p:nvPr/>
          </p:nvSpPr>
          <p:spPr>
            <a:xfrm>
              <a:off x="3788424" y="1294137"/>
              <a:ext cx="5565126" cy="5565126"/>
            </a:xfrm>
            <a:prstGeom prst="ellipse">
              <a:avLst/>
            </a:prstGeom>
            <a:noFill/>
            <a:ln w="31750">
              <a:solidFill>
                <a:schemeClr val="bg1">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Oval 231">
            <a:extLst>
              <a:ext uri="{FF2B5EF4-FFF2-40B4-BE49-F238E27FC236}">
                <a16:creationId xmlns:a16="http://schemas.microsoft.com/office/drawing/2014/main" id="{EF2A571B-724A-B480-4985-058026636291}"/>
              </a:ext>
            </a:extLst>
          </p:cNvPr>
          <p:cNvSpPr/>
          <p:nvPr/>
        </p:nvSpPr>
        <p:spPr>
          <a:xfrm>
            <a:off x="6400800" y="1647825"/>
            <a:ext cx="190500" cy="190500"/>
          </a:xfrm>
          <a:prstGeom prst="ellipse">
            <a:avLst/>
          </a:prstGeom>
          <a:solidFill>
            <a:schemeClr val="accent5"/>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17FB2DCD-7E61-1757-01B7-FDBDFAB0F34E}"/>
              </a:ext>
            </a:extLst>
          </p:cNvPr>
          <p:cNvSpPr/>
          <p:nvPr/>
        </p:nvSpPr>
        <p:spPr>
          <a:xfrm>
            <a:off x="4634277" y="2580694"/>
            <a:ext cx="190500" cy="190500"/>
          </a:xfrm>
          <a:prstGeom prst="ellipse">
            <a:avLst/>
          </a:prstGeom>
          <a:solidFill>
            <a:schemeClr val="accent5"/>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3CEE5FDA-E767-7CF4-9B48-DFE87D41584E}"/>
              </a:ext>
            </a:extLst>
          </p:cNvPr>
          <p:cNvSpPr/>
          <p:nvPr/>
        </p:nvSpPr>
        <p:spPr>
          <a:xfrm>
            <a:off x="4210198" y="4545289"/>
            <a:ext cx="190500" cy="190500"/>
          </a:xfrm>
          <a:prstGeom prst="ellipse">
            <a:avLst/>
          </a:prstGeom>
          <a:solidFill>
            <a:schemeClr val="accent5"/>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19BFCC-5EA3-B841-1306-D679BDFD1FA1}"/>
              </a:ext>
            </a:extLst>
          </p:cNvPr>
          <p:cNvSpPr/>
          <p:nvPr/>
        </p:nvSpPr>
        <p:spPr>
          <a:xfrm>
            <a:off x="5441068" y="6072842"/>
            <a:ext cx="190500" cy="190500"/>
          </a:xfrm>
          <a:prstGeom prst="ellipse">
            <a:avLst/>
          </a:prstGeom>
          <a:solidFill>
            <a:schemeClr val="accent5"/>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B82D1E28-EB4C-80C1-0081-AA5CD885FEB5}"/>
              </a:ext>
            </a:extLst>
          </p:cNvPr>
          <p:cNvSpPr/>
          <p:nvPr/>
        </p:nvSpPr>
        <p:spPr>
          <a:xfrm>
            <a:off x="7552373" y="6058579"/>
            <a:ext cx="190500" cy="190500"/>
          </a:xfrm>
          <a:prstGeom prst="ellipse">
            <a:avLst/>
          </a:prstGeom>
          <a:solidFill>
            <a:schemeClr val="accent5"/>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9D71084D-AE62-A062-B0E3-B056D8D891AB}"/>
              </a:ext>
            </a:extLst>
          </p:cNvPr>
          <p:cNvSpPr/>
          <p:nvPr/>
        </p:nvSpPr>
        <p:spPr>
          <a:xfrm>
            <a:off x="8770148" y="4407354"/>
            <a:ext cx="190500" cy="190500"/>
          </a:xfrm>
          <a:prstGeom prst="ellipse">
            <a:avLst/>
          </a:prstGeom>
          <a:solidFill>
            <a:schemeClr val="accent5"/>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A1274F67-71F8-1418-910D-3F5EB07A38F1}"/>
              </a:ext>
            </a:extLst>
          </p:cNvPr>
          <p:cNvSpPr/>
          <p:nvPr/>
        </p:nvSpPr>
        <p:spPr>
          <a:xfrm>
            <a:off x="8310662" y="2528734"/>
            <a:ext cx="190500" cy="190500"/>
          </a:xfrm>
          <a:prstGeom prst="ellipse">
            <a:avLst/>
          </a:prstGeom>
          <a:solidFill>
            <a:schemeClr val="accent5"/>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ontent Placeholder 8">
            <a:extLst>
              <a:ext uri="{FF2B5EF4-FFF2-40B4-BE49-F238E27FC236}">
                <a16:creationId xmlns:a16="http://schemas.microsoft.com/office/drawing/2014/main" id="{8442EA8C-2978-3623-AED1-20B5F6C8443A}"/>
              </a:ext>
            </a:extLst>
          </p:cNvPr>
          <p:cNvSpPr>
            <a:spLocks noGrp="1"/>
          </p:cNvSpPr>
          <p:nvPr>
            <p:ph idx="1"/>
          </p:nvPr>
        </p:nvSpPr>
        <p:spPr>
          <a:xfrm>
            <a:off x="5294111" y="1063220"/>
            <a:ext cx="2429651" cy="457605"/>
          </a:xfrm>
          <a:prstGeom prst="roundRect">
            <a:avLst>
              <a:gd name="adj" fmla="val 5721"/>
            </a:avLst>
          </a:prstGeom>
          <a:solidFill>
            <a:schemeClr val="accent5"/>
          </a:solidFill>
        </p:spPr>
        <p:txBody>
          <a:bodyPr lIns="180000" tIns="125999" rIns="180000" bIns="108000"/>
          <a:lstStyle/>
          <a:p>
            <a:pPr lvl="4" algn="ctr"/>
            <a:r>
              <a:rPr lang="en-US">
                <a:solidFill>
                  <a:schemeClr val="bg1"/>
                </a:solidFill>
              </a:rPr>
              <a:t>Being told what to do</a:t>
            </a:r>
          </a:p>
        </p:txBody>
      </p:sp>
      <p:sp>
        <p:nvSpPr>
          <p:cNvPr id="240" name="Content Placeholder 8">
            <a:extLst>
              <a:ext uri="{FF2B5EF4-FFF2-40B4-BE49-F238E27FC236}">
                <a16:creationId xmlns:a16="http://schemas.microsoft.com/office/drawing/2014/main" id="{113B7D7A-68D8-011E-FDB7-DD39141891BD}"/>
              </a:ext>
            </a:extLst>
          </p:cNvPr>
          <p:cNvSpPr txBox="1">
            <a:spLocks/>
          </p:cNvSpPr>
          <p:nvPr/>
        </p:nvSpPr>
        <p:spPr>
          <a:xfrm>
            <a:off x="8688288" y="2276872"/>
            <a:ext cx="2429651" cy="457605"/>
          </a:xfrm>
          <a:prstGeom prst="roundRect">
            <a:avLst>
              <a:gd name="adj" fmla="val 5721"/>
            </a:avLst>
          </a:prstGeom>
          <a:solidFill>
            <a:schemeClr val="accent5"/>
          </a:solidFill>
        </p:spPr>
        <p:txBody>
          <a:bodyPr vert="horz" lIns="180000" tIns="125999"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a:solidFill>
                  <a:schemeClr val="bg1"/>
                </a:solidFill>
              </a:rPr>
              <a:t>Feel childlike</a:t>
            </a:r>
          </a:p>
        </p:txBody>
      </p:sp>
      <p:sp>
        <p:nvSpPr>
          <p:cNvPr id="241" name="Content Placeholder 8">
            <a:extLst>
              <a:ext uri="{FF2B5EF4-FFF2-40B4-BE49-F238E27FC236}">
                <a16:creationId xmlns:a16="http://schemas.microsoft.com/office/drawing/2014/main" id="{8072A25A-F05D-42F1-BCC3-C0DB14D13125}"/>
              </a:ext>
            </a:extLst>
          </p:cNvPr>
          <p:cNvSpPr txBox="1">
            <a:spLocks/>
          </p:cNvSpPr>
          <p:nvPr/>
        </p:nvSpPr>
        <p:spPr>
          <a:xfrm>
            <a:off x="9152762" y="4312552"/>
            <a:ext cx="2797938" cy="457605"/>
          </a:xfrm>
          <a:prstGeom prst="roundRect">
            <a:avLst>
              <a:gd name="adj" fmla="val 5721"/>
            </a:avLst>
          </a:prstGeom>
          <a:solidFill>
            <a:schemeClr val="accent5"/>
          </a:solidFill>
        </p:spPr>
        <p:txBody>
          <a:bodyPr vert="horz" lIns="180000" tIns="125999"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a:solidFill>
                  <a:schemeClr val="bg1"/>
                </a:solidFill>
              </a:rPr>
              <a:t>Energy goes into ‘yes, but’</a:t>
            </a:r>
          </a:p>
        </p:txBody>
      </p:sp>
      <p:sp>
        <p:nvSpPr>
          <p:cNvPr id="242" name="Content Placeholder 8">
            <a:extLst>
              <a:ext uri="{FF2B5EF4-FFF2-40B4-BE49-F238E27FC236}">
                <a16:creationId xmlns:a16="http://schemas.microsoft.com/office/drawing/2014/main" id="{EA786E22-70BA-FFA3-A7D5-7BB13B8E2A9D}"/>
              </a:ext>
            </a:extLst>
          </p:cNvPr>
          <p:cNvSpPr txBox="1">
            <a:spLocks/>
          </p:cNvSpPr>
          <p:nvPr/>
        </p:nvSpPr>
        <p:spPr>
          <a:xfrm>
            <a:off x="8184232" y="6093296"/>
            <a:ext cx="2429651" cy="457605"/>
          </a:xfrm>
          <a:prstGeom prst="roundRect">
            <a:avLst>
              <a:gd name="adj" fmla="val 5721"/>
            </a:avLst>
          </a:prstGeom>
          <a:solidFill>
            <a:schemeClr val="accent5"/>
          </a:solidFill>
        </p:spPr>
        <p:txBody>
          <a:bodyPr vert="horz" lIns="180000" tIns="125999"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a:solidFill>
                  <a:schemeClr val="bg1"/>
                </a:solidFill>
              </a:rPr>
              <a:t>Don’t listen properly</a:t>
            </a:r>
          </a:p>
        </p:txBody>
      </p:sp>
      <p:sp>
        <p:nvSpPr>
          <p:cNvPr id="243" name="Content Placeholder 8">
            <a:extLst>
              <a:ext uri="{FF2B5EF4-FFF2-40B4-BE49-F238E27FC236}">
                <a16:creationId xmlns:a16="http://schemas.microsoft.com/office/drawing/2014/main" id="{737AB822-7566-0934-CB47-ACC30731CD28}"/>
              </a:ext>
            </a:extLst>
          </p:cNvPr>
          <p:cNvSpPr txBox="1">
            <a:spLocks/>
          </p:cNvSpPr>
          <p:nvPr/>
        </p:nvSpPr>
        <p:spPr>
          <a:xfrm>
            <a:off x="2711624" y="6093296"/>
            <a:ext cx="2429651" cy="457605"/>
          </a:xfrm>
          <a:prstGeom prst="roundRect">
            <a:avLst>
              <a:gd name="adj" fmla="val 5721"/>
            </a:avLst>
          </a:prstGeom>
          <a:solidFill>
            <a:schemeClr val="accent5"/>
          </a:solidFill>
        </p:spPr>
        <p:txBody>
          <a:bodyPr vert="horz" lIns="180000" tIns="125999"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a:solidFill>
                  <a:schemeClr val="bg1"/>
                </a:solidFill>
              </a:rPr>
              <a:t>Don’t feel powerful</a:t>
            </a:r>
          </a:p>
        </p:txBody>
      </p:sp>
      <p:sp>
        <p:nvSpPr>
          <p:cNvPr id="244" name="Content Placeholder 8">
            <a:extLst>
              <a:ext uri="{FF2B5EF4-FFF2-40B4-BE49-F238E27FC236}">
                <a16:creationId xmlns:a16="http://schemas.microsoft.com/office/drawing/2014/main" id="{FA45250F-0A64-CD29-2BB8-9F2F919D0756}"/>
              </a:ext>
            </a:extLst>
          </p:cNvPr>
          <p:cNvSpPr txBox="1">
            <a:spLocks/>
          </p:cNvSpPr>
          <p:nvPr/>
        </p:nvSpPr>
        <p:spPr>
          <a:xfrm>
            <a:off x="1415480" y="4365104"/>
            <a:ext cx="2429651" cy="457605"/>
          </a:xfrm>
          <a:prstGeom prst="roundRect">
            <a:avLst>
              <a:gd name="adj" fmla="val 5721"/>
            </a:avLst>
          </a:prstGeom>
          <a:solidFill>
            <a:schemeClr val="accent5"/>
          </a:solidFill>
        </p:spPr>
        <p:txBody>
          <a:bodyPr vert="horz" lIns="180000" tIns="125999"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a:solidFill>
                  <a:schemeClr val="bg1"/>
                </a:solidFill>
              </a:rPr>
              <a:t>Refuse responsibility</a:t>
            </a:r>
          </a:p>
        </p:txBody>
      </p:sp>
      <p:sp>
        <p:nvSpPr>
          <p:cNvPr id="245" name="Content Placeholder 8">
            <a:extLst>
              <a:ext uri="{FF2B5EF4-FFF2-40B4-BE49-F238E27FC236}">
                <a16:creationId xmlns:a16="http://schemas.microsoft.com/office/drawing/2014/main" id="{438F6A6F-BED0-87E7-E884-020658290037}"/>
              </a:ext>
            </a:extLst>
          </p:cNvPr>
          <p:cNvSpPr txBox="1">
            <a:spLocks/>
          </p:cNvSpPr>
          <p:nvPr/>
        </p:nvSpPr>
        <p:spPr>
          <a:xfrm>
            <a:off x="1991544" y="2276872"/>
            <a:ext cx="2429651" cy="457605"/>
          </a:xfrm>
          <a:prstGeom prst="roundRect">
            <a:avLst>
              <a:gd name="adj" fmla="val 5721"/>
            </a:avLst>
          </a:prstGeom>
          <a:solidFill>
            <a:schemeClr val="accent5"/>
          </a:solidFill>
        </p:spPr>
        <p:txBody>
          <a:bodyPr vert="horz" lIns="180000" tIns="125999"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a:solidFill>
                  <a:schemeClr val="bg1"/>
                </a:solidFill>
              </a:rPr>
              <a:t>Wait to be told again</a:t>
            </a:r>
          </a:p>
        </p:txBody>
      </p:sp>
      <p:pic>
        <p:nvPicPr>
          <p:cNvPr id="247" name="Picture 246">
            <a:extLst>
              <a:ext uri="{FF2B5EF4-FFF2-40B4-BE49-F238E27FC236}">
                <a16:creationId xmlns:a16="http://schemas.microsoft.com/office/drawing/2014/main" id="{5761F45C-4312-1762-CC7C-42401E206B5F}"/>
              </a:ext>
            </a:extLst>
          </p:cNvPr>
          <p:cNvPicPr>
            <a:picLocks noChangeAspect="1"/>
          </p:cNvPicPr>
          <p:nvPr/>
        </p:nvPicPr>
        <p:blipFill>
          <a:blip r:embed="rId3"/>
          <a:srcRect/>
          <a:stretch/>
        </p:blipFill>
        <p:spPr>
          <a:xfrm flipH="1">
            <a:off x="6712548" y="3714751"/>
            <a:ext cx="56417" cy="733421"/>
          </a:xfrm>
          <a:prstGeom prst="rect">
            <a:avLst/>
          </a:prstGeom>
        </p:spPr>
      </p:pic>
      <p:pic>
        <p:nvPicPr>
          <p:cNvPr id="248" name="Picture 247">
            <a:extLst>
              <a:ext uri="{FF2B5EF4-FFF2-40B4-BE49-F238E27FC236}">
                <a16:creationId xmlns:a16="http://schemas.microsoft.com/office/drawing/2014/main" id="{D5D41465-F799-FA2C-1F1E-253643F45FD1}"/>
              </a:ext>
            </a:extLst>
          </p:cNvPr>
          <p:cNvPicPr>
            <a:picLocks noChangeAspect="1"/>
          </p:cNvPicPr>
          <p:nvPr/>
        </p:nvPicPr>
        <p:blipFill>
          <a:blip r:embed="rId4"/>
          <a:srcRect/>
          <a:stretch/>
        </p:blipFill>
        <p:spPr>
          <a:xfrm flipH="1">
            <a:off x="6861794" y="3712840"/>
            <a:ext cx="634421" cy="727719"/>
          </a:xfrm>
          <a:prstGeom prst="rect">
            <a:avLst/>
          </a:prstGeom>
        </p:spPr>
      </p:pic>
      <p:pic>
        <p:nvPicPr>
          <p:cNvPr id="249" name="Picture 248">
            <a:extLst>
              <a:ext uri="{FF2B5EF4-FFF2-40B4-BE49-F238E27FC236}">
                <a16:creationId xmlns:a16="http://schemas.microsoft.com/office/drawing/2014/main" id="{B70920D1-4257-8605-35F1-836B16CD361A}"/>
              </a:ext>
            </a:extLst>
          </p:cNvPr>
          <p:cNvPicPr>
            <a:picLocks noChangeAspect="1"/>
          </p:cNvPicPr>
          <p:nvPr/>
        </p:nvPicPr>
        <p:blipFill>
          <a:blip r:embed="rId4"/>
          <a:srcRect/>
          <a:stretch/>
        </p:blipFill>
        <p:spPr>
          <a:xfrm>
            <a:off x="5554398" y="3712840"/>
            <a:ext cx="634421" cy="727719"/>
          </a:xfrm>
          <a:prstGeom prst="rect">
            <a:avLst/>
          </a:prstGeom>
        </p:spPr>
      </p:pic>
      <p:pic>
        <p:nvPicPr>
          <p:cNvPr id="251" name="Picture 250">
            <a:extLst>
              <a:ext uri="{FF2B5EF4-FFF2-40B4-BE49-F238E27FC236}">
                <a16:creationId xmlns:a16="http://schemas.microsoft.com/office/drawing/2014/main" id="{F56BF9B8-E272-1337-ACF5-677AC809CA37}"/>
              </a:ext>
            </a:extLst>
          </p:cNvPr>
          <p:cNvPicPr>
            <a:picLocks noChangeAspect="1"/>
          </p:cNvPicPr>
          <p:nvPr/>
        </p:nvPicPr>
        <p:blipFill>
          <a:blip r:embed="rId5"/>
          <a:srcRect/>
          <a:stretch/>
        </p:blipFill>
        <p:spPr>
          <a:xfrm>
            <a:off x="6219825" y="3911600"/>
            <a:ext cx="101600" cy="330200"/>
          </a:xfrm>
          <a:prstGeom prst="rect">
            <a:avLst/>
          </a:prstGeom>
        </p:spPr>
      </p:pic>
      <p:pic>
        <p:nvPicPr>
          <p:cNvPr id="253" name="Picture 252">
            <a:extLst>
              <a:ext uri="{FF2B5EF4-FFF2-40B4-BE49-F238E27FC236}">
                <a16:creationId xmlns:a16="http://schemas.microsoft.com/office/drawing/2014/main" id="{DC920BFE-4AF6-1037-22E2-6991CA8DD0A9}"/>
              </a:ext>
            </a:extLst>
          </p:cNvPr>
          <p:cNvPicPr>
            <a:picLocks noChangeAspect="1"/>
          </p:cNvPicPr>
          <p:nvPr/>
        </p:nvPicPr>
        <p:blipFill>
          <a:blip r:embed="rId5"/>
          <a:srcRect/>
          <a:stretch/>
        </p:blipFill>
        <p:spPr>
          <a:xfrm>
            <a:off x="6216774" y="3911600"/>
            <a:ext cx="101600" cy="330200"/>
          </a:xfrm>
          <a:prstGeom prst="rect">
            <a:avLst/>
          </a:prstGeom>
        </p:spPr>
      </p:pic>
      <p:pic>
        <p:nvPicPr>
          <p:cNvPr id="254" name="Picture 253">
            <a:extLst>
              <a:ext uri="{FF2B5EF4-FFF2-40B4-BE49-F238E27FC236}">
                <a16:creationId xmlns:a16="http://schemas.microsoft.com/office/drawing/2014/main" id="{900BE406-43BD-7C13-2653-3874654337A4}"/>
              </a:ext>
            </a:extLst>
          </p:cNvPr>
          <p:cNvPicPr>
            <a:picLocks noChangeAspect="1"/>
          </p:cNvPicPr>
          <p:nvPr/>
        </p:nvPicPr>
        <p:blipFill>
          <a:blip r:embed="rId5"/>
          <a:srcRect/>
          <a:stretch/>
        </p:blipFill>
        <p:spPr>
          <a:xfrm>
            <a:off x="6219825" y="3911600"/>
            <a:ext cx="101600" cy="330200"/>
          </a:xfrm>
          <a:prstGeom prst="rect">
            <a:avLst/>
          </a:prstGeom>
        </p:spPr>
      </p:pic>
      <p:pic>
        <p:nvPicPr>
          <p:cNvPr id="256" name="Picture 255">
            <a:extLst>
              <a:ext uri="{FF2B5EF4-FFF2-40B4-BE49-F238E27FC236}">
                <a16:creationId xmlns:a16="http://schemas.microsoft.com/office/drawing/2014/main" id="{BA3B901A-034B-9E5A-2497-28698CF05CFC}"/>
              </a:ext>
            </a:extLst>
          </p:cNvPr>
          <p:cNvPicPr>
            <a:picLocks noChangeAspect="1"/>
          </p:cNvPicPr>
          <p:nvPr/>
        </p:nvPicPr>
        <p:blipFill>
          <a:blip r:embed="rId6"/>
          <a:srcRect/>
          <a:stretch/>
        </p:blipFill>
        <p:spPr>
          <a:xfrm>
            <a:off x="6232525" y="3766457"/>
            <a:ext cx="361950" cy="620485"/>
          </a:xfrm>
          <a:prstGeom prst="rect">
            <a:avLst/>
          </a:prstGeom>
        </p:spPr>
      </p:pic>
    </p:spTree>
    <p:extLst>
      <p:ext uri="{BB962C8B-B14F-4D97-AF65-F5344CB8AC3E}">
        <p14:creationId xmlns:p14="http://schemas.microsoft.com/office/powerpoint/2010/main" val="86506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0" fill="hold" nodeType="withEffect">
                                  <p:stCondLst>
                                    <p:cond delay="0"/>
                                  </p:stCondLst>
                                  <p:childTnLst>
                                    <p:animRot by="21600000">
                                      <p:cBhvr>
                                        <p:cTn id="6" dur="60000" fill="hold"/>
                                        <p:tgtEl>
                                          <p:spTgt spid="179"/>
                                        </p:tgtEl>
                                        <p:attrNameLst>
                                          <p:attrName>r</p:attrName>
                                        </p:attrNameLst>
                                      </p:cBhvr>
                                    </p:animRot>
                                  </p:childTnLst>
                                </p:cTn>
                              </p:par>
                              <p:par>
                                <p:cTn id="7" presetID="42" presetClass="path" presetSubtype="0" accel="50000" fill="hold" nodeType="withEffect">
                                  <p:stCondLst>
                                    <p:cond delay="0"/>
                                  </p:stCondLst>
                                  <p:childTnLst>
                                    <p:animMotion origin="layout" path="M -2.91667E-6 -4.44444E-6 L 0.03802 -4.44444E-6 " pathEditMode="relative" rAng="0" ptsTypes="AA">
                                      <p:cBhvr>
                                        <p:cTn id="8" dur="2000" fill="hold"/>
                                        <p:tgtEl>
                                          <p:spTgt spid="251"/>
                                        </p:tgtEl>
                                        <p:attrNameLst>
                                          <p:attrName>ppt_x</p:attrName>
                                          <p:attrName>ppt_y</p:attrName>
                                        </p:attrNameLst>
                                      </p:cBhvr>
                                      <p:rCtr x="1901" y="0"/>
                                    </p:animMotion>
                                  </p:childTnLst>
                                </p:cTn>
                              </p:par>
                              <p:par>
                                <p:cTn id="9" presetID="6" presetClass="emph" presetSubtype="0" fill="hold" nodeType="withEffect">
                                  <p:stCondLst>
                                    <p:cond delay="0"/>
                                  </p:stCondLst>
                                  <p:childTnLst>
                                    <p:animScale>
                                      <p:cBhvr>
                                        <p:cTn id="10" dur="2000" fill="hold"/>
                                        <p:tgtEl>
                                          <p:spTgt spid="251"/>
                                        </p:tgtEl>
                                      </p:cBhvr>
                                      <p:by x="200000" y="200000"/>
                                    </p:animScale>
                                  </p:childTnLst>
                                </p:cTn>
                              </p:par>
                              <p:par>
                                <p:cTn id="11" presetID="10" presetClass="exit" presetSubtype="0" fill="hold" nodeType="withEffect">
                                  <p:stCondLst>
                                    <p:cond delay="1200"/>
                                  </p:stCondLst>
                                  <p:childTnLst>
                                    <p:animEffect transition="out" filter="fade">
                                      <p:cBhvr>
                                        <p:cTn id="12" dur="700"/>
                                        <p:tgtEl>
                                          <p:spTgt spid="251"/>
                                        </p:tgtEl>
                                      </p:cBhvr>
                                    </p:animEffect>
                                    <p:set>
                                      <p:cBhvr>
                                        <p:cTn id="13" dur="1" fill="hold">
                                          <p:stCondLst>
                                            <p:cond delay="699"/>
                                          </p:stCondLst>
                                        </p:cTn>
                                        <p:tgtEl>
                                          <p:spTgt spid="251"/>
                                        </p:tgtEl>
                                        <p:attrNameLst>
                                          <p:attrName>style.visibility</p:attrName>
                                        </p:attrNameLst>
                                      </p:cBhvr>
                                      <p:to>
                                        <p:strVal val="hidden"/>
                                      </p:to>
                                    </p:set>
                                  </p:childTnLst>
                                </p:cTn>
                              </p:par>
                              <p:par>
                                <p:cTn id="14" presetID="10" presetClass="entr" presetSubtype="0" repeatCount="0" fill="hold" nodeType="withEffect">
                                  <p:stCondLst>
                                    <p:cond delay="700"/>
                                  </p:stCondLst>
                                  <p:childTnLst>
                                    <p:set>
                                      <p:cBhvr>
                                        <p:cTn id="15" dur="1" fill="hold">
                                          <p:stCondLst>
                                            <p:cond delay="0"/>
                                          </p:stCondLst>
                                        </p:cTn>
                                        <p:tgtEl>
                                          <p:spTgt spid="253"/>
                                        </p:tgtEl>
                                        <p:attrNameLst>
                                          <p:attrName>style.visibility</p:attrName>
                                        </p:attrNameLst>
                                      </p:cBhvr>
                                      <p:to>
                                        <p:strVal val="visible"/>
                                      </p:to>
                                    </p:set>
                                    <p:animEffect transition="in" filter="fade">
                                      <p:cBhvr>
                                        <p:cTn id="16" dur="500"/>
                                        <p:tgtEl>
                                          <p:spTgt spid="253"/>
                                        </p:tgtEl>
                                      </p:cBhvr>
                                    </p:animEffect>
                                  </p:childTnLst>
                                </p:cTn>
                              </p:par>
                              <p:par>
                                <p:cTn id="17" presetID="42" presetClass="path" presetSubtype="0" repeatCount="0" accel="50000" fill="hold" nodeType="withEffect">
                                  <p:stCondLst>
                                    <p:cond delay="500"/>
                                  </p:stCondLst>
                                  <p:childTnLst>
                                    <p:animMotion origin="layout" path="M -2.5E-6 -4.44444E-6 L 0.03802 -4.44444E-6 " pathEditMode="relative" rAng="0" ptsTypes="AA">
                                      <p:cBhvr>
                                        <p:cTn id="18" dur="2000" fill="hold"/>
                                        <p:tgtEl>
                                          <p:spTgt spid="253"/>
                                        </p:tgtEl>
                                        <p:attrNameLst>
                                          <p:attrName>ppt_x</p:attrName>
                                          <p:attrName>ppt_y</p:attrName>
                                        </p:attrNameLst>
                                      </p:cBhvr>
                                      <p:rCtr x="1901" y="0"/>
                                    </p:animMotion>
                                  </p:childTnLst>
                                </p:cTn>
                              </p:par>
                              <p:par>
                                <p:cTn id="19" presetID="6" presetClass="emph" presetSubtype="0" repeatCount="0" fill="hold" nodeType="withEffect">
                                  <p:stCondLst>
                                    <p:cond delay="500"/>
                                  </p:stCondLst>
                                  <p:childTnLst>
                                    <p:animScale>
                                      <p:cBhvr>
                                        <p:cTn id="20" dur="2000" fill="hold"/>
                                        <p:tgtEl>
                                          <p:spTgt spid="253"/>
                                        </p:tgtEl>
                                      </p:cBhvr>
                                      <p:by x="200000" y="200000"/>
                                    </p:animScale>
                                  </p:childTnLst>
                                </p:cTn>
                              </p:par>
                              <p:par>
                                <p:cTn id="21" presetID="10" presetClass="exit" presetSubtype="0" repeatCount="0" fill="hold" nodeType="withEffect">
                                  <p:stCondLst>
                                    <p:cond delay="1700"/>
                                  </p:stCondLst>
                                  <p:childTnLst>
                                    <p:animEffect transition="out" filter="fade">
                                      <p:cBhvr>
                                        <p:cTn id="22" dur="700"/>
                                        <p:tgtEl>
                                          <p:spTgt spid="253"/>
                                        </p:tgtEl>
                                      </p:cBhvr>
                                    </p:animEffect>
                                    <p:set>
                                      <p:cBhvr>
                                        <p:cTn id="23" dur="1" fill="hold">
                                          <p:stCondLst>
                                            <p:cond delay="699"/>
                                          </p:stCondLst>
                                        </p:cTn>
                                        <p:tgtEl>
                                          <p:spTgt spid="253"/>
                                        </p:tgtEl>
                                        <p:attrNameLst>
                                          <p:attrName>style.visibility</p:attrName>
                                        </p:attrNameLst>
                                      </p:cBhvr>
                                      <p:to>
                                        <p:strVal val="hidden"/>
                                      </p:to>
                                    </p:set>
                                  </p:childTnLst>
                                </p:cTn>
                              </p:par>
                              <p:par>
                                <p:cTn id="24" presetID="10" presetClass="entr" presetSubtype="0" repeatCount="0" fill="hold" nodeType="withEffect">
                                  <p:stCondLst>
                                    <p:cond delay="1200"/>
                                  </p:stCondLst>
                                  <p:childTnLst>
                                    <p:set>
                                      <p:cBhvr>
                                        <p:cTn id="25" dur="1" fill="hold">
                                          <p:stCondLst>
                                            <p:cond delay="0"/>
                                          </p:stCondLst>
                                        </p:cTn>
                                        <p:tgtEl>
                                          <p:spTgt spid="254"/>
                                        </p:tgtEl>
                                        <p:attrNameLst>
                                          <p:attrName>style.visibility</p:attrName>
                                        </p:attrNameLst>
                                      </p:cBhvr>
                                      <p:to>
                                        <p:strVal val="visible"/>
                                      </p:to>
                                    </p:set>
                                    <p:animEffect transition="in" filter="fade">
                                      <p:cBhvr>
                                        <p:cTn id="26" dur="500"/>
                                        <p:tgtEl>
                                          <p:spTgt spid="254"/>
                                        </p:tgtEl>
                                      </p:cBhvr>
                                    </p:animEffect>
                                  </p:childTnLst>
                                </p:cTn>
                              </p:par>
                              <p:par>
                                <p:cTn id="27" presetID="42" presetClass="path" presetSubtype="0" repeatCount="0" accel="50000" fill="hold" nodeType="withEffect">
                                  <p:stCondLst>
                                    <p:cond delay="1000"/>
                                  </p:stCondLst>
                                  <p:childTnLst>
                                    <p:animMotion origin="layout" path="M -2.91667E-6 -4.44444E-6 L 0.03802 -4.44444E-6 " pathEditMode="relative" rAng="0" ptsTypes="AA">
                                      <p:cBhvr>
                                        <p:cTn id="28" dur="2000" fill="hold"/>
                                        <p:tgtEl>
                                          <p:spTgt spid="254"/>
                                        </p:tgtEl>
                                        <p:attrNameLst>
                                          <p:attrName>ppt_x</p:attrName>
                                          <p:attrName>ppt_y</p:attrName>
                                        </p:attrNameLst>
                                      </p:cBhvr>
                                      <p:rCtr x="1901" y="0"/>
                                    </p:animMotion>
                                  </p:childTnLst>
                                </p:cTn>
                              </p:par>
                              <p:par>
                                <p:cTn id="29" presetID="6" presetClass="emph" presetSubtype="0" repeatCount="0" fill="hold" nodeType="withEffect">
                                  <p:stCondLst>
                                    <p:cond delay="1000"/>
                                  </p:stCondLst>
                                  <p:childTnLst>
                                    <p:animScale>
                                      <p:cBhvr>
                                        <p:cTn id="30" dur="2000" fill="hold"/>
                                        <p:tgtEl>
                                          <p:spTgt spid="254"/>
                                        </p:tgtEl>
                                      </p:cBhvr>
                                      <p:by x="200000" y="200000"/>
                                    </p:animScale>
                                  </p:childTnLst>
                                </p:cTn>
                              </p:par>
                              <p:par>
                                <p:cTn id="31" presetID="10" presetClass="exit" presetSubtype="0" repeatCount="0" fill="hold" nodeType="withEffect">
                                  <p:stCondLst>
                                    <p:cond delay="2200"/>
                                  </p:stCondLst>
                                  <p:childTnLst>
                                    <p:animEffect transition="out" filter="fade">
                                      <p:cBhvr>
                                        <p:cTn id="32" dur="700"/>
                                        <p:tgtEl>
                                          <p:spTgt spid="254"/>
                                        </p:tgtEl>
                                      </p:cBhvr>
                                    </p:animEffect>
                                    <p:set>
                                      <p:cBhvr>
                                        <p:cTn id="33" dur="1" fill="hold">
                                          <p:stCondLst>
                                            <p:cond delay="699"/>
                                          </p:stCondLst>
                                        </p:cTn>
                                        <p:tgtEl>
                                          <p:spTgt spid="254"/>
                                        </p:tgtEl>
                                        <p:attrNameLst>
                                          <p:attrName>style.visibility</p:attrName>
                                        </p:attrNameLst>
                                      </p:cBhvr>
                                      <p:to>
                                        <p:strVal val="hidden"/>
                                      </p:to>
                                    </p:set>
                                  </p:childTnLst>
                                </p:cTn>
                              </p:par>
                              <p:par>
                                <p:cTn id="34" presetID="22" presetClass="entr" presetSubtype="8" fill="hold" nodeType="withEffect">
                                  <p:stCondLst>
                                    <p:cond delay="3000"/>
                                  </p:stCondLst>
                                  <p:childTnLst>
                                    <p:set>
                                      <p:cBhvr>
                                        <p:cTn id="35" dur="1" fill="hold">
                                          <p:stCondLst>
                                            <p:cond delay="0"/>
                                          </p:stCondLst>
                                        </p:cTn>
                                        <p:tgtEl>
                                          <p:spTgt spid="256"/>
                                        </p:tgtEl>
                                        <p:attrNameLst>
                                          <p:attrName>style.visibility</p:attrName>
                                        </p:attrNameLst>
                                      </p:cBhvr>
                                      <p:to>
                                        <p:strVal val="visible"/>
                                      </p:to>
                                    </p:set>
                                    <p:animEffect transition="in" filter="wipe(left)">
                                      <p:cBhvr>
                                        <p:cTn id="36"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6F754-4B21-CA22-B0A1-35E5FAD030E4}"/>
              </a:ext>
            </a:extLst>
          </p:cNvPr>
          <p:cNvSpPr>
            <a:spLocks noGrp="1"/>
          </p:cNvSpPr>
          <p:nvPr>
            <p:ph type="title"/>
          </p:nvPr>
        </p:nvSpPr>
        <p:spPr/>
        <p:txBody>
          <a:bodyPr/>
          <a:lstStyle/>
          <a:p>
            <a:r>
              <a:rPr lang="en-GB"/>
              <a:t>Back into your pairs</a:t>
            </a:r>
            <a:endParaRPr lang="en-US"/>
          </a:p>
        </p:txBody>
      </p:sp>
      <p:sp>
        <p:nvSpPr>
          <p:cNvPr id="3" name="Content Placeholder 2">
            <a:extLst>
              <a:ext uri="{FF2B5EF4-FFF2-40B4-BE49-F238E27FC236}">
                <a16:creationId xmlns:a16="http://schemas.microsoft.com/office/drawing/2014/main" id="{21C105A7-A16C-805F-BA54-4E23C54CBCBA}"/>
              </a:ext>
            </a:extLst>
          </p:cNvPr>
          <p:cNvSpPr>
            <a:spLocks noGrp="1"/>
          </p:cNvSpPr>
          <p:nvPr>
            <p:ph idx="1"/>
          </p:nvPr>
        </p:nvSpPr>
        <p:spPr/>
        <p:txBody>
          <a:bodyPr/>
          <a:lstStyle/>
          <a:p>
            <a:pPr lvl="1"/>
            <a:r>
              <a:rPr lang="en-US" b="1"/>
              <a:t>Same issues, different questions</a:t>
            </a:r>
          </a:p>
          <a:p>
            <a:pPr lvl="2"/>
            <a:r>
              <a:rPr lang="en-US"/>
              <a:t>What would you like to achieve with this change?</a:t>
            </a:r>
          </a:p>
          <a:p>
            <a:pPr lvl="2"/>
            <a:r>
              <a:rPr lang="en-US"/>
              <a:t>If you made this change successfully, what would the benefits be?</a:t>
            </a:r>
          </a:p>
          <a:p>
            <a:pPr lvl="2"/>
            <a:r>
              <a:rPr lang="en-US"/>
              <a:t>What have you already tried?</a:t>
            </a:r>
          </a:p>
          <a:p>
            <a:pPr lvl="2"/>
            <a:r>
              <a:rPr lang="en-US"/>
              <a:t>What choices do you have here?</a:t>
            </a:r>
          </a:p>
          <a:p>
            <a:pPr lvl="2"/>
            <a:r>
              <a:rPr lang="en-US"/>
              <a:t>What might be the consequences of each of those choices?</a:t>
            </a:r>
          </a:p>
          <a:p>
            <a:pPr lvl="2"/>
            <a:r>
              <a:rPr lang="en-US"/>
              <a:t>What might be a good first step?</a:t>
            </a:r>
          </a:p>
          <a:p>
            <a:pPr lvl="1"/>
            <a:endParaRPr lang="en-US"/>
          </a:p>
          <a:p>
            <a:pPr lvl="1"/>
            <a:endParaRPr lang="en-US"/>
          </a:p>
        </p:txBody>
      </p:sp>
      <p:sp>
        <p:nvSpPr>
          <p:cNvPr id="4" name="Footer Placeholder 3">
            <a:extLst>
              <a:ext uri="{FF2B5EF4-FFF2-40B4-BE49-F238E27FC236}">
                <a16:creationId xmlns:a16="http://schemas.microsoft.com/office/drawing/2014/main" id="{81560D13-A819-BF6B-BBFA-CA0D3DDB0F23}"/>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5D55AA0A-5500-47CB-DF81-514D5056D43D}"/>
              </a:ext>
            </a:extLst>
          </p:cNvPr>
          <p:cNvSpPr>
            <a:spLocks noGrp="1"/>
          </p:cNvSpPr>
          <p:nvPr>
            <p:ph type="sldNum" sz="quarter" idx="12"/>
          </p:nvPr>
        </p:nvSpPr>
        <p:spPr/>
        <p:txBody>
          <a:bodyPr/>
          <a:lstStyle/>
          <a:p>
            <a:fld id="{16C5AC08-0ACD-404A-9C9F-AB39E786C34A}" type="slidenum">
              <a:rPr lang="en-GB"/>
              <a:t>65</a:t>
            </a:fld>
            <a:endParaRPr lang="en-GB"/>
          </a:p>
        </p:txBody>
      </p:sp>
      <p:sp>
        <p:nvSpPr>
          <p:cNvPr id="6" name="Text Placeholder 5">
            <a:extLst>
              <a:ext uri="{FF2B5EF4-FFF2-40B4-BE49-F238E27FC236}">
                <a16:creationId xmlns:a16="http://schemas.microsoft.com/office/drawing/2014/main" id="{376C17A9-4A59-922F-9402-26BDB2024E42}"/>
              </a:ext>
            </a:extLst>
          </p:cNvPr>
          <p:cNvSpPr>
            <a:spLocks noGrp="1"/>
          </p:cNvSpPr>
          <p:nvPr>
            <p:ph type="body" sz="quarter" idx="13"/>
          </p:nvPr>
        </p:nvSpPr>
        <p:spPr/>
        <p:txBody>
          <a:bodyPr/>
          <a:lstStyle/>
          <a:p>
            <a:r>
              <a:rPr lang="en-US"/>
              <a:t>Back into your pairs</a:t>
            </a:r>
          </a:p>
        </p:txBody>
      </p:sp>
      <p:pic>
        <p:nvPicPr>
          <p:cNvPr id="7" name="Picture 6">
            <a:extLst>
              <a:ext uri="{FF2B5EF4-FFF2-40B4-BE49-F238E27FC236}">
                <a16:creationId xmlns:a16="http://schemas.microsoft.com/office/drawing/2014/main" id="{6932BA75-73E7-CF98-C620-5784132DBAC2}"/>
              </a:ext>
            </a:extLst>
          </p:cNvPr>
          <p:cNvPicPr>
            <a:picLocks noChangeAspect="1"/>
          </p:cNvPicPr>
          <p:nvPr/>
        </p:nvPicPr>
        <p:blipFill>
          <a:blip r:embed="rId3"/>
          <a:srcRect/>
          <a:stretch/>
        </p:blipFill>
        <p:spPr>
          <a:xfrm>
            <a:off x="238125" y="1317624"/>
            <a:ext cx="495300" cy="406400"/>
          </a:xfrm>
          <a:prstGeom prst="rect">
            <a:avLst/>
          </a:prstGeom>
        </p:spPr>
      </p:pic>
      <p:pic>
        <p:nvPicPr>
          <p:cNvPr id="8" name="Picture 7">
            <a:extLst>
              <a:ext uri="{FF2B5EF4-FFF2-40B4-BE49-F238E27FC236}">
                <a16:creationId xmlns:a16="http://schemas.microsoft.com/office/drawing/2014/main" id="{C9799500-E690-9680-CEE9-8577A2A0835E}"/>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35495148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Group 126">
            <a:extLst>
              <a:ext uri="{FF2B5EF4-FFF2-40B4-BE49-F238E27FC236}">
                <a16:creationId xmlns:a16="http://schemas.microsoft.com/office/drawing/2014/main" id="{E2B5B317-6777-22C3-8ADE-A1C4DFDF0A7A}"/>
              </a:ext>
            </a:extLst>
          </p:cNvPr>
          <p:cNvGrpSpPr/>
          <p:nvPr/>
        </p:nvGrpSpPr>
        <p:grpSpPr>
          <a:xfrm>
            <a:off x="4360800" y="1917818"/>
            <a:ext cx="4317763" cy="4317763"/>
            <a:chOff x="4360800" y="1917818"/>
            <a:chExt cx="4317763" cy="4317763"/>
          </a:xfrm>
        </p:grpSpPr>
        <p:grpSp>
          <p:nvGrpSpPr>
            <p:cNvPr id="112" name="Group 111">
              <a:extLst>
                <a:ext uri="{FF2B5EF4-FFF2-40B4-BE49-F238E27FC236}">
                  <a16:creationId xmlns:a16="http://schemas.microsoft.com/office/drawing/2014/main" id="{6CE44F48-1FB9-B491-F01C-161C8503F49C}"/>
                </a:ext>
              </a:extLst>
            </p:cNvPr>
            <p:cNvGrpSpPr/>
            <p:nvPr/>
          </p:nvGrpSpPr>
          <p:grpSpPr>
            <a:xfrm rot="3600000">
              <a:off x="6462687" y="1918090"/>
              <a:ext cx="113990" cy="4317763"/>
              <a:chOff x="6462687" y="1918090"/>
              <a:chExt cx="113990" cy="4317763"/>
            </a:xfrm>
          </p:grpSpPr>
          <p:grpSp>
            <p:nvGrpSpPr>
              <p:cNvPr id="108" name="Group 107">
                <a:extLst>
                  <a:ext uri="{FF2B5EF4-FFF2-40B4-BE49-F238E27FC236}">
                    <a16:creationId xmlns:a16="http://schemas.microsoft.com/office/drawing/2014/main" id="{7A0F9175-8B1D-C16E-72C4-C8FAB2F2086E}"/>
                  </a:ext>
                </a:extLst>
              </p:cNvPr>
              <p:cNvGrpSpPr/>
              <p:nvPr/>
            </p:nvGrpSpPr>
            <p:grpSpPr>
              <a:xfrm>
                <a:off x="6462687" y="6120525"/>
                <a:ext cx="113990" cy="115328"/>
                <a:chOff x="6462687" y="6120525"/>
                <a:chExt cx="113990" cy="115328"/>
              </a:xfrm>
            </p:grpSpPr>
            <p:cxnSp>
              <p:nvCxnSpPr>
                <p:cNvPr id="104" name="Straight Connector 103">
                  <a:extLst>
                    <a:ext uri="{FF2B5EF4-FFF2-40B4-BE49-F238E27FC236}">
                      <a16:creationId xmlns:a16="http://schemas.microsoft.com/office/drawing/2014/main" id="{97466801-670E-7E4F-F77C-1FE91065FE11}"/>
                    </a:ext>
                  </a:extLst>
                </p:cNvPr>
                <p:cNvCxnSpPr/>
                <p:nvPr/>
              </p:nvCxnSpPr>
              <p:spPr>
                <a:xfrm rot="8100000">
                  <a:off x="6462687" y="6120525"/>
                  <a:ext cx="1139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66FAB90-2F2C-C332-67A5-9A939C7180FB}"/>
                    </a:ext>
                  </a:extLst>
                </p:cNvPr>
                <p:cNvCxnSpPr>
                  <a:cxnSpLocks/>
                </p:cNvCxnSpPr>
                <p:nvPr/>
              </p:nvCxnSpPr>
              <p:spPr>
                <a:xfrm rot="13500000">
                  <a:off x="6462992" y="6178858"/>
                  <a:ext cx="1139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19CF61B6-A448-07E8-46AB-B88BF6D4E168}"/>
                  </a:ext>
                </a:extLst>
              </p:cNvPr>
              <p:cNvGrpSpPr/>
              <p:nvPr/>
            </p:nvGrpSpPr>
            <p:grpSpPr>
              <a:xfrm rot="10800000">
                <a:off x="6462687" y="1918090"/>
                <a:ext cx="113990" cy="115328"/>
                <a:chOff x="6462687" y="6120525"/>
                <a:chExt cx="113990" cy="115328"/>
              </a:xfrm>
            </p:grpSpPr>
            <p:cxnSp>
              <p:nvCxnSpPr>
                <p:cNvPr id="110" name="Straight Connector 109">
                  <a:extLst>
                    <a:ext uri="{FF2B5EF4-FFF2-40B4-BE49-F238E27FC236}">
                      <a16:creationId xmlns:a16="http://schemas.microsoft.com/office/drawing/2014/main" id="{400D4C68-4A48-6D70-4BEC-5D26B8A8089E}"/>
                    </a:ext>
                  </a:extLst>
                </p:cNvPr>
                <p:cNvCxnSpPr/>
                <p:nvPr/>
              </p:nvCxnSpPr>
              <p:spPr>
                <a:xfrm rot="8100000">
                  <a:off x="6462687" y="6120525"/>
                  <a:ext cx="1139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D6026F1-D255-13B2-741C-694D587B6CBC}"/>
                    </a:ext>
                  </a:extLst>
                </p:cNvPr>
                <p:cNvCxnSpPr>
                  <a:cxnSpLocks/>
                </p:cNvCxnSpPr>
                <p:nvPr/>
              </p:nvCxnSpPr>
              <p:spPr>
                <a:xfrm rot="13500000">
                  <a:off x="6462992" y="6178858"/>
                  <a:ext cx="1139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113" name="Group 112">
              <a:extLst>
                <a:ext uri="{FF2B5EF4-FFF2-40B4-BE49-F238E27FC236}">
                  <a16:creationId xmlns:a16="http://schemas.microsoft.com/office/drawing/2014/main" id="{D965C7F7-5E06-39FB-2C25-263BFB80C9F2}"/>
                </a:ext>
              </a:extLst>
            </p:cNvPr>
            <p:cNvGrpSpPr/>
            <p:nvPr/>
          </p:nvGrpSpPr>
          <p:grpSpPr>
            <a:xfrm rot="7200000">
              <a:off x="6462687" y="1917818"/>
              <a:ext cx="113990" cy="4317763"/>
              <a:chOff x="6462687" y="1918090"/>
              <a:chExt cx="113990" cy="4317763"/>
            </a:xfrm>
          </p:grpSpPr>
          <p:grpSp>
            <p:nvGrpSpPr>
              <p:cNvPr id="114" name="Group 113">
                <a:extLst>
                  <a:ext uri="{FF2B5EF4-FFF2-40B4-BE49-F238E27FC236}">
                    <a16:creationId xmlns:a16="http://schemas.microsoft.com/office/drawing/2014/main" id="{8E948136-A72E-F1DF-EB05-1B38240B38A5}"/>
                  </a:ext>
                </a:extLst>
              </p:cNvPr>
              <p:cNvGrpSpPr/>
              <p:nvPr/>
            </p:nvGrpSpPr>
            <p:grpSpPr>
              <a:xfrm>
                <a:off x="6462687" y="6120525"/>
                <a:ext cx="113990" cy="115328"/>
                <a:chOff x="6462687" y="6120525"/>
                <a:chExt cx="113990" cy="115328"/>
              </a:xfrm>
            </p:grpSpPr>
            <p:cxnSp>
              <p:nvCxnSpPr>
                <p:cNvPr id="118" name="Straight Connector 117">
                  <a:extLst>
                    <a:ext uri="{FF2B5EF4-FFF2-40B4-BE49-F238E27FC236}">
                      <a16:creationId xmlns:a16="http://schemas.microsoft.com/office/drawing/2014/main" id="{86D6B50B-2CAF-448F-7D58-6E03C1C9D258}"/>
                    </a:ext>
                  </a:extLst>
                </p:cNvPr>
                <p:cNvCxnSpPr/>
                <p:nvPr/>
              </p:nvCxnSpPr>
              <p:spPr>
                <a:xfrm rot="8100000">
                  <a:off x="6462687" y="6120525"/>
                  <a:ext cx="1139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C0A0097-4C73-6909-0876-AC24E757DC01}"/>
                    </a:ext>
                  </a:extLst>
                </p:cNvPr>
                <p:cNvCxnSpPr>
                  <a:cxnSpLocks/>
                </p:cNvCxnSpPr>
                <p:nvPr/>
              </p:nvCxnSpPr>
              <p:spPr>
                <a:xfrm rot="13500000">
                  <a:off x="6462992" y="6178858"/>
                  <a:ext cx="1139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4727500E-17F7-3A35-8BB5-1417EA6D2859}"/>
                  </a:ext>
                </a:extLst>
              </p:cNvPr>
              <p:cNvGrpSpPr/>
              <p:nvPr/>
            </p:nvGrpSpPr>
            <p:grpSpPr>
              <a:xfrm rot="10800000">
                <a:off x="6462687" y="1918090"/>
                <a:ext cx="113990" cy="115328"/>
                <a:chOff x="6462687" y="6120525"/>
                <a:chExt cx="113990" cy="115328"/>
              </a:xfrm>
            </p:grpSpPr>
            <p:cxnSp>
              <p:nvCxnSpPr>
                <p:cNvPr id="116" name="Straight Connector 115">
                  <a:extLst>
                    <a:ext uri="{FF2B5EF4-FFF2-40B4-BE49-F238E27FC236}">
                      <a16:creationId xmlns:a16="http://schemas.microsoft.com/office/drawing/2014/main" id="{A4D57C82-CD5E-C790-BCD7-60589CF358F3}"/>
                    </a:ext>
                  </a:extLst>
                </p:cNvPr>
                <p:cNvCxnSpPr/>
                <p:nvPr/>
              </p:nvCxnSpPr>
              <p:spPr>
                <a:xfrm rot="8100000">
                  <a:off x="6462687" y="6120525"/>
                  <a:ext cx="1139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659C4D8-7D48-7085-20C0-F28BE4838F3E}"/>
                    </a:ext>
                  </a:extLst>
                </p:cNvPr>
                <p:cNvCxnSpPr>
                  <a:cxnSpLocks/>
                </p:cNvCxnSpPr>
                <p:nvPr/>
              </p:nvCxnSpPr>
              <p:spPr>
                <a:xfrm rot="13500000">
                  <a:off x="6462992" y="6178858"/>
                  <a:ext cx="1139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120" name="Group 119">
              <a:extLst>
                <a:ext uri="{FF2B5EF4-FFF2-40B4-BE49-F238E27FC236}">
                  <a16:creationId xmlns:a16="http://schemas.microsoft.com/office/drawing/2014/main" id="{A0FC268B-9166-3642-8E8C-0050F5E83555}"/>
                </a:ext>
              </a:extLst>
            </p:cNvPr>
            <p:cNvGrpSpPr/>
            <p:nvPr/>
          </p:nvGrpSpPr>
          <p:grpSpPr>
            <a:xfrm>
              <a:off x="6462687" y="1917818"/>
              <a:ext cx="113990" cy="4317763"/>
              <a:chOff x="6462687" y="1918090"/>
              <a:chExt cx="113990" cy="4317763"/>
            </a:xfrm>
          </p:grpSpPr>
          <p:grpSp>
            <p:nvGrpSpPr>
              <p:cNvPr id="121" name="Group 120">
                <a:extLst>
                  <a:ext uri="{FF2B5EF4-FFF2-40B4-BE49-F238E27FC236}">
                    <a16:creationId xmlns:a16="http://schemas.microsoft.com/office/drawing/2014/main" id="{09FB0C40-75BA-0FC8-B86D-6D40FD872ED9}"/>
                  </a:ext>
                </a:extLst>
              </p:cNvPr>
              <p:cNvGrpSpPr/>
              <p:nvPr/>
            </p:nvGrpSpPr>
            <p:grpSpPr>
              <a:xfrm>
                <a:off x="6462687" y="6120525"/>
                <a:ext cx="113990" cy="115328"/>
                <a:chOff x="6462687" y="6120525"/>
                <a:chExt cx="113990" cy="115328"/>
              </a:xfrm>
            </p:grpSpPr>
            <p:cxnSp>
              <p:nvCxnSpPr>
                <p:cNvPr id="125" name="Straight Connector 124">
                  <a:extLst>
                    <a:ext uri="{FF2B5EF4-FFF2-40B4-BE49-F238E27FC236}">
                      <a16:creationId xmlns:a16="http://schemas.microsoft.com/office/drawing/2014/main" id="{BFF17C07-447F-0E19-64FC-B0B262AB7586}"/>
                    </a:ext>
                  </a:extLst>
                </p:cNvPr>
                <p:cNvCxnSpPr/>
                <p:nvPr/>
              </p:nvCxnSpPr>
              <p:spPr>
                <a:xfrm rot="8100000">
                  <a:off x="6462687" y="6120525"/>
                  <a:ext cx="1139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7E454D2-EBAE-1BAC-0B0D-D2F811012C8F}"/>
                    </a:ext>
                  </a:extLst>
                </p:cNvPr>
                <p:cNvCxnSpPr>
                  <a:cxnSpLocks/>
                </p:cNvCxnSpPr>
                <p:nvPr/>
              </p:nvCxnSpPr>
              <p:spPr>
                <a:xfrm rot="13500000">
                  <a:off x="6462992" y="6178858"/>
                  <a:ext cx="1139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11DA0C35-F288-5679-07AD-B1A4BA41F41D}"/>
                  </a:ext>
                </a:extLst>
              </p:cNvPr>
              <p:cNvGrpSpPr/>
              <p:nvPr/>
            </p:nvGrpSpPr>
            <p:grpSpPr>
              <a:xfrm rot="10800000">
                <a:off x="6462687" y="1918090"/>
                <a:ext cx="113990" cy="115328"/>
                <a:chOff x="6462687" y="6120525"/>
                <a:chExt cx="113990" cy="115328"/>
              </a:xfrm>
            </p:grpSpPr>
            <p:cxnSp>
              <p:nvCxnSpPr>
                <p:cNvPr id="123" name="Straight Connector 122">
                  <a:extLst>
                    <a:ext uri="{FF2B5EF4-FFF2-40B4-BE49-F238E27FC236}">
                      <a16:creationId xmlns:a16="http://schemas.microsoft.com/office/drawing/2014/main" id="{8113E61F-F719-D51C-3878-77C1F59534D5}"/>
                    </a:ext>
                  </a:extLst>
                </p:cNvPr>
                <p:cNvCxnSpPr/>
                <p:nvPr/>
              </p:nvCxnSpPr>
              <p:spPr>
                <a:xfrm rot="8100000">
                  <a:off x="6462687" y="6120525"/>
                  <a:ext cx="1139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199FC12-333A-55D6-2FC3-8D2FF8C9696B}"/>
                    </a:ext>
                  </a:extLst>
                </p:cNvPr>
                <p:cNvCxnSpPr>
                  <a:cxnSpLocks/>
                </p:cNvCxnSpPr>
                <p:nvPr/>
              </p:nvCxnSpPr>
              <p:spPr>
                <a:xfrm rot="13500000">
                  <a:off x="6462992" y="6178858"/>
                  <a:ext cx="1139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sp>
        <p:nvSpPr>
          <p:cNvPr id="2" name="Title 1">
            <a:extLst>
              <a:ext uri="{FF2B5EF4-FFF2-40B4-BE49-F238E27FC236}">
                <a16:creationId xmlns:a16="http://schemas.microsoft.com/office/drawing/2014/main" id="{E45CDA83-BDFC-3E06-8A32-A840BEC8DA4E}"/>
              </a:ext>
            </a:extLst>
          </p:cNvPr>
          <p:cNvSpPr>
            <a:spLocks noGrp="1"/>
          </p:cNvSpPr>
          <p:nvPr>
            <p:ph type="title"/>
          </p:nvPr>
        </p:nvSpPr>
        <p:spPr/>
        <p:txBody>
          <a:bodyPr/>
          <a:lstStyle/>
          <a:p>
            <a:r>
              <a:rPr lang="en-US"/>
              <a:t>Deciding for myself</a:t>
            </a:r>
          </a:p>
        </p:txBody>
      </p:sp>
      <p:sp>
        <p:nvSpPr>
          <p:cNvPr id="4" name="Footer Placeholder 3">
            <a:extLst>
              <a:ext uri="{FF2B5EF4-FFF2-40B4-BE49-F238E27FC236}">
                <a16:creationId xmlns:a16="http://schemas.microsoft.com/office/drawing/2014/main" id="{1AC66393-45D1-8F3D-217C-ADA0AB75C103}"/>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96D56215-9E60-C7E3-7D99-91D6D09EDC86}"/>
              </a:ext>
            </a:extLst>
          </p:cNvPr>
          <p:cNvSpPr>
            <a:spLocks noGrp="1"/>
          </p:cNvSpPr>
          <p:nvPr>
            <p:ph type="sldNum" sz="quarter" idx="12"/>
          </p:nvPr>
        </p:nvSpPr>
        <p:spPr/>
        <p:txBody>
          <a:bodyPr/>
          <a:lstStyle/>
          <a:p>
            <a:fld id="{16C5AC08-0ACD-404A-9C9F-AB39E786C34A}" type="slidenum">
              <a:rPr lang="en-GB"/>
              <a:t>66</a:t>
            </a:fld>
            <a:endParaRPr lang="en-GB"/>
          </a:p>
        </p:txBody>
      </p:sp>
      <p:sp>
        <p:nvSpPr>
          <p:cNvPr id="6" name="Text Placeholder 5">
            <a:extLst>
              <a:ext uri="{FF2B5EF4-FFF2-40B4-BE49-F238E27FC236}">
                <a16:creationId xmlns:a16="http://schemas.microsoft.com/office/drawing/2014/main" id="{8B641C72-22E4-B8CE-0047-0A52D8E7E0C8}"/>
              </a:ext>
            </a:extLst>
          </p:cNvPr>
          <p:cNvSpPr>
            <a:spLocks noGrp="1"/>
          </p:cNvSpPr>
          <p:nvPr>
            <p:ph type="body" sz="quarter" idx="13"/>
          </p:nvPr>
        </p:nvSpPr>
        <p:spPr/>
        <p:txBody>
          <a:bodyPr/>
          <a:lstStyle/>
          <a:p>
            <a:r>
              <a:rPr lang="en-US"/>
              <a:t>Deciding for myself</a:t>
            </a:r>
          </a:p>
        </p:txBody>
      </p:sp>
      <p:sp>
        <p:nvSpPr>
          <p:cNvPr id="34" name="Content Placeholder 8">
            <a:extLst>
              <a:ext uri="{FF2B5EF4-FFF2-40B4-BE49-F238E27FC236}">
                <a16:creationId xmlns:a16="http://schemas.microsoft.com/office/drawing/2014/main" id="{50570CA2-D917-2FD6-79C3-9E1C5E1D5813}"/>
              </a:ext>
            </a:extLst>
          </p:cNvPr>
          <p:cNvSpPr>
            <a:spLocks noGrp="1"/>
          </p:cNvSpPr>
          <p:nvPr>
            <p:ph idx="1"/>
          </p:nvPr>
        </p:nvSpPr>
        <p:spPr>
          <a:xfrm>
            <a:off x="5208764" y="1377950"/>
            <a:ext cx="2429651" cy="457605"/>
          </a:xfrm>
          <a:prstGeom prst="roundRect">
            <a:avLst>
              <a:gd name="adj" fmla="val 5721"/>
            </a:avLst>
          </a:prstGeom>
          <a:solidFill>
            <a:schemeClr val="accent4"/>
          </a:solidFill>
        </p:spPr>
        <p:txBody>
          <a:bodyPr lIns="180000" tIns="125999" rIns="180000" bIns="108000"/>
          <a:lstStyle/>
          <a:p>
            <a:pPr lvl="4" algn="ctr"/>
            <a:r>
              <a:rPr lang="en-US">
                <a:solidFill>
                  <a:schemeClr val="bg1"/>
                </a:solidFill>
              </a:rPr>
              <a:t>My choice</a:t>
            </a:r>
          </a:p>
        </p:txBody>
      </p:sp>
      <p:grpSp>
        <p:nvGrpSpPr>
          <p:cNvPr id="48" name="Group 47">
            <a:extLst>
              <a:ext uri="{FF2B5EF4-FFF2-40B4-BE49-F238E27FC236}">
                <a16:creationId xmlns:a16="http://schemas.microsoft.com/office/drawing/2014/main" id="{D0D88AEE-CCE2-7650-E153-FBC80D9B70CD}"/>
              </a:ext>
            </a:extLst>
          </p:cNvPr>
          <p:cNvGrpSpPr/>
          <p:nvPr/>
        </p:nvGrpSpPr>
        <p:grpSpPr>
          <a:xfrm>
            <a:off x="4366099" y="1920241"/>
            <a:ext cx="4307166" cy="4307164"/>
            <a:chOff x="4093684" y="1647825"/>
            <a:chExt cx="4851995" cy="4851995"/>
          </a:xfrm>
        </p:grpSpPr>
        <p:sp>
          <p:nvSpPr>
            <p:cNvPr id="32" name="Oval 31">
              <a:extLst>
                <a:ext uri="{FF2B5EF4-FFF2-40B4-BE49-F238E27FC236}">
                  <a16:creationId xmlns:a16="http://schemas.microsoft.com/office/drawing/2014/main" id="{36F4ED93-1F7C-E3DE-0457-5DCD6E70EF71}"/>
                </a:ext>
              </a:extLst>
            </p:cNvPr>
            <p:cNvSpPr/>
            <p:nvPr/>
          </p:nvSpPr>
          <p:spPr>
            <a:xfrm>
              <a:off x="4181101" y="1748279"/>
              <a:ext cx="4656842" cy="4656842"/>
            </a:xfrm>
            <a:prstGeom prst="ellipse">
              <a:avLst/>
            </a:prstGeom>
            <a:noFill/>
            <a:ln w="317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EB223D03-2027-6C1F-008A-2530DFAE2C47}"/>
                </a:ext>
              </a:extLst>
            </p:cNvPr>
            <p:cNvGrpSpPr/>
            <p:nvPr/>
          </p:nvGrpSpPr>
          <p:grpSpPr>
            <a:xfrm>
              <a:off x="6400800" y="1647825"/>
              <a:ext cx="190500" cy="4851995"/>
              <a:chOff x="6400800" y="1647825"/>
              <a:chExt cx="190500" cy="4851995"/>
            </a:xfrm>
          </p:grpSpPr>
          <p:sp>
            <p:nvSpPr>
              <p:cNvPr id="33" name="Oval 32">
                <a:extLst>
                  <a:ext uri="{FF2B5EF4-FFF2-40B4-BE49-F238E27FC236}">
                    <a16:creationId xmlns:a16="http://schemas.microsoft.com/office/drawing/2014/main" id="{06124FAD-B39A-93CD-A75F-85AA8DB8FD79}"/>
                  </a:ext>
                </a:extLst>
              </p:cNvPr>
              <p:cNvSpPr/>
              <p:nvPr/>
            </p:nvSpPr>
            <p:spPr>
              <a:xfrm>
                <a:off x="6400800" y="1647825"/>
                <a:ext cx="190500" cy="190500"/>
              </a:xfrm>
              <a:prstGeom prst="ellipse">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CD20E6C-0DB5-4495-54BA-3390BE6BB1AD}"/>
                  </a:ext>
                </a:extLst>
              </p:cNvPr>
              <p:cNvSpPr/>
              <p:nvPr/>
            </p:nvSpPr>
            <p:spPr>
              <a:xfrm>
                <a:off x="6400800" y="6309320"/>
                <a:ext cx="190500" cy="190500"/>
              </a:xfrm>
              <a:prstGeom prst="ellipse">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1965CB77-A12E-B220-4693-BA2683256CCA}"/>
                </a:ext>
              </a:extLst>
            </p:cNvPr>
            <p:cNvGrpSpPr/>
            <p:nvPr/>
          </p:nvGrpSpPr>
          <p:grpSpPr>
            <a:xfrm rot="3600000">
              <a:off x="6424432" y="1647825"/>
              <a:ext cx="190500" cy="4851995"/>
              <a:chOff x="6400800" y="1647825"/>
              <a:chExt cx="190500" cy="4851995"/>
            </a:xfrm>
          </p:grpSpPr>
          <p:sp>
            <p:nvSpPr>
              <p:cNvPr id="38" name="Oval 37">
                <a:extLst>
                  <a:ext uri="{FF2B5EF4-FFF2-40B4-BE49-F238E27FC236}">
                    <a16:creationId xmlns:a16="http://schemas.microsoft.com/office/drawing/2014/main" id="{A1E3F51E-DE9E-D43B-9ED0-9B736DE7E480}"/>
                  </a:ext>
                </a:extLst>
              </p:cNvPr>
              <p:cNvSpPr/>
              <p:nvPr/>
            </p:nvSpPr>
            <p:spPr>
              <a:xfrm>
                <a:off x="6400800" y="1647825"/>
                <a:ext cx="190500" cy="190500"/>
              </a:xfrm>
              <a:prstGeom prst="ellipse">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096AAAF-382D-EFD1-7D78-E7650312DB6B}"/>
                  </a:ext>
                </a:extLst>
              </p:cNvPr>
              <p:cNvSpPr/>
              <p:nvPr/>
            </p:nvSpPr>
            <p:spPr>
              <a:xfrm>
                <a:off x="6400800" y="6309320"/>
                <a:ext cx="190500" cy="190500"/>
              </a:xfrm>
              <a:prstGeom prst="ellipse">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E87D0BA5-90A4-58F0-5827-8A65A00E7BB0}"/>
                </a:ext>
              </a:extLst>
            </p:cNvPr>
            <p:cNvGrpSpPr/>
            <p:nvPr/>
          </p:nvGrpSpPr>
          <p:grpSpPr>
            <a:xfrm rot="-3600000">
              <a:off x="6424432" y="1647825"/>
              <a:ext cx="190500" cy="4851995"/>
              <a:chOff x="6400800" y="1647825"/>
              <a:chExt cx="190500" cy="4851995"/>
            </a:xfrm>
          </p:grpSpPr>
          <p:sp>
            <p:nvSpPr>
              <p:cNvPr id="41" name="Oval 40">
                <a:extLst>
                  <a:ext uri="{FF2B5EF4-FFF2-40B4-BE49-F238E27FC236}">
                    <a16:creationId xmlns:a16="http://schemas.microsoft.com/office/drawing/2014/main" id="{ECC1FEEA-1868-240B-6388-2AE1CB4F44A0}"/>
                  </a:ext>
                </a:extLst>
              </p:cNvPr>
              <p:cNvSpPr/>
              <p:nvPr/>
            </p:nvSpPr>
            <p:spPr>
              <a:xfrm>
                <a:off x="6400800" y="1647825"/>
                <a:ext cx="190500" cy="190500"/>
              </a:xfrm>
              <a:prstGeom prst="ellipse">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E86AE9F-12C5-C3B6-163A-FC3A21B3BBA9}"/>
                  </a:ext>
                </a:extLst>
              </p:cNvPr>
              <p:cNvSpPr/>
              <p:nvPr/>
            </p:nvSpPr>
            <p:spPr>
              <a:xfrm>
                <a:off x="6400800" y="6309320"/>
                <a:ext cx="190500" cy="190500"/>
              </a:xfrm>
              <a:prstGeom prst="ellipse">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 name="Content Placeholder 8">
            <a:extLst>
              <a:ext uri="{FF2B5EF4-FFF2-40B4-BE49-F238E27FC236}">
                <a16:creationId xmlns:a16="http://schemas.microsoft.com/office/drawing/2014/main" id="{48C7E446-0D1F-FA12-4334-F800041F65DF}"/>
              </a:ext>
            </a:extLst>
          </p:cNvPr>
          <p:cNvSpPr txBox="1">
            <a:spLocks/>
          </p:cNvSpPr>
          <p:nvPr/>
        </p:nvSpPr>
        <p:spPr>
          <a:xfrm>
            <a:off x="8620125" y="2636912"/>
            <a:ext cx="2429651" cy="457605"/>
          </a:xfrm>
          <a:prstGeom prst="roundRect">
            <a:avLst>
              <a:gd name="adj" fmla="val 5721"/>
            </a:avLst>
          </a:prstGeom>
          <a:solidFill>
            <a:schemeClr val="accent4"/>
          </a:solidFill>
        </p:spPr>
        <p:txBody>
          <a:bodyPr vert="horz" lIns="180000" tIns="125999"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a:solidFill>
                  <a:schemeClr val="bg1"/>
                </a:solidFill>
              </a:rPr>
              <a:t>I take ownership</a:t>
            </a:r>
          </a:p>
        </p:txBody>
      </p:sp>
      <p:sp>
        <p:nvSpPr>
          <p:cNvPr id="44" name="Content Placeholder 8">
            <a:extLst>
              <a:ext uri="{FF2B5EF4-FFF2-40B4-BE49-F238E27FC236}">
                <a16:creationId xmlns:a16="http://schemas.microsoft.com/office/drawing/2014/main" id="{2628BCF2-0D2B-EDA4-7149-2107336C5070}"/>
              </a:ext>
            </a:extLst>
          </p:cNvPr>
          <p:cNvSpPr txBox="1">
            <a:spLocks/>
          </p:cNvSpPr>
          <p:nvPr/>
        </p:nvSpPr>
        <p:spPr>
          <a:xfrm>
            <a:off x="8620125" y="5311368"/>
            <a:ext cx="2429651" cy="457605"/>
          </a:xfrm>
          <a:prstGeom prst="roundRect">
            <a:avLst>
              <a:gd name="adj" fmla="val 5721"/>
            </a:avLst>
          </a:prstGeom>
          <a:solidFill>
            <a:schemeClr val="accent4"/>
          </a:solidFill>
        </p:spPr>
        <p:txBody>
          <a:bodyPr vert="horz" lIns="180000" tIns="125999"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a:solidFill>
                  <a:schemeClr val="bg1"/>
                </a:solidFill>
              </a:rPr>
              <a:t>Feel self-motivated</a:t>
            </a:r>
          </a:p>
        </p:txBody>
      </p:sp>
      <p:sp>
        <p:nvSpPr>
          <p:cNvPr id="45" name="Content Placeholder 8">
            <a:extLst>
              <a:ext uri="{FF2B5EF4-FFF2-40B4-BE49-F238E27FC236}">
                <a16:creationId xmlns:a16="http://schemas.microsoft.com/office/drawing/2014/main" id="{B778A345-B92B-2652-3851-EE3CEE37B3A3}"/>
              </a:ext>
            </a:extLst>
          </p:cNvPr>
          <p:cNvSpPr txBox="1">
            <a:spLocks/>
          </p:cNvSpPr>
          <p:nvPr/>
        </p:nvSpPr>
        <p:spPr>
          <a:xfrm>
            <a:off x="1483360" y="5311368"/>
            <a:ext cx="2925899" cy="693192"/>
          </a:xfrm>
          <a:prstGeom prst="roundRect">
            <a:avLst>
              <a:gd name="adj" fmla="val 5721"/>
            </a:avLst>
          </a:prstGeom>
          <a:solidFill>
            <a:schemeClr val="accent4"/>
          </a:solidFill>
        </p:spPr>
        <p:txBody>
          <a:bodyPr vert="horz" lIns="180000" tIns="125999"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a:solidFill>
                  <a:schemeClr val="bg1"/>
                </a:solidFill>
              </a:rPr>
              <a:t>Actively seek involvement and responsibility</a:t>
            </a:r>
          </a:p>
        </p:txBody>
      </p:sp>
      <p:sp>
        <p:nvSpPr>
          <p:cNvPr id="46" name="Content Placeholder 8">
            <a:extLst>
              <a:ext uri="{FF2B5EF4-FFF2-40B4-BE49-F238E27FC236}">
                <a16:creationId xmlns:a16="http://schemas.microsoft.com/office/drawing/2014/main" id="{801B9DB3-202B-8910-3DAE-88BA70A17EFA}"/>
              </a:ext>
            </a:extLst>
          </p:cNvPr>
          <p:cNvSpPr txBox="1">
            <a:spLocks/>
          </p:cNvSpPr>
          <p:nvPr/>
        </p:nvSpPr>
        <p:spPr>
          <a:xfrm>
            <a:off x="1483360" y="2636912"/>
            <a:ext cx="2925899" cy="457605"/>
          </a:xfrm>
          <a:prstGeom prst="roundRect">
            <a:avLst>
              <a:gd name="adj" fmla="val 5721"/>
            </a:avLst>
          </a:prstGeom>
          <a:solidFill>
            <a:schemeClr val="accent4"/>
          </a:solidFill>
        </p:spPr>
        <p:txBody>
          <a:bodyPr vert="horz" lIns="180000" tIns="125999"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a:solidFill>
                  <a:schemeClr val="bg1"/>
                </a:solidFill>
              </a:rPr>
              <a:t>Offer ideas and solutions</a:t>
            </a:r>
          </a:p>
        </p:txBody>
      </p:sp>
      <p:sp>
        <p:nvSpPr>
          <p:cNvPr id="47" name="Content Placeholder 8">
            <a:extLst>
              <a:ext uri="{FF2B5EF4-FFF2-40B4-BE49-F238E27FC236}">
                <a16:creationId xmlns:a16="http://schemas.microsoft.com/office/drawing/2014/main" id="{D8C36EBD-0A92-2AD7-9892-A3E2BEE5269A}"/>
              </a:ext>
            </a:extLst>
          </p:cNvPr>
          <p:cNvSpPr txBox="1">
            <a:spLocks/>
          </p:cNvSpPr>
          <p:nvPr/>
        </p:nvSpPr>
        <p:spPr>
          <a:xfrm>
            <a:off x="5292576" y="6309320"/>
            <a:ext cx="2429651" cy="457605"/>
          </a:xfrm>
          <a:prstGeom prst="roundRect">
            <a:avLst>
              <a:gd name="adj" fmla="val 5721"/>
            </a:avLst>
          </a:prstGeom>
          <a:solidFill>
            <a:schemeClr val="accent4"/>
          </a:solidFill>
        </p:spPr>
        <p:txBody>
          <a:bodyPr vert="horz" lIns="180000" tIns="125999"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a:solidFill>
                  <a:schemeClr val="bg1"/>
                </a:solidFill>
              </a:rPr>
              <a:t>Feel empowered</a:t>
            </a:r>
          </a:p>
        </p:txBody>
      </p:sp>
      <p:pic>
        <p:nvPicPr>
          <p:cNvPr id="130" name="Picture 129">
            <a:extLst>
              <a:ext uri="{FF2B5EF4-FFF2-40B4-BE49-F238E27FC236}">
                <a16:creationId xmlns:a16="http://schemas.microsoft.com/office/drawing/2014/main" id="{571EC3CF-FECB-E623-4967-76AD09191552}"/>
              </a:ext>
            </a:extLst>
          </p:cNvPr>
          <p:cNvPicPr>
            <a:picLocks noChangeAspect="1"/>
          </p:cNvPicPr>
          <p:nvPr/>
        </p:nvPicPr>
        <p:blipFill>
          <a:blip r:embed="rId3"/>
          <a:srcRect/>
          <a:stretch/>
        </p:blipFill>
        <p:spPr>
          <a:xfrm>
            <a:off x="6200775" y="3929743"/>
            <a:ext cx="533400" cy="711200"/>
          </a:xfrm>
          <a:prstGeom prst="rect">
            <a:avLst/>
          </a:prstGeom>
        </p:spPr>
      </p:pic>
      <p:pic>
        <p:nvPicPr>
          <p:cNvPr id="131" name="Picture 130">
            <a:extLst>
              <a:ext uri="{FF2B5EF4-FFF2-40B4-BE49-F238E27FC236}">
                <a16:creationId xmlns:a16="http://schemas.microsoft.com/office/drawing/2014/main" id="{D1292AFF-CDD2-E1DE-45FB-81741870ADCA}"/>
              </a:ext>
            </a:extLst>
          </p:cNvPr>
          <p:cNvPicPr>
            <a:picLocks noChangeAspect="1"/>
          </p:cNvPicPr>
          <p:nvPr/>
        </p:nvPicPr>
        <p:blipFill>
          <a:blip r:embed="rId4"/>
          <a:srcRect/>
          <a:stretch/>
        </p:blipFill>
        <p:spPr>
          <a:xfrm>
            <a:off x="5991225" y="2834735"/>
            <a:ext cx="952500" cy="812800"/>
          </a:xfrm>
          <a:prstGeom prst="rect">
            <a:avLst/>
          </a:prstGeom>
        </p:spPr>
      </p:pic>
      <p:pic>
        <p:nvPicPr>
          <p:cNvPr id="129" name="Picture 128">
            <a:extLst>
              <a:ext uri="{FF2B5EF4-FFF2-40B4-BE49-F238E27FC236}">
                <a16:creationId xmlns:a16="http://schemas.microsoft.com/office/drawing/2014/main" id="{6F63C1E0-5B28-42CC-8AA6-CC5462737D3F}"/>
              </a:ext>
            </a:extLst>
          </p:cNvPr>
          <p:cNvPicPr>
            <a:picLocks noChangeAspect="1"/>
          </p:cNvPicPr>
          <p:nvPr/>
        </p:nvPicPr>
        <p:blipFill>
          <a:blip r:embed="rId5"/>
          <a:srcRect/>
          <a:stretch/>
        </p:blipFill>
        <p:spPr>
          <a:xfrm>
            <a:off x="6045648" y="3813175"/>
            <a:ext cx="939800" cy="1104900"/>
          </a:xfrm>
          <a:prstGeom prst="rect">
            <a:avLst/>
          </a:prstGeom>
        </p:spPr>
      </p:pic>
    </p:spTree>
    <p:extLst>
      <p:ext uri="{BB962C8B-B14F-4D97-AF65-F5344CB8AC3E}">
        <p14:creationId xmlns:p14="http://schemas.microsoft.com/office/powerpoint/2010/main" val="8535178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3600000">
                                          <p:cBhvr>
                                            <p:cTn id="6" dur="5000" fill="hold"/>
                                            <p:tgtEl>
                                              <p:spTgt spid="127"/>
                                            </p:tgtEl>
                                            <p:attrNameLst>
                                              <p:attrName>r</p:attrName>
                                            </p:attrNameLst>
                                          </p:cBhvr>
                                        </p:animRot>
                                      </p:childTnLst>
                                    </p:cTn>
                                  </p:par>
                                  <p:par>
                                    <p:cTn id="7" presetID="64" presetClass="path" presetSubtype="0" accel="50000" fill="hold" nodeType="withEffect" p14:presetBounceEnd="50000">
                                      <p:stCondLst>
                                        <p:cond delay="0"/>
                                      </p:stCondLst>
                                      <p:childTnLst>
                                        <p:animMotion origin="layout" path="M 1.25E-6 1.48148E-6 L 1.25E-6 -0.13171 " pathEditMode="relative" rAng="0" ptsTypes="AA" p14:bounceEnd="50000">
                                          <p:cBhvr>
                                            <p:cTn id="8" dur="1500" fill="hold"/>
                                            <p:tgtEl>
                                              <p:spTgt spid="130"/>
                                            </p:tgtEl>
                                            <p:attrNameLst>
                                              <p:attrName>ppt_x</p:attrName>
                                              <p:attrName>ppt_y</p:attrName>
                                            </p:attrNameLst>
                                          </p:cBhvr>
                                          <p:rCtr x="0" y="-6597"/>
                                        </p:animMotion>
                                      </p:childTnLst>
                                    </p:cTn>
                                  </p:par>
                                  <p:par>
                                    <p:cTn id="9" presetID="6" presetClass="entr" presetSubtype="32" fill="hold" nodeType="withEffect">
                                      <p:stCondLst>
                                        <p:cond delay="1600"/>
                                      </p:stCondLst>
                                      <p:childTnLst>
                                        <p:set>
                                          <p:cBhvr>
                                            <p:cTn id="10" dur="1" fill="hold">
                                              <p:stCondLst>
                                                <p:cond delay="0"/>
                                              </p:stCondLst>
                                            </p:cTn>
                                            <p:tgtEl>
                                              <p:spTgt spid="131"/>
                                            </p:tgtEl>
                                            <p:attrNameLst>
                                              <p:attrName>style.visibility</p:attrName>
                                            </p:attrNameLst>
                                          </p:cBhvr>
                                          <p:to>
                                            <p:strVal val="visible"/>
                                          </p:to>
                                        </p:set>
                                        <p:animEffect transition="in" filter="circle(out)">
                                          <p:cBhvr>
                                            <p:cTn id="11"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3600000">
                                          <p:cBhvr>
                                            <p:cTn id="6" dur="5000" fill="hold"/>
                                            <p:tgtEl>
                                              <p:spTgt spid="127"/>
                                            </p:tgtEl>
                                            <p:attrNameLst>
                                              <p:attrName>r</p:attrName>
                                            </p:attrNameLst>
                                          </p:cBhvr>
                                        </p:animRot>
                                      </p:childTnLst>
                                    </p:cTn>
                                  </p:par>
                                  <p:par>
                                    <p:cTn id="7" presetID="64" presetClass="path" presetSubtype="0" accel="50000" fill="hold" nodeType="withEffect">
                                      <p:stCondLst>
                                        <p:cond delay="0"/>
                                      </p:stCondLst>
                                      <p:childTnLst>
                                        <p:animMotion origin="layout" path="M 1.25E-6 1.48148E-6 L 1.25E-6 -0.13171 " pathEditMode="relative" rAng="0" ptsTypes="AA">
                                          <p:cBhvr>
                                            <p:cTn id="8" dur="1500" fill="hold"/>
                                            <p:tgtEl>
                                              <p:spTgt spid="130"/>
                                            </p:tgtEl>
                                            <p:attrNameLst>
                                              <p:attrName>ppt_x</p:attrName>
                                              <p:attrName>ppt_y</p:attrName>
                                            </p:attrNameLst>
                                          </p:cBhvr>
                                          <p:rCtr x="0" y="-6597"/>
                                        </p:animMotion>
                                      </p:childTnLst>
                                    </p:cTn>
                                  </p:par>
                                  <p:par>
                                    <p:cTn id="9" presetID="6" presetClass="entr" presetSubtype="32" fill="hold" nodeType="withEffect">
                                      <p:stCondLst>
                                        <p:cond delay="1600"/>
                                      </p:stCondLst>
                                      <p:childTnLst>
                                        <p:set>
                                          <p:cBhvr>
                                            <p:cTn id="10" dur="1" fill="hold">
                                              <p:stCondLst>
                                                <p:cond delay="0"/>
                                              </p:stCondLst>
                                            </p:cTn>
                                            <p:tgtEl>
                                              <p:spTgt spid="131"/>
                                            </p:tgtEl>
                                            <p:attrNameLst>
                                              <p:attrName>style.visibility</p:attrName>
                                            </p:attrNameLst>
                                          </p:cBhvr>
                                          <p:to>
                                            <p:strVal val="visible"/>
                                          </p:to>
                                        </p:set>
                                        <p:animEffect transition="in" filter="circle(out)">
                                          <p:cBhvr>
                                            <p:cTn id="11"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8E25E1-F618-8C2E-6801-D50D079CD13A}"/>
              </a:ext>
            </a:extLst>
          </p:cNvPr>
          <p:cNvSpPr>
            <a:spLocks noGrp="1"/>
          </p:cNvSpPr>
          <p:nvPr>
            <p:ph type="title"/>
          </p:nvPr>
        </p:nvSpPr>
        <p:spPr/>
        <p:txBody>
          <a:bodyPr/>
          <a:lstStyle/>
          <a:p>
            <a:r>
              <a:rPr lang="en-US"/>
              <a:t>Open questions</a:t>
            </a:r>
          </a:p>
        </p:txBody>
      </p:sp>
      <p:sp>
        <p:nvSpPr>
          <p:cNvPr id="4" name="Footer Placeholder 3">
            <a:extLst>
              <a:ext uri="{FF2B5EF4-FFF2-40B4-BE49-F238E27FC236}">
                <a16:creationId xmlns:a16="http://schemas.microsoft.com/office/drawing/2014/main" id="{79273B4B-7AC9-BB73-4D18-A386075B8494}"/>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A1C6550F-DF1C-BB2F-3D82-F92E869F0BCC}"/>
              </a:ext>
            </a:extLst>
          </p:cNvPr>
          <p:cNvSpPr>
            <a:spLocks noGrp="1"/>
          </p:cNvSpPr>
          <p:nvPr>
            <p:ph type="sldNum" sz="quarter" idx="12"/>
          </p:nvPr>
        </p:nvSpPr>
        <p:spPr/>
        <p:txBody>
          <a:bodyPr/>
          <a:lstStyle/>
          <a:p>
            <a:fld id="{16C5AC08-0ACD-404A-9C9F-AB39E786C34A}" type="slidenum">
              <a:rPr lang="en-GB"/>
              <a:t>67</a:t>
            </a:fld>
            <a:endParaRPr lang="en-GB"/>
          </a:p>
        </p:txBody>
      </p:sp>
      <p:sp>
        <p:nvSpPr>
          <p:cNvPr id="9" name="Text Placeholder 8">
            <a:extLst>
              <a:ext uri="{FF2B5EF4-FFF2-40B4-BE49-F238E27FC236}">
                <a16:creationId xmlns:a16="http://schemas.microsoft.com/office/drawing/2014/main" id="{1D0504FC-4585-2E1F-F520-A5E8975A977C}"/>
              </a:ext>
            </a:extLst>
          </p:cNvPr>
          <p:cNvSpPr>
            <a:spLocks noGrp="1"/>
          </p:cNvSpPr>
          <p:nvPr>
            <p:ph type="body" sz="quarter" idx="13"/>
          </p:nvPr>
        </p:nvSpPr>
        <p:spPr/>
        <p:txBody>
          <a:bodyPr/>
          <a:lstStyle/>
          <a:p>
            <a:r>
              <a:rPr lang="en-US"/>
              <a:t>Open questions</a:t>
            </a:r>
          </a:p>
        </p:txBody>
      </p:sp>
      <p:sp>
        <p:nvSpPr>
          <p:cNvPr id="10" name="Content Placeholder 9">
            <a:extLst>
              <a:ext uri="{FF2B5EF4-FFF2-40B4-BE49-F238E27FC236}">
                <a16:creationId xmlns:a16="http://schemas.microsoft.com/office/drawing/2014/main" id="{57E8E11B-DAED-41BB-1CB0-519BA91486A1}"/>
              </a:ext>
            </a:extLst>
          </p:cNvPr>
          <p:cNvSpPr>
            <a:spLocks noGrp="1"/>
          </p:cNvSpPr>
          <p:nvPr>
            <p:ph idx="14"/>
          </p:nvPr>
        </p:nvSpPr>
        <p:spPr>
          <a:xfrm>
            <a:off x="4848226" y="1520825"/>
            <a:ext cx="7110784" cy="5019720"/>
          </a:xfrm>
        </p:spPr>
        <p:txBody>
          <a:bodyPr/>
          <a:lstStyle/>
          <a:p>
            <a:pPr lvl="1">
              <a:spcAft>
                <a:spcPts val="1300"/>
              </a:spcAft>
            </a:pPr>
            <a:r>
              <a:rPr lang="en-US" b="1"/>
              <a:t>Examples:</a:t>
            </a:r>
          </a:p>
          <a:p>
            <a:pPr lvl="2">
              <a:spcAft>
                <a:spcPts val="1300"/>
              </a:spcAft>
            </a:pPr>
            <a:r>
              <a:rPr lang="en-US"/>
              <a:t>What would you like to achieve from </a:t>
            </a:r>
            <a:br>
              <a:rPr lang="en-US"/>
            </a:br>
            <a:r>
              <a:rPr lang="en-US"/>
              <a:t>the session?</a:t>
            </a:r>
          </a:p>
          <a:p>
            <a:pPr lvl="2">
              <a:spcAft>
                <a:spcPts val="1300"/>
              </a:spcAft>
            </a:pPr>
            <a:r>
              <a:rPr lang="en-US"/>
              <a:t>How did you do that?</a:t>
            </a:r>
          </a:p>
          <a:p>
            <a:pPr lvl="2">
              <a:spcAft>
                <a:spcPts val="1300"/>
              </a:spcAft>
            </a:pPr>
            <a:r>
              <a:rPr lang="en-US"/>
              <a:t>Tell me about your experience with…</a:t>
            </a:r>
          </a:p>
          <a:p>
            <a:pPr lvl="2">
              <a:spcAft>
                <a:spcPts val="1300"/>
              </a:spcAft>
            </a:pPr>
            <a:r>
              <a:rPr lang="en-US"/>
              <a:t>When have you achieved success in </a:t>
            </a:r>
            <a:br>
              <a:rPr lang="en-US"/>
            </a:br>
            <a:r>
              <a:rPr lang="en-US"/>
              <a:t>the past?</a:t>
            </a:r>
          </a:p>
          <a:p>
            <a:pPr lvl="2">
              <a:spcAft>
                <a:spcPts val="1300"/>
              </a:spcAft>
            </a:pPr>
            <a:r>
              <a:rPr lang="en-US"/>
              <a:t>Who can help you achieve this?</a:t>
            </a:r>
          </a:p>
          <a:p>
            <a:pPr lvl="2">
              <a:spcAft>
                <a:spcPts val="1300"/>
              </a:spcAft>
            </a:pPr>
            <a:r>
              <a:rPr lang="en-US"/>
              <a:t>When do you plan to do this by?</a:t>
            </a:r>
          </a:p>
          <a:p>
            <a:pPr lvl="2">
              <a:spcAft>
                <a:spcPts val="1300"/>
              </a:spcAft>
            </a:pPr>
            <a:r>
              <a:rPr lang="en-US"/>
              <a:t>Which option do you prefer?</a:t>
            </a:r>
          </a:p>
        </p:txBody>
      </p:sp>
      <p:sp>
        <p:nvSpPr>
          <p:cNvPr id="12" name="Content Placeholder 11">
            <a:extLst>
              <a:ext uri="{FF2B5EF4-FFF2-40B4-BE49-F238E27FC236}">
                <a16:creationId xmlns:a16="http://schemas.microsoft.com/office/drawing/2014/main" id="{08A39B49-FBC4-C442-6C09-B21F65A1D271}"/>
              </a:ext>
            </a:extLst>
          </p:cNvPr>
          <p:cNvSpPr>
            <a:spLocks noGrp="1"/>
          </p:cNvSpPr>
          <p:nvPr>
            <p:ph idx="1"/>
          </p:nvPr>
        </p:nvSpPr>
        <p:spPr>
          <a:xfrm>
            <a:off x="1077914" y="1520825"/>
            <a:ext cx="3332162" cy="5019720"/>
          </a:xfrm>
        </p:spPr>
        <p:txBody>
          <a:bodyPr/>
          <a:lstStyle/>
          <a:p>
            <a:pPr lvl="1"/>
            <a:r>
              <a:rPr lang="en-US" b="1"/>
              <a:t>Open questions typically start with ‘what?’, ‘how?’, ‘where?’, ‘who?’, ‘when?’ or a statements such as ‘tell me about…’ or ‘explain to me more about…’</a:t>
            </a:r>
          </a:p>
        </p:txBody>
      </p:sp>
    </p:spTree>
    <p:extLst>
      <p:ext uri="{BB962C8B-B14F-4D97-AF65-F5344CB8AC3E}">
        <p14:creationId xmlns:p14="http://schemas.microsoft.com/office/powerpoint/2010/main" val="32703092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D728-70B9-2C1B-2EC4-CABB3D7CED3A}"/>
              </a:ext>
            </a:extLst>
          </p:cNvPr>
          <p:cNvSpPr>
            <a:spLocks noGrp="1"/>
          </p:cNvSpPr>
          <p:nvPr>
            <p:ph type="title"/>
          </p:nvPr>
        </p:nvSpPr>
        <p:spPr/>
        <p:txBody>
          <a:bodyPr/>
          <a:lstStyle/>
          <a:p>
            <a:r>
              <a:rPr lang="en-US"/>
              <a:t>Effective questions to help move forward</a:t>
            </a:r>
          </a:p>
        </p:txBody>
      </p:sp>
      <p:sp>
        <p:nvSpPr>
          <p:cNvPr id="3" name="Content Placeholder 2">
            <a:extLst>
              <a:ext uri="{FF2B5EF4-FFF2-40B4-BE49-F238E27FC236}">
                <a16:creationId xmlns:a16="http://schemas.microsoft.com/office/drawing/2014/main" id="{5D930DC2-4C9F-CF0A-2FE2-D490DD489881}"/>
              </a:ext>
            </a:extLst>
          </p:cNvPr>
          <p:cNvSpPr>
            <a:spLocks noGrp="1"/>
          </p:cNvSpPr>
          <p:nvPr>
            <p:ph idx="1"/>
          </p:nvPr>
        </p:nvSpPr>
        <p:spPr/>
        <p:txBody>
          <a:bodyPr/>
          <a:lstStyle/>
          <a:p>
            <a:pPr lvl="1">
              <a:spcAft>
                <a:spcPts val="1300"/>
              </a:spcAft>
            </a:pPr>
            <a:r>
              <a:rPr lang="en-US"/>
              <a:t>As an effective coach you will ask a wide range of questions at the appropriate time that will help your coachee in the following ways:</a:t>
            </a:r>
          </a:p>
          <a:p>
            <a:pPr lvl="2">
              <a:spcAft>
                <a:spcPts val="900"/>
              </a:spcAft>
            </a:pPr>
            <a:r>
              <a:rPr lang="en-US"/>
              <a:t>Gain clarity, understanding and perspective.</a:t>
            </a:r>
          </a:p>
          <a:p>
            <a:pPr lvl="2">
              <a:spcAft>
                <a:spcPts val="900"/>
              </a:spcAft>
            </a:pPr>
            <a:r>
              <a:rPr lang="en-US"/>
              <a:t>Provoke deeper or alternative thinking.</a:t>
            </a:r>
          </a:p>
          <a:p>
            <a:pPr lvl="2">
              <a:spcAft>
                <a:spcPts val="900"/>
              </a:spcAft>
            </a:pPr>
            <a:r>
              <a:rPr lang="en-US"/>
              <a:t>Challenge current thinking.</a:t>
            </a:r>
          </a:p>
          <a:p>
            <a:pPr lvl="2">
              <a:spcAft>
                <a:spcPts val="900"/>
              </a:spcAft>
            </a:pPr>
            <a:r>
              <a:rPr lang="en-US"/>
              <a:t>Evaluate themselves and their situation.</a:t>
            </a:r>
          </a:p>
          <a:p>
            <a:pPr lvl="2">
              <a:spcAft>
                <a:spcPts val="900"/>
              </a:spcAft>
            </a:pPr>
            <a:r>
              <a:rPr lang="en-US"/>
              <a:t>Explore options.</a:t>
            </a:r>
          </a:p>
          <a:p>
            <a:pPr lvl="2">
              <a:spcAft>
                <a:spcPts val="900"/>
              </a:spcAft>
            </a:pPr>
            <a:r>
              <a:rPr lang="en-US"/>
              <a:t>Explore facts, thoughts and feelings.</a:t>
            </a:r>
          </a:p>
          <a:p>
            <a:pPr lvl="2">
              <a:spcAft>
                <a:spcPts val="900"/>
              </a:spcAft>
            </a:pPr>
            <a:r>
              <a:rPr lang="en-US"/>
              <a:t>Look at issues from a different point of view.</a:t>
            </a:r>
          </a:p>
          <a:p>
            <a:pPr lvl="2">
              <a:spcAft>
                <a:spcPts val="900"/>
              </a:spcAft>
            </a:pPr>
            <a:r>
              <a:rPr lang="en-US"/>
              <a:t>Plan and take action.</a:t>
            </a:r>
          </a:p>
        </p:txBody>
      </p:sp>
      <p:sp>
        <p:nvSpPr>
          <p:cNvPr id="4" name="Footer Placeholder 3">
            <a:extLst>
              <a:ext uri="{FF2B5EF4-FFF2-40B4-BE49-F238E27FC236}">
                <a16:creationId xmlns:a16="http://schemas.microsoft.com/office/drawing/2014/main" id="{F0F6B560-E527-949B-70C3-3711ECED8070}"/>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E2CB7388-41D5-C8B1-F425-C54331900D20}"/>
              </a:ext>
            </a:extLst>
          </p:cNvPr>
          <p:cNvSpPr>
            <a:spLocks noGrp="1"/>
          </p:cNvSpPr>
          <p:nvPr>
            <p:ph type="sldNum" sz="quarter" idx="12"/>
          </p:nvPr>
        </p:nvSpPr>
        <p:spPr/>
        <p:txBody>
          <a:bodyPr/>
          <a:lstStyle/>
          <a:p>
            <a:fld id="{16C5AC08-0ACD-404A-9C9F-AB39E786C34A}" type="slidenum">
              <a:rPr lang="en-GB"/>
              <a:t>68</a:t>
            </a:fld>
            <a:endParaRPr lang="en-GB"/>
          </a:p>
        </p:txBody>
      </p:sp>
      <p:sp>
        <p:nvSpPr>
          <p:cNvPr id="8" name="Text Placeholder 7">
            <a:extLst>
              <a:ext uri="{FF2B5EF4-FFF2-40B4-BE49-F238E27FC236}">
                <a16:creationId xmlns:a16="http://schemas.microsoft.com/office/drawing/2014/main" id="{49551F0B-D4CA-3A0D-674E-26C4B759071B}"/>
              </a:ext>
            </a:extLst>
          </p:cNvPr>
          <p:cNvSpPr>
            <a:spLocks noGrp="1"/>
          </p:cNvSpPr>
          <p:nvPr>
            <p:ph type="body" sz="quarter" idx="13"/>
          </p:nvPr>
        </p:nvSpPr>
        <p:spPr/>
        <p:txBody>
          <a:bodyPr/>
          <a:lstStyle/>
          <a:p>
            <a:r>
              <a:rPr lang="en-US"/>
              <a:t>Effective questions to help move forward</a:t>
            </a:r>
          </a:p>
        </p:txBody>
      </p:sp>
    </p:spTree>
    <p:extLst>
      <p:ext uri="{BB962C8B-B14F-4D97-AF65-F5344CB8AC3E}">
        <p14:creationId xmlns:p14="http://schemas.microsoft.com/office/powerpoint/2010/main" val="131648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5B6960E8-65DA-190A-6F1F-821B4405195E}"/>
              </a:ext>
            </a:extLst>
          </p:cNvPr>
          <p:cNvCxnSpPr>
            <a:stCxn id="10" idx="0"/>
            <a:endCxn id="20" idx="2"/>
          </p:cNvCxnSpPr>
          <p:nvPr/>
        </p:nvCxnSpPr>
        <p:spPr>
          <a:xfrm>
            <a:off x="1794588" y="1673291"/>
            <a:ext cx="0" cy="476541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66530AF-5F02-3E37-4124-1A2C2F30C7EB}"/>
              </a:ext>
            </a:extLst>
          </p:cNvPr>
          <p:cNvSpPr>
            <a:spLocks noGrp="1"/>
          </p:cNvSpPr>
          <p:nvPr>
            <p:ph type="title"/>
          </p:nvPr>
        </p:nvSpPr>
        <p:spPr/>
        <p:txBody>
          <a:bodyPr/>
          <a:lstStyle/>
          <a:p>
            <a:r>
              <a:rPr lang="en-US"/>
              <a:t>Agenda for today</a:t>
            </a:r>
          </a:p>
        </p:txBody>
      </p:sp>
      <p:sp>
        <p:nvSpPr>
          <p:cNvPr id="4" name="Footer Placeholder 3">
            <a:extLst>
              <a:ext uri="{FF2B5EF4-FFF2-40B4-BE49-F238E27FC236}">
                <a16:creationId xmlns:a16="http://schemas.microsoft.com/office/drawing/2014/main" id="{8AD09F88-A435-F1E8-CA3F-9F6C9C0C6C83}"/>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F7D9D10E-9854-F7C1-1608-A83FCF1BE67A}"/>
              </a:ext>
            </a:extLst>
          </p:cNvPr>
          <p:cNvSpPr>
            <a:spLocks noGrp="1"/>
          </p:cNvSpPr>
          <p:nvPr>
            <p:ph type="sldNum" sz="quarter" idx="12"/>
          </p:nvPr>
        </p:nvSpPr>
        <p:spPr/>
        <p:txBody>
          <a:bodyPr/>
          <a:lstStyle/>
          <a:p>
            <a:fld id="{16C5AC08-0ACD-404A-9C9F-AB39E786C34A}" type="slidenum">
              <a:rPr lang="en-GB"/>
              <a:t>6</a:t>
            </a:fld>
            <a:endParaRPr lang="en-GB"/>
          </a:p>
        </p:txBody>
      </p:sp>
      <p:sp>
        <p:nvSpPr>
          <p:cNvPr id="6" name="Text Placeholder 5">
            <a:extLst>
              <a:ext uri="{FF2B5EF4-FFF2-40B4-BE49-F238E27FC236}">
                <a16:creationId xmlns:a16="http://schemas.microsoft.com/office/drawing/2014/main" id="{25834981-5436-ED8B-025A-11FA4CD3E965}"/>
              </a:ext>
            </a:extLst>
          </p:cNvPr>
          <p:cNvSpPr>
            <a:spLocks noGrp="1"/>
          </p:cNvSpPr>
          <p:nvPr>
            <p:ph type="body" sz="quarter" idx="13"/>
          </p:nvPr>
        </p:nvSpPr>
        <p:spPr/>
        <p:txBody>
          <a:bodyPr/>
          <a:lstStyle/>
          <a:p>
            <a:r>
              <a:rPr lang="en-US"/>
              <a:t>Agenda for today</a:t>
            </a:r>
          </a:p>
        </p:txBody>
      </p:sp>
      <p:sp>
        <p:nvSpPr>
          <p:cNvPr id="10" name="TextBox 9">
            <a:extLst>
              <a:ext uri="{FF2B5EF4-FFF2-40B4-BE49-F238E27FC236}">
                <a16:creationId xmlns:a16="http://schemas.microsoft.com/office/drawing/2014/main" id="{888DC024-6C70-7F91-34B9-86AD8CDA6486}"/>
              </a:ext>
            </a:extLst>
          </p:cNvPr>
          <p:cNvSpPr txBox="1"/>
          <p:nvPr/>
        </p:nvSpPr>
        <p:spPr>
          <a:xfrm>
            <a:off x="1517779" y="167329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9.00</a:t>
            </a:r>
          </a:p>
        </p:txBody>
      </p:sp>
      <p:sp>
        <p:nvSpPr>
          <p:cNvPr id="11" name="TextBox 10">
            <a:extLst>
              <a:ext uri="{FF2B5EF4-FFF2-40B4-BE49-F238E27FC236}">
                <a16:creationId xmlns:a16="http://schemas.microsoft.com/office/drawing/2014/main" id="{42C805E1-43E9-5670-6C92-31AA7E857E1F}"/>
              </a:ext>
            </a:extLst>
          </p:cNvPr>
          <p:cNvSpPr txBox="1"/>
          <p:nvPr/>
        </p:nvSpPr>
        <p:spPr>
          <a:xfrm>
            <a:off x="1517779" y="2127439"/>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10.20</a:t>
            </a:r>
          </a:p>
        </p:txBody>
      </p:sp>
      <p:sp>
        <p:nvSpPr>
          <p:cNvPr id="12" name="TextBox 11">
            <a:extLst>
              <a:ext uri="{FF2B5EF4-FFF2-40B4-BE49-F238E27FC236}">
                <a16:creationId xmlns:a16="http://schemas.microsoft.com/office/drawing/2014/main" id="{0E192586-4AC6-2F53-44FC-ECFD1B531CA1}"/>
              </a:ext>
            </a:extLst>
          </p:cNvPr>
          <p:cNvSpPr txBox="1"/>
          <p:nvPr/>
        </p:nvSpPr>
        <p:spPr>
          <a:xfrm>
            <a:off x="1517779" y="2581587"/>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10.35</a:t>
            </a:r>
          </a:p>
        </p:txBody>
      </p:sp>
      <p:sp>
        <p:nvSpPr>
          <p:cNvPr id="13" name="TextBox 12">
            <a:extLst>
              <a:ext uri="{FF2B5EF4-FFF2-40B4-BE49-F238E27FC236}">
                <a16:creationId xmlns:a16="http://schemas.microsoft.com/office/drawing/2014/main" id="{59DAFE50-9BE5-0EB8-EE8E-22D4BE202436}"/>
              </a:ext>
            </a:extLst>
          </p:cNvPr>
          <p:cNvSpPr txBox="1"/>
          <p:nvPr/>
        </p:nvSpPr>
        <p:spPr>
          <a:xfrm>
            <a:off x="1517779" y="303573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11.35</a:t>
            </a:r>
          </a:p>
        </p:txBody>
      </p:sp>
      <p:sp>
        <p:nvSpPr>
          <p:cNvPr id="14" name="TextBox 13">
            <a:extLst>
              <a:ext uri="{FF2B5EF4-FFF2-40B4-BE49-F238E27FC236}">
                <a16:creationId xmlns:a16="http://schemas.microsoft.com/office/drawing/2014/main" id="{D44B30B5-EB8B-848C-4B18-6F88B74925AA}"/>
              </a:ext>
            </a:extLst>
          </p:cNvPr>
          <p:cNvSpPr txBox="1"/>
          <p:nvPr/>
        </p:nvSpPr>
        <p:spPr>
          <a:xfrm>
            <a:off x="1517779" y="3489883"/>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11.40</a:t>
            </a:r>
          </a:p>
        </p:txBody>
      </p:sp>
      <p:sp>
        <p:nvSpPr>
          <p:cNvPr id="15" name="TextBox 14">
            <a:extLst>
              <a:ext uri="{FF2B5EF4-FFF2-40B4-BE49-F238E27FC236}">
                <a16:creationId xmlns:a16="http://schemas.microsoft.com/office/drawing/2014/main" id="{9BB13A20-FB4C-689C-5FB6-6FF4971BB499}"/>
              </a:ext>
            </a:extLst>
          </p:cNvPr>
          <p:cNvSpPr txBox="1"/>
          <p:nvPr/>
        </p:nvSpPr>
        <p:spPr>
          <a:xfrm>
            <a:off x="1517779" y="394403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12.00</a:t>
            </a:r>
          </a:p>
        </p:txBody>
      </p:sp>
      <p:sp>
        <p:nvSpPr>
          <p:cNvPr id="16" name="TextBox 15">
            <a:extLst>
              <a:ext uri="{FF2B5EF4-FFF2-40B4-BE49-F238E27FC236}">
                <a16:creationId xmlns:a16="http://schemas.microsoft.com/office/drawing/2014/main" id="{E3609382-2323-3996-DEC3-8B22EA1A35AF}"/>
              </a:ext>
            </a:extLst>
          </p:cNvPr>
          <p:cNvSpPr txBox="1"/>
          <p:nvPr/>
        </p:nvSpPr>
        <p:spPr>
          <a:xfrm>
            <a:off x="1517779" y="4398179"/>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12.45</a:t>
            </a:r>
          </a:p>
        </p:txBody>
      </p:sp>
      <p:sp>
        <p:nvSpPr>
          <p:cNvPr id="17" name="TextBox 16">
            <a:extLst>
              <a:ext uri="{FF2B5EF4-FFF2-40B4-BE49-F238E27FC236}">
                <a16:creationId xmlns:a16="http://schemas.microsoft.com/office/drawing/2014/main" id="{119068BA-E208-BF32-F33B-CF91E5E79E9F}"/>
              </a:ext>
            </a:extLst>
          </p:cNvPr>
          <p:cNvSpPr txBox="1"/>
          <p:nvPr/>
        </p:nvSpPr>
        <p:spPr>
          <a:xfrm>
            <a:off x="1517779" y="4852327"/>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1.45</a:t>
            </a:r>
          </a:p>
        </p:txBody>
      </p:sp>
      <p:sp>
        <p:nvSpPr>
          <p:cNvPr id="18" name="TextBox 17">
            <a:extLst>
              <a:ext uri="{FF2B5EF4-FFF2-40B4-BE49-F238E27FC236}">
                <a16:creationId xmlns:a16="http://schemas.microsoft.com/office/drawing/2014/main" id="{5A1AD796-B8A2-F288-5D9E-A6203195A4F8}"/>
              </a:ext>
            </a:extLst>
          </p:cNvPr>
          <p:cNvSpPr txBox="1"/>
          <p:nvPr/>
        </p:nvSpPr>
        <p:spPr>
          <a:xfrm>
            <a:off x="1517779" y="530647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2.00</a:t>
            </a:r>
          </a:p>
        </p:txBody>
      </p:sp>
      <p:sp>
        <p:nvSpPr>
          <p:cNvPr id="19" name="TextBox 18">
            <a:extLst>
              <a:ext uri="{FF2B5EF4-FFF2-40B4-BE49-F238E27FC236}">
                <a16:creationId xmlns:a16="http://schemas.microsoft.com/office/drawing/2014/main" id="{E8124BA2-F029-8912-4F41-802785CFA905}"/>
              </a:ext>
            </a:extLst>
          </p:cNvPr>
          <p:cNvSpPr txBox="1"/>
          <p:nvPr/>
        </p:nvSpPr>
        <p:spPr>
          <a:xfrm>
            <a:off x="1517779" y="5760623"/>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3.00</a:t>
            </a:r>
          </a:p>
        </p:txBody>
      </p:sp>
      <p:sp>
        <p:nvSpPr>
          <p:cNvPr id="20" name="TextBox 19">
            <a:extLst>
              <a:ext uri="{FF2B5EF4-FFF2-40B4-BE49-F238E27FC236}">
                <a16:creationId xmlns:a16="http://schemas.microsoft.com/office/drawing/2014/main" id="{65DFF541-4F46-BB1F-FB44-9A03C9EB6F06}"/>
              </a:ext>
            </a:extLst>
          </p:cNvPr>
          <p:cNvSpPr txBox="1"/>
          <p:nvPr/>
        </p:nvSpPr>
        <p:spPr>
          <a:xfrm>
            <a:off x="1517779" y="6214774"/>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3.05</a:t>
            </a:r>
          </a:p>
        </p:txBody>
      </p:sp>
      <p:sp>
        <p:nvSpPr>
          <p:cNvPr id="28" name="Content Placeholder 27">
            <a:extLst>
              <a:ext uri="{FF2B5EF4-FFF2-40B4-BE49-F238E27FC236}">
                <a16:creationId xmlns:a16="http://schemas.microsoft.com/office/drawing/2014/main" id="{19F5F891-DB85-3A43-0C2F-AD7AE0BD893F}"/>
              </a:ext>
            </a:extLst>
          </p:cNvPr>
          <p:cNvSpPr>
            <a:spLocks noGrp="1"/>
          </p:cNvSpPr>
          <p:nvPr>
            <p:ph idx="1"/>
          </p:nvPr>
        </p:nvSpPr>
        <p:spPr>
          <a:xfrm>
            <a:off x="2524125" y="1652529"/>
            <a:ext cx="9426575" cy="4888015"/>
          </a:xfrm>
        </p:spPr>
        <p:txBody>
          <a:bodyPr/>
          <a:lstStyle/>
          <a:p>
            <a:pPr lvl="3">
              <a:spcBef>
                <a:spcPts val="1200"/>
              </a:spcBef>
              <a:spcAft>
                <a:spcPts val="200"/>
              </a:spcAft>
            </a:pPr>
            <a:r>
              <a:rPr lang="en-US" sz="2000" b="1"/>
              <a:t>Introduction and getting to know one another</a:t>
            </a:r>
          </a:p>
          <a:p>
            <a:pPr lvl="3">
              <a:spcBef>
                <a:spcPts val="1500"/>
              </a:spcBef>
              <a:spcAft>
                <a:spcPts val="200"/>
              </a:spcAft>
            </a:pPr>
            <a:r>
              <a:rPr lang="en-US" sz="1800">
                <a:solidFill>
                  <a:schemeClr val="accent6"/>
                </a:solidFill>
              </a:rPr>
              <a:t> Coffee break</a:t>
            </a:r>
          </a:p>
          <a:p>
            <a:pPr lvl="3">
              <a:spcBef>
                <a:spcPts val="1200"/>
              </a:spcBef>
              <a:spcAft>
                <a:spcPts val="200"/>
              </a:spcAft>
            </a:pPr>
            <a:r>
              <a:rPr lang="en-US" sz="2000" b="1"/>
              <a:t>QI and the wider change context</a:t>
            </a:r>
          </a:p>
          <a:p>
            <a:pPr lvl="3">
              <a:spcBef>
                <a:spcPts val="1500"/>
              </a:spcBef>
              <a:spcAft>
                <a:spcPts val="200"/>
              </a:spcAft>
            </a:pPr>
            <a:r>
              <a:rPr lang="en-US" sz="1800">
                <a:solidFill>
                  <a:schemeClr val="accent6"/>
                </a:solidFill>
              </a:rPr>
              <a:t> Comfort break</a:t>
            </a:r>
          </a:p>
          <a:p>
            <a:pPr lvl="3">
              <a:spcBef>
                <a:spcPts val="1200"/>
              </a:spcBef>
              <a:spcAft>
                <a:spcPts val="200"/>
              </a:spcAft>
            </a:pPr>
            <a:r>
              <a:rPr lang="en-US" sz="2000" b="1"/>
              <a:t>Who wants to be a coach with flair?</a:t>
            </a:r>
          </a:p>
          <a:p>
            <a:pPr lvl="3">
              <a:spcBef>
                <a:spcPts val="1500"/>
              </a:spcBef>
              <a:spcAft>
                <a:spcPts val="200"/>
              </a:spcAft>
            </a:pPr>
            <a:r>
              <a:rPr lang="en-US" sz="1800">
                <a:solidFill>
                  <a:schemeClr val="accent6"/>
                </a:solidFill>
              </a:rPr>
              <a:t> Lunch</a:t>
            </a:r>
          </a:p>
          <a:p>
            <a:pPr lvl="3">
              <a:spcBef>
                <a:spcPts val="1200"/>
              </a:spcBef>
              <a:spcAft>
                <a:spcPts val="200"/>
              </a:spcAft>
            </a:pPr>
            <a:r>
              <a:rPr lang="en-US" sz="2000" b="1"/>
              <a:t>Coaching improvement</a:t>
            </a:r>
          </a:p>
          <a:p>
            <a:pPr lvl="3">
              <a:spcBef>
                <a:spcPts val="1500"/>
              </a:spcBef>
              <a:spcAft>
                <a:spcPts val="200"/>
              </a:spcAft>
            </a:pPr>
            <a:r>
              <a:rPr lang="en-US" sz="1800">
                <a:solidFill>
                  <a:schemeClr val="accent6"/>
                </a:solidFill>
              </a:rPr>
              <a:t> Coffee break</a:t>
            </a:r>
          </a:p>
          <a:p>
            <a:pPr lvl="3">
              <a:spcBef>
                <a:spcPts val="1200"/>
              </a:spcBef>
              <a:spcAft>
                <a:spcPts val="200"/>
              </a:spcAft>
            </a:pPr>
            <a:r>
              <a:rPr lang="en-US" sz="2000" b="1"/>
              <a:t>GROW coaching</a:t>
            </a:r>
          </a:p>
          <a:p>
            <a:pPr lvl="3">
              <a:spcBef>
                <a:spcPts val="1500"/>
              </a:spcBef>
              <a:spcAft>
                <a:spcPts val="200"/>
              </a:spcAft>
            </a:pPr>
            <a:r>
              <a:rPr lang="en-US" sz="1800">
                <a:solidFill>
                  <a:schemeClr val="accent6"/>
                </a:solidFill>
              </a:rPr>
              <a:t> Comfort break</a:t>
            </a:r>
          </a:p>
          <a:p>
            <a:pPr lvl="3">
              <a:spcBef>
                <a:spcPts val="1200"/>
              </a:spcBef>
              <a:spcAft>
                <a:spcPts val="200"/>
              </a:spcAft>
            </a:pPr>
            <a:r>
              <a:rPr lang="en-US" sz="2000" b="1"/>
              <a:t>Coaching questions and listening</a:t>
            </a:r>
          </a:p>
          <a:p>
            <a:pPr lvl="3">
              <a:spcBef>
                <a:spcPts val="1200"/>
              </a:spcBef>
              <a:spcAft>
                <a:spcPts val="200"/>
              </a:spcAft>
            </a:pPr>
            <a:endParaRPr lang="en-US" sz="2000"/>
          </a:p>
        </p:txBody>
      </p:sp>
    </p:spTree>
    <p:extLst>
      <p:ext uri="{BB962C8B-B14F-4D97-AF65-F5344CB8AC3E}">
        <p14:creationId xmlns:p14="http://schemas.microsoft.com/office/powerpoint/2010/main" val="184507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E5A1-26C1-8AC6-BE6C-3DC4AD2515F4}"/>
              </a:ext>
            </a:extLst>
          </p:cNvPr>
          <p:cNvSpPr>
            <a:spLocks noGrp="1"/>
          </p:cNvSpPr>
          <p:nvPr>
            <p:ph type="title"/>
          </p:nvPr>
        </p:nvSpPr>
        <p:spPr/>
        <p:txBody>
          <a:bodyPr/>
          <a:lstStyle/>
          <a:p>
            <a:r>
              <a:rPr lang="en-US"/>
              <a:t>Reflective questions</a:t>
            </a:r>
          </a:p>
        </p:txBody>
      </p:sp>
      <p:sp>
        <p:nvSpPr>
          <p:cNvPr id="7" name="Content Placeholder 6">
            <a:extLst>
              <a:ext uri="{FF2B5EF4-FFF2-40B4-BE49-F238E27FC236}">
                <a16:creationId xmlns:a16="http://schemas.microsoft.com/office/drawing/2014/main" id="{590F36F4-1076-63CA-FA4B-67958F4D1B53}"/>
              </a:ext>
            </a:extLst>
          </p:cNvPr>
          <p:cNvSpPr>
            <a:spLocks noGrp="1"/>
          </p:cNvSpPr>
          <p:nvPr>
            <p:ph idx="1"/>
          </p:nvPr>
        </p:nvSpPr>
        <p:spPr/>
        <p:txBody>
          <a:bodyPr/>
          <a:lstStyle/>
          <a:p>
            <a:r>
              <a:rPr lang="en-US"/>
              <a:t>Reflecting back the words, thoughts or feelings you have picked up.</a:t>
            </a:r>
          </a:p>
          <a:p>
            <a:endParaRPr lang="en-US"/>
          </a:p>
          <a:p>
            <a:endParaRPr lang="en-US"/>
          </a:p>
          <a:p>
            <a:endParaRPr lang="en-US"/>
          </a:p>
        </p:txBody>
      </p:sp>
      <p:sp>
        <p:nvSpPr>
          <p:cNvPr id="4" name="Footer Placeholder 3">
            <a:extLst>
              <a:ext uri="{FF2B5EF4-FFF2-40B4-BE49-F238E27FC236}">
                <a16:creationId xmlns:a16="http://schemas.microsoft.com/office/drawing/2014/main" id="{13709A03-B061-A73B-2DCC-C28CB2AB880A}"/>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50A2A570-796A-6F9E-F118-60866D329D09}"/>
              </a:ext>
            </a:extLst>
          </p:cNvPr>
          <p:cNvSpPr>
            <a:spLocks noGrp="1"/>
          </p:cNvSpPr>
          <p:nvPr>
            <p:ph type="sldNum" sz="quarter" idx="12"/>
          </p:nvPr>
        </p:nvSpPr>
        <p:spPr/>
        <p:txBody>
          <a:bodyPr/>
          <a:lstStyle/>
          <a:p>
            <a:fld id="{16C5AC08-0ACD-404A-9C9F-AB39E786C34A}" type="slidenum">
              <a:rPr lang="en-GB"/>
              <a:t>69</a:t>
            </a:fld>
            <a:endParaRPr lang="en-GB"/>
          </a:p>
        </p:txBody>
      </p:sp>
      <p:sp>
        <p:nvSpPr>
          <p:cNvPr id="6" name="Text Placeholder 5">
            <a:extLst>
              <a:ext uri="{FF2B5EF4-FFF2-40B4-BE49-F238E27FC236}">
                <a16:creationId xmlns:a16="http://schemas.microsoft.com/office/drawing/2014/main" id="{9B0A3CDD-1322-C642-9453-C095773FC4C3}"/>
              </a:ext>
            </a:extLst>
          </p:cNvPr>
          <p:cNvSpPr>
            <a:spLocks noGrp="1"/>
          </p:cNvSpPr>
          <p:nvPr>
            <p:ph type="body" sz="quarter" idx="13"/>
          </p:nvPr>
        </p:nvSpPr>
        <p:spPr/>
        <p:txBody>
          <a:bodyPr/>
          <a:lstStyle/>
          <a:p>
            <a:r>
              <a:rPr lang="en-US"/>
              <a:t>Reflective questions</a:t>
            </a:r>
          </a:p>
        </p:txBody>
      </p:sp>
      <p:sp>
        <p:nvSpPr>
          <p:cNvPr id="8" name="Content Placeholder 7">
            <a:extLst>
              <a:ext uri="{FF2B5EF4-FFF2-40B4-BE49-F238E27FC236}">
                <a16:creationId xmlns:a16="http://schemas.microsoft.com/office/drawing/2014/main" id="{553E8E3D-2718-49BB-5990-1A577DD0349F}"/>
              </a:ext>
            </a:extLst>
          </p:cNvPr>
          <p:cNvSpPr>
            <a:spLocks noGrp="1"/>
          </p:cNvSpPr>
          <p:nvPr>
            <p:ph idx="14"/>
          </p:nvPr>
        </p:nvSpPr>
        <p:spPr>
          <a:xfrm>
            <a:off x="6321425" y="1520825"/>
            <a:ext cx="5214937" cy="5019720"/>
          </a:xfrm>
        </p:spPr>
        <p:txBody>
          <a:bodyPr/>
          <a:lstStyle/>
          <a:p>
            <a:r>
              <a:rPr lang="en-US" i="1">
                <a:solidFill>
                  <a:schemeClr val="accent2"/>
                </a:solidFill>
                <a:latin typeface="Petrona Light" pitchFamily="2" charset="77"/>
              </a:rPr>
              <a:t>“You say you are worried about the changes… tell me more about that?”</a:t>
            </a:r>
          </a:p>
          <a:p>
            <a:r>
              <a:rPr lang="en-US" i="1">
                <a:solidFill>
                  <a:schemeClr val="accent2"/>
                </a:solidFill>
                <a:latin typeface="Petrona Light" pitchFamily="2" charset="77"/>
              </a:rPr>
              <a:t>“You sound a little despondent, what's behind that?“</a:t>
            </a:r>
          </a:p>
          <a:p>
            <a:endParaRPr lang="en-US"/>
          </a:p>
          <a:p>
            <a:endParaRPr lang="en-US"/>
          </a:p>
        </p:txBody>
      </p:sp>
    </p:spTree>
    <p:extLst>
      <p:ext uri="{BB962C8B-B14F-4D97-AF65-F5344CB8AC3E}">
        <p14:creationId xmlns:p14="http://schemas.microsoft.com/office/powerpoint/2010/main" val="19493559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B8D5-F19F-F902-4B59-5B4804D95E81}"/>
              </a:ext>
            </a:extLst>
          </p:cNvPr>
          <p:cNvSpPr>
            <a:spLocks noGrp="1"/>
          </p:cNvSpPr>
          <p:nvPr>
            <p:ph type="title"/>
          </p:nvPr>
        </p:nvSpPr>
        <p:spPr/>
        <p:txBody>
          <a:bodyPr/>
          <a:lstStyle/>
          <a:p>
            <a:r>
              <a:rPr lang="en-US"/>
              <a:t>Listening</a:t>
            </a:r>
          </a:p>
        </p:txBody>
      </p:sp>
      <p:sp>
        <p:nvSpPr>
          <p:cNvPr id="3" name="Content Placeholder 2">
            <a:extLst>
              <a:ext uri="{FF2B5EF4-FFF2-40B4-BE49-F238E27FC236}">
                <a16:creationId xmlns:a16="http://schemas.microsoft.com/office/drawing/2014/main" id="{488BD62C-E458-9427-90B8-169E937AC169}"/>
              </a:ext>
            </a:extLst>
          </p:cNvPr>
          <p:cNvSpPr>
            <a:spLocks noGrp="1"/>
          </p:cNvSpPr>
          <p:nvPr>
            <p:ph idx="1"/>
          </p:nvPr>
        </p:nvSpPr>
        <p:spPr/>
        <p:txBody>
          <a:bodyPr/>
          <a:lstStyle/>
          <a:p>
            <a:r>
              <a:rPr lang="en-US" b="1"/>
              <a:t>Discussion</a:t>
            </a:r>
          </a:p>
          <a:p>
            <a:pPr marL="571500" indent="-571500">
              <a:buClr>
                <a:schemeClr val="accent2"/>
              </a:buClr>
              <a:buFont typeface="Arial" panose="020B0604020202020204" pitchFamily="34" charset="0"/>
              <a:buChar char="•"/>
            </a:pPr>
            <a:r>
              <a:rPr lang="en-US"/>
              <a:t>How can you demonstrate you are </a:t>
            </a:r>
            <a:br>
              <a:rPr lang="en-US"/>
            </a:br>
            <a:r>
              <a:rPr lang="en-US"/>
              <a:t>really listening?</a:t>
            </a:r>
          </a:p>
          <a:p>
            <a:pPr marL="571500" indent="-571500">
              <a:buClr>
                <a:schemeClr val="accent2"/>
              </a:buClr>
              <a:buFont typeface="Arial" panose="020B0604020202020204" pitchFamily="34" charset="0"/>
              <a:buChar char="•"/>
            </a:pPr>
            <a:r>
              <a:rPr lang="en-US"/>
              <a:t>Is there a difference between hearing </a:t>
            </a:r>
            <a:br>
              <a:rPr lang="en-US"/>
            </a:br>
            <a:r>
              <a:rPr lang="en-US"/>
              <a:t>and listening?</a:t>
            </a:r>
          </a:p>
          <a:p>
            <a:pPr marL="571500" indent="-571500">
              <a:buClr>
                <a:schemeClr val="accent2"/>
              </a:buClr>
              <a:buFont typeface="Arial" panose="020B0604020202020204" pitchFamily="34" charset="0"/>
              <a:buChar char="•"/>
            </a:pPr>
            <a:r>
              <a:rPr lang="en-US"/>
              <a:t>What distracts you when listening to </a:t>
            </a:r>
            <a:br>
              <a:rPr lang="en-US"/>
            </a:br>
            <a:r>
              <a:rPr lang="en-US"/>
              <a:t>a QI team?</a:t>
            </a:r>
          </a:p>
        </p:txBody>
      </p:sp>
      <p:sp>
        <p:nvSpPr>
          <p:cNvPr id="4" name="Footer Placeholder 3">
            <a:extLst>
              <a:ext uri="{FF2B5EF4-FFF2-40B4-BE49-F238E27FC236}">
                <a16:creationId xmlns:a16="http://schemas.microsoft.com/office/drawing/2014/main" id="{55B24690-7A44-A0AB-F961-12DF1B7CBB2D}"/>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D2BFC8BF-FD03-1003-04D7-78C890CD8119}"/>
              </a:ext>
            </a:extLst>
          </p:cNvPr>
          <p:cNvSpPr>
            <a:spLocks noGrp="1"/>
          </p:cNvSpPr>
          <p:nvPr>
            <p:ph type="sldNum" sz="quarter" idx="12"/>
          </p:nvPr>
        </p:nvSpPr>
        <p:spPr/>
        <p:txBody>
          <a:bodyPr/>
          <a:lstStyle/>
          <a:p>
            <a:fld id="{16C5AC08-0ACD-404A-9C9F-AB39E786C34A}" type="slidenum">
              <a:rPr lang="en-GB"/>
              <a:t>70</a:t>
            </a:fld>
            <a:endParaRPr lang="en-GB"/>
          </a:p>
        </p:txBody>
      </p:sp>
      <p:sp>
        <p:nvSpPr>
          <p:cNvPr id="6" name="Text Placeholder 5">
            <a:extLst>
              <a:ext uri="{FF2B5EF4-FFF2-40B4-BE49-F238E27FC236}">
                <a16:creationId xmlns:a16="http://schemas.microsoft.com/office/drawing/2014/main" id="{EF7AE607-19D7-BF3C-A49E-DF3163A788B0}"/>
              </a:ext>
            </a:extLst>
          </p:cNvPr>
          <p:cNvSpPr>
            <a:spLocks noGrp="1"/>
          </p:cNvSpPr>
          <p:nvPr>
            <p:ph type="body" sz="quarter" idx="13"/>
          </p:nvPr>
        </p:nvSpPr>
        <p:spPr/>
        <p:txBody>
          <a:bodyPr/>
          <a:lstStyle/>
          <a:p>
            <a:r>
              <a:rPr lang="en-US"/>
              <a:t>Listening</a:t>
            </a:r>
          </a:p>
        </p:txBody>
      </p:sp>
    </p:spTree>
    <p:extLst>
      <p:ext uri="{BB962C8B-B14F-4D97-AF65-F5344CB8AC3E}">
        <p14:creationId xmlns:p14="http://schemas.microsoft.com/office/powerpoint/2010/main" val="2486443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3FE6F-339F-54C3-4ABB-8A183CAF3E14}"/>
              </a:ext>
            </a:extLst>
          </p:cNvPr>
          <p:cNvSpPr>
            <a:spLocks noGrp="1"/>
          </p:cNvSpPr>
          <p:nvPr>
            <p:ph type="title"/>
          </p:nvPr>
        </p:nvSpPr>
        <p:spPr/>
        <p:txBody>
          <a:bodyPr/>
          <a:lstStyle/>
          <a:p>
            <a:r>
              <a:rPr lang="en-US"/>
              <a:t>Three levels of listening</a:t>
            </a:r>
          </a:p>
        </p:txBody>
      </p:sp>
      <p:sp>
        <p:nvSpPr>
          <p:cNvPr id="3" name="Content Placeholder 2">
            <a:extLst>
              <a:ext uri="{FF2B5EF4-FFF2-40B4-BE49-F238E27FC236}">
                <a16:creationId xmlns:a16="http://schemas.microsoft.com/office/drawing/2014/main" id="{036E9EBF-2B24-C582-95B3-C25E439AA151}"/>
              </a:ext>
            </a:extLst>
          </p:cNvPr>
          <p:cNvSpPr>
            <a:spLocks noGrp="1"/>
          </p:cNvSpPr>
          <p:nvPr>
            <p:ph idx="1"/>
          </p:nvPr>
        </p:nvSpPr>
        <p:spPr/>
        <p:txBody>
          <a:bodyPr/>
          <a:lstStyle/>
          <a:p>
            <a:r>
              <a:rPr lang="en-US" b="1"/>
              <a:t>Internal listening</a:t>
            </a:r>
          </a:p>
          <a:p>
            <a:pPr lvl="1"/>
            <a:r>
              <a:rPr lang="en-US">
                <a:latin typeface="DM Sans" pitchFamily="2" charset="77"/>
              </a:rPr>
              <a:t>Focusing on own thoughts rather than that of the speaker.</a:t>
            </a:r>
          </a:p>
          <a:p>
            <a:endParaRPr lang="en-US"/>
          </a:p>
          <a:p>
            <a:endParaRPr lang="en-US"/>
          </a:p>
        </p:txBody>
      </p:sp>
      <p:sp>
        <p:nvSpPr>
          <p:cNvPr id="4" name="Footer Placeholder 3">
            <a:extLst>
              <a:ext uri="{FF2B5EF4-FFF2-40B4-BE49-F238E27FC236}">
                <a16:creationId xmlns:a16="http://schemas.microsoft.com/office/drawing/2014/main" id="{7DBC9BF5-0EE9-55D1-7942-8278E0F62E99}"/>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72038D7A-86D0-6FF6-B63B-15675510621B}"/>
              </a:ext>
            </a:extLst>
          </p:cNvPr>
          <p:cNvSpPr>
            <a:spLocks noGrp="1"/>
          </p:cNvSpPr>
          <p:nvPr>
            <p:ph type="sldNum" sz="quarter" idx="12"/>
          </p:nvPr>
        </p:nvSpPr>
        <p:spPr/>
        <p:txBody>
          <a:bodyPr/>
          <a:lstStyle/>
          <a:p>
            <a:fld id="{16C5AC08-0ACD-404A-9C9F-AB39E786C34A}" type="slidenum">
              <a:rPr lang="en-GB"/>
              <a:t>71</a:t>
            </a:fld>
            <a:endParaRPr lang="en-GB"/>
          </a:p>
        </p:txBody>
      </p:sp>
      <p:sp>
        <p:nvSpPr>
          <p:cNvPr id="6" name="Text Placeholder 5">
            <a:extLst>
              <a:ext uri="{FF2B5EF4-FFF2-40B4-BE49-F238E27FC236}">
                <a16:creationId xmlns:a16="http://schemas.microsoft.com/office/drawing/2014/main" id="{320FA83E-DAA7-F992-4CC4-E1E4DBCD7440}"/>
              </a:ext>
            </a:extLst>
          </p:cNvPr>
          <p:cNvSpPr>
            <a:spLocks noGrp="1"/>
          </p:cNvSpPr>
          <p:nvPr>
            <p:ph type="body" sz="quarter" idx="13"/>
          </p:nvPr>
        </p:nvSpPr>
        <p:spPr/>
        <p:txBody>
          <a:bodyPr/>
          <a:lstStyle/>
          <a:p>
            <a:r>
              <a:rPr lang="en-US"/>
              <a:t>Three levels of listening</a:t>
            </a:r>
          </a:p>
        </p:txBody>
      </p:sp>
      <p:sp>
        <p:nvSpPr>
          <p:cNvPr id="7" name="Content Placeholder 6">
            <a:extLst>
              <a:ext uri="{FF2B5EF4-FFF2-40B4-BE49-F238E27FC236}">
                <a16:creationId xmlns:a16="http://schemas.microsoft.com/office/drawing/2014/main" id="{77877748-617B-7326-2B3B-482EB96BA027}"/>
              </a:ext>
            </a:extLst>
          </p:cNvPr>
          <p:cNvSpPr>
            <a:spLocks noGrp="1"/>
          </p:cNvSpPr>
          <p:nvPr>
            <p:ph idx="14"/>
          </p:nvPr>
        </p:nvSpPr>
        <p:spPr>
          <a:xfrm>
            <a:off x="8620124" y="1520825"/>
            <a:ext cx="3338885" cy="4656951"/>
          </a:xfrm>
        </p:spPr>
        <p:txBody>
          <a:bodyPr/>
          <a:lstStyle/>
          <a:p>
            <a:r>
              <a:rPr lang="en-US" b="1"/>
              <a:t>Global listening</a:t>
            </a:r>
          </a:p>
          <a:p>
            <a:pPr lvl="1"/>
            <a:r>
              <a:rPr lang="en-US">
                <a:latin typeface="DM Sans" pitchFamily="2" charset="77"/>
              </a:rPr>
              <a:t>Picking up more that what is being said. Pickling up on emotion, body language and signals.</a:t>
            </a:r>
          </a:p>
          <a:p>
            <a:endParaRPr lang="en-US"/>
          </a:p>
          <a:p>
            <a:endParaRPr lang="en-US"/>
          </a:p>
        </p:txBody>
      </p:sp>
      <p:sp>
        <p:nvSpPr>
          <p:cNvPr id="8" name="Content Placeholder 7">
            <a:extLst>
              <a:ext uri="{FF2B5EF4-FFF2-40B4-BE49-F238E27FC236}">
                <a16:creationId xmlns:a16="http://schemas.microsoft.com/office/drawing/2014/main" id="{5133F73C-92C0-B8A5-9496-EC386D2C09A6}"/>
              </a:ext>
            </a:extLst>
          </p:cNvPr>
          <p:cNvSpPr>
            <a:spLocks noGrp="1"/>
          </p:cNvSpPr>
          <p:nvPr>
            <p:ph idx="15"/>
          </p:nvPr>
        </p:nvSpPr>
        <p:spPr/>
        <p:txBody>
          <a:bodyPr/>
          <a:lstStyle/>
          <a:p>
            <a:r>
              <a:rPr lang="en-US" b="1"/>
              <a:t>Listening to understand</a:t>
            </a:r>
          </a:p>
          <a:p>
            <a:pPr lvl="1"/>
            <a:r>
              <a:rPr lang="en-US">
                <a:latin typeface="DM Sans" pitchFamily="2" charset="77"/>
              </a:rPr>
              <a:t>Getting a real understanding of what is going on for them.</a:t>
            </a:r>
          </a:p>
          <a:p>
            <a:endParaRPr lang="en-US"/>
          </a:p>
          <a:p>
            <a:endParaRPr lang="en-US"/>
          </a:p>
        </p:txBody>
      </p:sp>
      <p:sp>
        <p:nvSpPr>
          <p:cNvPr id="9" name="TextBox 8">
            <a:extLst>
              <a:ext uri="{FF2B5EF4-FFF2-40B4-BE49-F238E27FC236}">
                <a16:creationId xmlns:a16="http://schemas.microsoft.com/office/drawing/2014/main" id="{A42259D6-73DF-7DEA-550B-82D71DF456AC}"/>
              </a:ext>
            </a:extLst>
          </p:cNvPr>
          <p:cNvSpPr txBox="1"/>
          <p:nvPr/>
        </p:nvSpPr>
        <p:spPr>
          <a:xfrm>
            <a:off x="7353596" y="6355090"/>
            <a:ext cx="4686300" cy="261610"/>
          </a:xfrm>
          <a:prstGeom prst="rect">
            <a:avLst/>
          </a:prstGeom>
          <a:noFill/>
        </p:spPr>
        <p:txBody>
          <a:bodyPr wrap="square">
            <a:spAutoFit/>
          </a:bodyPr>
          <a:lstStyle/>
          <a:p>
            <a:pPr algn="r"/>
            <a:r>
              <a:rPr lang="en-GB" sz="1050" b="1" dirty="0">
                <a:latin typeface="DM Sans" pitchFamily="2" charset="77"/>
              </a:rPr>
              <a:t>Source</a:t>
            </a:r>
            <a:r>
              <a:rPr lang="en-GB" sz="1050" dirty="0">
                <a:latin typeface="DM Sans" pitchFamily="2" charset="77"/>
              </a:rPr>
              <a:t>: Co-Active Training Institute (2022) </a:t>
            </a:r>
          </a:p>
        </p:txBody>
      </p:sp>
    </p:spTree>
    <p:extLst>
      <p:ext uri="{BB962C8B-B14F-4D97-AF65-F5344CB8AC3E}">
        <p14:creationId xmlns:p14="http://schemas.microsoft.com/office/powerpoint/2010/main" val="906706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CCAB1-8D57-5656-9F1C-E48FD2333947}"/>
              </a:ext>
            </a:extLst>
          </p:cNvPr>
          <p:cNvSpPr>
            <a:spLocks noGrp="1"/>
          </p:cNvSpPr>
          <p:nvPr>
            <p:ph type="title"/>
          </p:nvPr>
        </p:nvSpPr>
        <p:spPr/>
        <p:txBody>
          <a:bodyPr/>
          <a:lstStyle/>
          <a:p>
            <a:r>
              <a:rPr lang="en-US"/>
              <a:t>Activity</a:t>
            </a:r>
          </a:p>
        </p:txBody>
      </p:sp>
      <p:sp>
        <p:nvSpPr>
          <p:cNvPr id="3" name="Content Placeholder 2">
            <a:extLst>
              <a:ext uri="{FF2B5EF4-FFF2-40B4-BE49-F238E27FC236}">
                <a16:creationId xmlns:a16="http://schemas.microsoft.com/office/drawing/2014/main" id="{D43FB52B-DEF3-AB66-A4D9-3B3EE315C71A}"/>
              </a:ext>
            </a:extLst>
          </p:cNvPr>
          <p:cNvSpPr>
            <a:spLocks noGrp="1"/>
          </p:cNvSpPr>
          <p:nvPr>
            <p:ph idx="1"/>
          </p:nvPr>
        </p:nvSpPr>
        <p:spPr/>
        <p:txBody>
          <a:bodyPr/>
          <a:lstStyle/>
          <a:p>
            <a:pPr marL="571500" indent="-571500">
              <a:buClr>
                <a:schemeClr val="accent2"/>
              </a:buClr>
              <a:buFont typeface="Arial" panose="020B0604020202020204" pitchFamily="34" charset="0"/>
              <a:buChar char="•"/>
            </a:pPr>
            <a:r>
              <a:rPr lang="en-US"/>
              <a:t>What makes for a good coaching question?</a:t>
            </a:r>
          </a:p>
          <a:p>
            <a:pPr marL="571500" indent="-571500">
              <a:buClr>
                <a:schemeClr val="accent2"/>
              </a:buClr>
              <a:buFont typeface="Arial" panose="020B0604020202020204" pitchFamily="34" charset="0"/>
              <a:buChar char="•"/>
            </a:pPr>
            <a:r>
              <a:rPr lang="en-US"/>
              <a:t>What is the purpose of questions in a </a:t>
            </a:r>
            <a:br>
              <a:rPr lang="en-US"/>
            </a:br>
            <a:r>
              <a:rPr lang="en-US"/>
              <a:t>coaching session?</a:t>
            </a:r>
          </a:p>
          <a:p>
            <a:pPr marL="571500" indent="-571500">
              <a:buClr>
                <a:schemeClr val="accent2"/>
              </a:buClr>
              <a:buFont typeface="Arial" panose="020B0604020202020204" pitchFamily="34" charset="0"/>
              <a:buChar char="•"/>
            </a:pPr>
            <a:r>
              <a:rPr lang="en-US"/>
              <a:t>Do you use </a:t>
            </a:r>
            <a:r>
              <a:rPr lang="en-US">
                <a:solidFill>
                  <a:schemeClr val="accent2"/>
                </a:solidFill>
              </a:rPr>
              <a:t>why</a:t>
            </a:r>
            <a:r>
              <a:rPr lang="en-US"/>
              <a:t> questions?</a:t>
            </a:r>
          </a:p>
        </p:txBody>
      </p:sp>
      <p:sp>
        <p:nvSpPr>
          <p:cNvPr id="4" name="Footer Placeholder 3">
            <a:extLst>
              <a:ext uri="{FF2B5EF4-FFF2-40B4-BE49-F238E27FC236}">
                <a16:creationId xmlns:a16="http://schemas.microsoft.com/office/drawing/2014/main" id="{4B4B6AB1-3507-6B46-0D33-29EFE4726F4A}"/>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F0BFEF9E-25E2-865E-49FB-851EFA62219C}"/>
              </a:ext>
            </a:extLst>
          </p:cNvPr>
          <p:cNvSpPr>
            <a:spLocks noGrp="1"/>
          </p:cNvSpPr>
          <p:nvPr>
            <p:ph type="sldNum" sz="quarter" idx="12"/>
          </p:nvPr>
        </p:nvSpPr>
        <p:spPr/>
        <p:txBody>
          <a:bodyPr/>
          <a:lstStyle/>
          <a:p>
            <a:fld id="{16C5AC08-0ACD-404A-9C9F-AB39E786C34A}" type="slidenum">
              <a:rPr lang="en-GB"/>
              <a:t>72</a:t>
            </a:fld>
            <a:endParaRPr lang="en-GB"/>
          </a:p>
        </p:txBody>
      </p:sp>
      <p:sp>
        <p:nvSpPr>
          <p:cNvPr id="6" name="Text Placeholder 5">
            <a:extLst>
              <a:ext uri="{FF2B5EF4-FFF2-40B4-BE49-F238E27FC236}">
                <a16:creationId xmlns:a16="http://schemas.microsoft.com/office/drawing/2014/main" id="{0EC2EBFE-53DD-73BB-63D5-26F38A9F914B}"/>
              </a:ext>
            </a:extLst>
          </p:cNvPr>
          <p:cNvSpPr>
            <a:spLocks noGrp="1"/>
          </p:cNvSpPr>
          <p:nvPr>
            <p:ph type="body" sz="quarter" idx="13"/>
          </p:nvPr>
        </p:nvSpPr>
        <p:spPr/>
        <p:txBody>
          <a:bodyPr/>
          <a:lstStyle/>
          <a:p>
            <a:r>
              <a:rPr lang="en-US"/>
              <a:t>Activity</a:t>
            </a:r>
          </a:p>
        </p:txBody>
      </p:sp>
      <p:pic>
        <p:nvPicPr>
          <p:cNvPr id="8" name="Picture 7">
            <a:extLst>
              <a:ext uri="{FF2B5EF4-FFF2-40B4-BE49-F238E27FC236}">
                <a16:creationId xmlns:a16="http://schemas.microsoft.com/office/drawing/2014/main" id="{B074691A-5BA6-EA27-083B-E1419F63D329}"/>
              </a:ext>
            </a:extLst>
          </p:cNvPr>
          <p:cNvPicPr>
            <a:picLocks noChangeAspect="1"/>
          </p:cNvPicPr>
          <p:nvPr/>
        </p:nvPicPr>
        <p:blipFill>
          <a:blip r:embed="rId3"/>
          <a:srcRect/>
          <a:stretch/>
        </p:blipFill>
        <p:spPr>
          <a:xfrm>
            <a:off x="238747" y="1381013"/>
            <a:ext cx="456822" cy="457200"/>
          </a:xfrm>
          <a:prstGeom prst="rect">
            <a:avLst/>
          </a:prstGeom>
        </p:spPr>
      </p:pic>
      <p:pic>
        <p:nvPicPr>
          <p:cNvPr id="7" name="Picture 6">
            <a:extLst>
              <a:ext uri="{FF2B5EF4-FFF2-40B4-BE49-F238E27FC236}">
                <a16:creationId xmlns:a16="http://schemas.microsoft.com/office/drawing/2014/main" id="{CA8F4BFD-F2C2-9E07-D0F6-895803003713}"/>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41151297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nline Media 21" descr="Case study - GROW Model (part 2)">
            <a:hlinkClick r:id="" action="ppaction://media"/>
            <a:extLst>
              <a:ext uri="{FF2B5EF4-FFF2-40B4-BE49-F238E27FC236}">
                <a16:creationId xmlns:a16="http://schemas.microsoft.com/office/drawing/2014/main" id="{5080B8FA-3423-C345-F69D-314776EEBF7F}"/>
              </a:ext>
            </a:extLst>
          </p:cNvPr>
          <p:cNvPicPr>
            <a:picLocks noRot="1" noChangeAspect="1"/>
          </p:cNvPicPr>
          <p:nvPr>
            <a:videoFile r:link="rId1"/>
          </p:nvPr>
        </p:nvPicPr>
        <p:blipFill>
          <a:blip r:embed="rId5">
            <a:duotone>
              <a:schemeClr val="accent4">
                <a:shade val="45000"/>
                <a:satMod val="135000"/>
              </a:schemeClr>
              <a:prstClr val="white"/>
            </a:duotone>
          </a:blip>
          <a:stretch>
            <a:fillRect/>
          </a:stretch>
        </p:blipFill>
        <p:spPr>
          <a:xfrm>
            <a:off x="6743700" y="1993900"/>
            <a:ext cx="5207000" cy="2941955"/>
          </a:xfrm>
          <a:prstGeom prst="rect">
            <a:avLst/>
          </a:prstGeom>
        </p:spPr>
      </p:pic>
      <p:sp>
        <p:nvSpPr>
          <p:cNvPr id="2" name="Title 1">
            <a:extLst>
              <a:ext uri="{FF2B5EF4-FFF2-40B4-BE49-F238E27FC236}">
                <a16:creationId xmlns:a16="http://schemas.microsoft.com/office/drawing/2014/main" id="{72D96639-FD93-91D3-0337-2151B72DF6F7}"/>
              </a:ext>
            </a:extLst>
          </p:cNvPr>
          <p:cNvSpPr>
            <a:spLocks noGrp="1"/>
          </p:cNvSpPr>
          <p:nvPr>
            <p:ph type="title"/>
          </p:nvPr>
        </p:nvSpPr>
        <p:spPr/>
        <p:txBody>
          <a:bodyPr/>
          <a:lstStyle/>
          <a:p>
            <a:r>
              <a:rPr lang="en-US" dirty="0"/>
              <a:t>Coaching conversation example</a:t>
            </a:r>
          </a:p>
        </p:txBody>
      </p:sp>
      <p:sp>
        <p:nvSpPr>
          <p:cNvPr id="4" name="Footer Placeholder 3">
            <a:extLst>
              <a:ext uri="{FF2B5EF4-FFF2-40B4-BE49-F238E27FC236}">
                <a16:creationId xmlns:a16="http://schemas.microsoft.com/office/drawing/2014/main" id="{6CCAE490-939E-4333-0036-2C51861EFFDF}"/>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3487627D-04D0-1E56-AAF8-9902B751A599}"/>
              </a:ext>
            </a:extLst>
          </p:cNvPr>
          <p:cNvSpPr>
            <a:spLocks noGrp="1"/>
          </p:cNvSpPr>
          <p:nvPr>
            <p:ph type="sldNum" sz="quarter" idx="12"/>
          </p:nvPr>
        </p:nvSpPr>
        <p:spPr/>
        <p:txBody>
          <a:bodyPr/>
          <a:lstStyle/>
          <a:p>
            <a:fld id="{16C5AC08-0ACD-404A-9C9F-AB39E786C34A}" type="slidenum">
              <a:rPr lang="en-GB"/>
              <a:t>73</a:t>
            </a:fld>
            <a:endParaRPr lang="en-GB"/>
          </a:p>
        </p:txBody>
      </p:sp>
      <p:sp>
        <p:nvSpPr>
          <p:cNvPr id="6" name="Text Placeholder 5">
            <a:extLst>
              <a:ext uri="{FF2B5EF4-FFF2-40B4-BE49-F238E27FC236}">
                <a16:creationId xmlns:a16="http://schemas.microsoft.com/office/drawing/2014/main" id="{58836640-0E0C-96DF-0207-ACBD17ACB8DB}"/>
              </a:ext>
            </a:extLst>
          </p:cNvPr>
          <p:cNvSpPr>
            <a:spLocks noGrp="1"/>
          </p:cNvSpPr>
          <p:nvPr>
            <p:ph type="body" sz="quarter" idx="13"/>
          </p:nvPr>
        </p:nvSpPr>
        <p:spPr/>
        <p:txBody>
          <a:bodyPr/>
          <a:lstStyle/>
          <a:p>
            <a:r>
              <a:rPr lang="en-US"/>
              <a:t>Activity 1.5</a:t>
            </a:r>
          </a:p>
        </p:txBody>
      </p:sp>
      <p:grpSp>
        <p:nvGrpSpPr>
          <p:cNvPr id="18" name="Group 17">
            <a:extLst>
              <a:ext uri="{FF2B5EF4-FFF2-40B4-BE49-F238E27FC236}">
                <a16:creationId xmlns:a16="http://schemas.microsoft.com/office/drawing/2014/main" id="{4B20A2A6-B40A-BEC6-7E07-88B763334878}"/>
              </a:ext>
            </a:extLst>
          </p:cNvPr>
          <p:cNvGrpSpPr/>
          <p:nvPr/>
        </p:nvGrpSpPr>
        <p:grpSpPr>
          <a:xfrm>
            <a:off x="6734175" y="5184490"/>
            <a:ext cx="4696197" cy="261610"/>
            <a:chOff x="6734175" y="5765800"/>
            <a:chExt cx="4696197" cy="261610"/>
          </a:xfrm>
        </p:grpSpPr>
        <p:sp>
          <p:nvSpPr>
            <p:cNvPr id="14" name="TextBox 13">
              <a:hlinkClick r:id="rId6"/>
              <a:extLst>
                <a:ext uri="{FF2B5EF4-FFF2-40B4-BE49-F238E27FC236}">
                  <a16:creationId xmlns:a16="http://schemas.microsoft.com/office/drawing/2014/main" id="{6E1E5EB0-67FF-4182-DA8D-5B4E43B87139}"/>
                </a:ext>
              </a:extLst>
            </p:cNvPr>
            <p:cNvSpPr txBox="1"/>
            <p:nvPr/>
          </p:nvSpPr>
          <p:spPr>
            <a:xfrm>
              <a:off x="6744072" y="5765800"/>
              <a:ext cx="4686300" cy="261610"/>
            </a:xfrm>
            <a:prstGeom prst="rect">
              <a:avLst/>
            </a:prstGeom>
            <a:noFill/>
          </p:spPr>
          <p:txBody>
            <a:bodyPr wrap="square" lIns="180000" rIns="90000">
              <a:spAutoFit/>
            </a:bodyPr>
            <a:lstStyle/>
            <a:p>
              <a:r>
                <a:rPr lang="en-GB" sz="1050" b="1">
                  <a:solidFill>
                    <a:schemeClr val="accent4"/>
                  </a:solidFill>
                  <a:latin typeface="DM Sans" pitchFamily="2" charset="77"/>
                </a:rPr>
                <a:t>Case study – GROW Model (part 2)</a:t>
              </a:r>
            </a:p>
          </p:txBody>
        </p:sp>
        <p:pic>
          <p:nvPicPr>
            <p:cNvPr id="15" name="Picture 14">
              <a:extLst>
                <a:ext uri="{FF2B5EF4-FFF2-40B4-BE49-F238E27FC236}">
                  <a16:creationId xmlns:a16="http://schemas.microsoft.com/office/drawing/2014/main" id="{A4C7D8DA-0D99-97DC-1F5B-EA0FDB8995F4}"/>
                </a:ext>
              </a:extLst>
            </p:cNvPr>
            <p:cNvPicPr>
              <a:picLocks noChangeAspect="1"/>
            </p:cNvPicPr>
            <p:nvPr/>
          </p:nvPicPr>
          <p:blipFill>
            <a:blip r:embed="rId7"/>
            <a:srcRect/>
            <a:stretch/>
          </p:blipFill>
          <p:spPr>
            <a:xfrm>
              <a:off x="6734175" y="5844395"/>
              <a:ext cx="132720" cy="94800"/>
            </a:xfrm>
            <a:prstGeom prst="rect">
              <a:avLst/>
            </a:prstGeom>
          </p:spPr>
        </p:pic>
      </p:grpSp>
      <p:grpSp>
        <p:nvGrpSpPr>
          <p:cNvPr id="19" name="Group 18">
            <a:extLst>
              <a:ext uri="{FF2B5EF4-FFF2-40B4-BE49-F238E27FC236}">
                <a16:creationId xmlns:a16="http://schemas.microsoft.com/office/drawing/2014/main" id="{6645F97B-04E1-2A7A-3992-697F89C96F78}"/>
              </a:ext>
            </a:extLst>
          </p:cNvPr>
          <p:cNvGrpSpPr/>
          <p:nvPr/>
        </p:nvGrpSpPr>
        <p:grpSpPr>
          <a:xfrm>
            <a:off x="1077913" y="2952030"/>
            <a:ext cx="4686300" cy="2494070"/>
            <a:chOff x="1077913" y="3533340"/>
            <a:chExt cx="4686300" cy="2494070"/>
          </a:xfrm>
        </p:grpSpPr>
        <p:pic>
          <p:nvPicPr>
            <p:cNvPr id="12" name="Picture 11">
              <a:extLst>
                <a:ext uri="{FF2B5EF4-FFF2-40B4-BE49-F238E27FC236}">
                  <a16:creationId xmlns:a16="http://schemas.microsoft.com/office/drawing/2014/main" id="{F37423F7-702A-F063-B766-B542DC044FAD}"/>
                </a:ext>
              </a:extLst>
            </p:cNvPr>
            <p:cNvPicPr>
              <a:picLocks noChangeAspect="1"/>
            </p:cNvPicPr>
            <p:nvPr/>
          </p:nvPicPr>
          <p:blipFill>
            <a:blip r:embed="rId8"/>
            <a:srcRect/>
            <a:stretch/>
          </p:blipFill>
          <p:spPr>
            <a:xfrm>
              <a:off x="3245385" y="3533340"/>
              <a:ext cx="927100" cy="927100"/>
            </a:xfrm>
            <a:prstGeom prst="rect">
              <a:avLst/>
            </a:prstGeom>
          </p:spPr>
        </p:pic>
        <p:grpSp>
          <p:nvGrpSpPr>
            <p:cNvPr id="17" name="Group 16">
              <a:extLst>
                <a:ext uri="{FF2B5EF4-FFF2-40B4-BE49-F238E27FC236}">
                  <a16:creationId xmlns:a16="http://schemas.microsoft.com/office/drawing/2014/main" id="{9439B7CC-0992-3C6D-1F81-D3F9150020B5}"/>
                </a:ext>
              </a:extLst>
            </p:cNvPr>
            <p:cNvGrpSpPr/>
            <p:nvPr/>
          </p:nvGrpSpPr>
          <p:grpSpPr>
            <a:xfrm>
              <a:off x="1077913" y="5765800"/>
              <a:ext cx="4686300" cy="261610"/>
              <a:chOff x="1077913" y="5765800"/>
              <a:chExt cx="4686300" cy="261610"/>
            </a:xfrm>
          </p:grpSpPr>
          <p:sp>
            <p:nvSpPr>
              <p:cNvPr id="9" name="TextBox 8">
                <a:hlinkClick r:id="rId9"/>
                <a:extLst>
                  <a:ext uri="{FF2B5EF4-FFF2-40B4-BE49-F238E27FC236}">
                    <a16:creationId xmlns:a16="http://schemas.microsoft.com/office/drawing/2014/main" id="{B8ED8D80-F3D3-16A3-BF83-C525659A5DBC}"/>
                  </a:ext>
                </a:extLst>
              </p:cNvPr>
              <p:cNvSpPr txBox="1"/>
              <p:nvPr/>
            </p:nvSpPr>
            <p:spPr>
              <a:xfrm>
                <a:off x="1077913" y="5765800"/>
                <a:ext cx="4686300" cy="261610"/>
              </a:xfrm>
              <a:prstGeom prst="rect">
                <a:avLst/>
              </a:prstGeom>
              <a:noFill/>
            </p:spPr>
            <p:txBody>
              <a:bodyPr wrap="square" lIns="180000">
                <a:spAutoFit/>
              </a:bodyPr>
              <a:lstStyle/>
              <a:p>
                <a:r>
                  <a:rPr lang="en-GB" sz="1050" b="1">
                    <a:solidFill>
                      <a:schemeClr val="accent4"/>
                    </a:solidFill>
                    <a:latin typeface="DM Sans" pitchFamily="2" charset="77"/>
                  </a:rPr>
                  <a:t>Case study – GROW Model (part 1)</a:t>
                </a:r>
              </a:p>
            </p:txBody>
          </p:sp>
          <p:pic>
            <p:nvPicPr>
              <p:cNvPr id="16" name="Picture 15">
                <a:extLst>
                  <a:ext uri="{FF2B5EF4-FFF2-40B4-BE49-F238E27FC236}">
                    <a16:creationId xmlns:a16="http://schemas.microsoft.com/office/drawing/2014/main" id="{714D5C62-0D36-9483-30F2-FBE80A423EE3}"/>
                  </a:ext>
                </a:extLst>
              </p:cNvPr>
              <p:cNvPicPr>
                <a:picLocks noChangeAspect="1"/>
              </p:cNvPicPr>
              <p:nvPr/>
            </p:nvPicPr>
            <p:blipFill>
              <a:blip r:embed="rId7"/>
              <a:srcRect/>
              <a:stretch/>
            </p:blipFill>
            <p:spPr>
              <a:xfrm>
                <a:off x="1077913" y="5844395"/>
                <a:ext cx="132720" cy="94800"/>
              </a:xfrm>
              <a:prstGeom prst="rect">
                <a:avLst/>
              </a:prstGeom>
            </p:spPr>
          </p:pic>
        </p:grpSp>
      </p:grpSp>
      <p:pic>
        <p:nvPicPr>
          <p:cNvPr id="7" name="Picture 6">
            <a:extLst>
              <a:ext uri="{FF2B5EF4-FFF2-40B4-BE49-F238E27FC236}">
                <a16:creationId xmlns:a16="http://schemas.microsoft.com/office/drawing/2014/main" id="{B8DC2E7B-56C7-E17B-9133-D569479271AF}"/>
              </a:ext>
            </a:extLst>
          </p:cNvPr>
          <p:cNvPicPr>
            <a:picLocks noChangeAspect="1"/>
          </p:cNvPicPr>
          <p:nvPr/>
        </p:nvPicPr>
        <p:blipFill>
          <a:blip r:embed="rId10"/>
          <a:stretch>
            <a:fillRect/>
          </a:stretch>
        </p:blipFill>
        <p:spPr>
          <a:xfrm>
            <a:off x="238124" y="800100"/>
            <a:ext cx="495301" cy="376859"/>
          </a:xfrm>
          <a:prstGeom prst="rect">
            <a:avLst/>
          </a:prstGeom>
        </p:spPr>
      </p:pic>
      <p:pic>
        <p:nvPicPr>
          <p:cNvPr id="8" name="Online Media 7" descr="Case study - GROW Model (part 1)">
            <a:hlinkClick r:id="" action="ppaction://media"/>
            <a:extLst>
              <a:ext uri="{FF2B5EF4-FFF2-40B4-BE49-F238E27FC236}">
                <a16:creationId xmlns:a16="http://schemas.microsoft.com/office/drawing/2014/main" id="{C724F185-D0F4-2DE2-EDD2-8272E3796181}"/>
              </a:ext>
            </a:extLst>
          </p:cNvPr>
          <p:cNvPicPr>
            <a:picLocks noRot="1" noChangeAspect="1"/>
          </p:cNvPicPr>
          <p:nvPr>
            <a:videoFile r:link="rId2"/>
          </p:nvPr>
        </p:nvPicPr>
        <p:blipFill>
          <a:blip r:embed="rId11">
            <a:duotone>
              <a:schemeClr val="accent2">
                <a:shade val="45000"/>
                <a:satMod val="135000"/>
              </a:schemeClr>
              <a:prstClr val="white"/>
            </a:duotone>
          </a:blip>
          <a:stretch>
            <a:fillRect/>
          </a:stretch>
        </p:blipFill>
        <p:spPr>
          <a:xfrm>
            <a:off x="1101466" y="1993915"/>
            <a:ext cx="5214937" cy="2946439"/>
          </a:xfrm>
          <a:prstGeom prst="rect">
            <a:avLst/>
          </a:prstGeom>
        </p:spPr>
      </p:pic>
    </p:spTree>
    <p:extLst>
      <p:ext uri="{BB962C8B-B14F-4D97-AF65-F5344CB8AC3E}">
        <p14:creationId xmlns:p14="http://schemas.microsoft.com/office/powerpoint/2010/main" val="344918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22"/>
                </p:tgtEl>
              </p:cMediaNode>
            </p:video>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FB27-CE0E-6F64-653A-6F274BAF9574}"/>
              </a:ext>
            </a:extLst>
          </p:cNvPr>
          <p:cNvSpPr>
            <a:spLocks noGrp="1"/>
          </p:cNvSpPr>
          <p:nvPr>
            <p:ph type="title"/>
          </p:nvPr>
        </p:nvSpPr>
        <p:spPr/>
        <p:txBody>
          <a:bodyPr/>
          <a:lstStyle/>
          <a:p>
            <a:r>
              <a:rPr lang="en-US"/>
              <a:t>Coaching conversation debrief</a:t>
            </a:r>
          </a:p>
        </p:txBody>
      </p:sp>
      <p:sp>
        <p:nvSpPr>
          <p:cNvPr id="3" name="Content Placeholder 2">
            <a:extLst>
              <a:ext uri="{FF2B5EF4-FFF2-40B4-BE49-F238E27FC236}">
                <a16:creationId xmlns:a16="http://schemas.microsoft.com/office/drawing/2014/main" id="{D46E1CEF-FA36-AEA9-CB4F-5E2C4965BCB2}"/>
              </a:ext>
            </a:extLst>
          </p:cNvPr>
          <p:cNvSpPr>
            <a:spLocks noGrp="1"/>
          </p:cNvSpPr>
          <p:nvPr>
            <p:ph idx="1"/>
          </p:nvPr>
        </p:nvSpPr>
        <p:spPr/>
        <p:txBody>
          <a:bodyPr/>
          <a:lstStyle/>
          <a:p>
            <a:r>
              <a:rPr lang="en-US"/>
              <a:t>What did you notice?</a:t>
            </a:r>
          </a:p>
          <a:p>
            <a:r>
              <a:rPr lang="en-US"/>
              <a:t>What skills did the coach use?</a:t>
            </a:r>
          </a:p>
          <a:p>
            <a:r>
              <a:rPr lang="en-US"/>
              <a:t>Could you identify a structure to the conversation?</a:t>
            </a:r>
          </a:p>
          <a:p>
            <a:endParaRPr lang="en-US"/>
          </a:p>
          <a:p>
            <a:endParaRPr lang="en-US"/>
          </a:p>
        </p:txBody>
      </p:sp>
      <p:sp>
        <p:nvSpPr>
          <p:cNvPr id="4" name="Footer Placeholder 3">
            <a:extLst>
              <a:ext uri="{FF2B5EF4-FFF2-40B4-BE49-F238E27FC236}">
                <a16:creationId xmlns:a16="http://schemas.microsoft.com/office/drawing/2014/main" id="{97C6EB9F-7AA5-C75A-885C-D1E166424842}"/>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A03BCCE2-3B7A-F01A-866D-F26402BA928A}"/>
              </a:ext>
            </a:extLst>
          </p:cNvPr>
          <p:cNvSpPr>
            <a:spLocks noGrp="1"/>
          </p:cNvSpPr>
          <p:nvPr>
            <p:ph type="sldNum" sz="quarter" idx="12"/>
          </p:nvPr>
        </p:nvSpPr>
        <p:spPr/>
        <p:txBody>
          <a:bodyPr/>
          <a:lstStyle/>
          <a:p>
            <a:fld id="{16C5AC08-0ACD-404A-9C9F-AB39E786C34A}" type="slidenum">
              <a:rPr lang="en-GB"/>
              <a:t>74</a:t>
            </a:fld>
            <a:endParaRPr lang="en-GB"/>
          </a:p>
        </p:txBody>
      </p:sp>
      <p:sp>
        <p:nvSpPr>
          <p:cNvPr id="6" name="Text Placeholder 5">
            <a:extLst>
              <a:ext uri="{FF2B5EF4-FFF2-40B4-BE49-F238E27FC236}">
                <a16:creationId xmlns:a16="http://schemas.microsoft.com/office/drawing/2014/main" id="{573FD7E1-8C42-91C3-E207-9C6FAD2E9661}"/>
              </a:ext>
            </a:extLst>
          </p:cNvPr>
          <p:cNvSpPr>
            <a:spLocks noGrp="1"/>
          </p:cNvSpPr>
          <p:nvPr>
            <p:ph type="body" sz="quarter" idx="13"/>
          </p:nvPr>
        </p:nvSpPr>
        <p:spPr/>
        <p:txBody>
          <a:bodyPr/>
          <a:lstStyle/>
          <a:p>
            <a:r>
              <a:rPr lang="en-US"/>
              <a:t>Coaching conversation debrief</a:t>
            </a:r>
          </a:p>
        </p:txBody>
      </p:sp>
    </p:spTree>
    <p:extLst>
      <p:ext uri="{BB962C8B-B14F-4D97-AF65-F5344CB8AC3E}">
        <p14:creationId xmlns:p14="http://schemas.microsoft.com/office/powerpoint/2010/main" val="31892943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91CDD-A471-9CA6-5689-DD190261691E}"/>
              </a:ext>
            </a:extLst>
          </p:cNvPr>
          <p:cNvSpPr>
            <a:spLocks noGrp="1"/>
          </p:cNvSpPr>
          <p:nvPr>
            <p:ph type="title"/>
          </p:nvPr>
        </p:nvSpPr>
        <p:spPr/>
        <p:txBody>
          <a:bodyPr/>
          <a:lstStyle/>
          <a:p>
            <a:r>
              <a:rPr lang="en-US"/>
              <a:t>Comfort break</a:t>
            </a:r>
          </a:p>
        </p:txBody>
      </p:sp>
      <p:sp>
        <p:nvSpPr>
          <p:cNvPr id="4" name="Footer Placeholder 3">
            <a:extLst>
              <a:ext uri="{FF2B5EF4-FFF2-40B4-BE49-F238E27FC236}">
                <a16:creationId xmlns:a16="http://schemas.microsoft.com/office/drawing/2014/main" id="{F1DB65A7-4800-F493-C1B7-11A6F342D5E0}"/>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D3D4B77C-4F0B-304B-188F-2E168EDC116E}"/>
              </a:ext>
            </a:extLst>
          </p:cNvPr>
          <p:cNvSpPr>
            <a:spLocks noGrp="1"/>
          </p:cNvSpPr>
          <p:nvPr>
            <p:ph type="sldNum" sz="quarter" idx="12"/>
          </p:nvPr>
        </p:nvSpPr>
        <p:spPr/>
        <p:txBody>
          <a:bodyPr/>
          <a:lstStyle/>
          <a:p>
            <a:fld id="{16C5AC08-0ACD-404A-9C9F-AB39E786C34A}" type="slidenum">
              <a:rPr lang="en-GB"/>
              <a:pPr/>
              <a:t>75</a:t>
            </a:fld>
            <a:endParaRPr lang="en-GB"/>
          </a:p>
        </p:txBody>
      </p:sp>
      <p:sp>
        <p:nvSpPr>
          <p:cNvPr id="2" name="Pink cricle">
            <a:extLst>
              <a:ext uri="{FF2B5EF4-FFF2-40B4-BE49-F238E27FC236}">
                <a16:creationId xmlns:a16="http://schemas.microsoft.com/office/drawing/2014/main" id="{33108EF8-11D8-55C5-5EAE-BF530683B439}"/>
              </a:ext>
            </a:extLst>
          </p:cNvPr>
          <p:cNvSpPr/>
          <p:nvPr/>
        </p:nvSpPr>
        <p:spPr>
          <a:xfrm>
            <a:off x="3454407" y="848481"/>
            <a:ext cx="1499978" cy="149997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Connector 7">
            <a:extLst>
              <a:ext uri="{FF2B5EF4-FFF2-40B4-BE49-F238E27FC236}">
                <a16:creationId xmlns:a16="http://schemas.microsoft.com/office/drawing/2014/main" id="{A7E56B92-CAC7-D0D5-3753-D79E6A67405E}"/>
              </a:ext>
            </a:extLst>
          </p:cNvPr>
          <p:cNvSpPr/>
          <p:nvPr/>
        </p:nvSpPr>
        <p:spPr>
          <a:xfrm>
            <a:off x="8798705" y="3951392"/>
            <a:ext cx="2754774" cy="275477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57F216EB-E651-4959-023B-625BE9AF4864}"/>
              </a:ext>
            </a:extLst>
          </p:cNvPr>
          <p:cNvSpPr/>
          <p:nvPr/>
        </p:nvSpPr>
        <p:spPr>
          <a:xfrm>
            <a:off x="11539920" y="2832452"/>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6" name="Picture 5">
            <a:extLst>
              <a:ext uri="{FF2B5EF4-FFF2-40B4-BE49-F238E27FC236}">
                <a16:creationId xmlns:a16="http://schemas.microsoft.com/office/drawing/2014/main" id="{2F8D791D-924C-EA11-A1F0-C4BCD4531DF3}"/>
              </a:ext>
            </a:extLst>
          </p:cNvPr>
          <p:cNvPicPr>
            <a:picLocks noChangeAspect="1"/>
          </p:cNvPicPr>
          <p:nvPr/>
        </p:nvPicPr>
        <p:blipFill>
          <a:blip r:embed="rId3"/>
          <a:srcRect/>
          <a:stretch/>
        </p:blipFill>
        <p:spPr>
          <a:xfrm flipH="1">
            <a:off x="7274791" y="1206500"/>
            <a:ext cx="4394200" cy="5410200"/>
          </a:xfrm>
          <a:prstGeom prst="rect">
            <a:avLst/>
          </a:prstGeom>
        </p:spPr>
      </p:pic>
    </p:spTree>
    <p:extLst>
      <p:ext uri="{BB962C8B-B14F-4D97-AF65-F5344CB8AC3E}">
        <p14:creationId xmlns:p14="http://schemas.microsoft.com/office/powerpoint/2010/main" val="82157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4.58333E-6 -1.85185E-6 C -0.38672 -0.2368 -0.77279 -0.47338 -0.9211 -0.33935 C -1.06967 -0.20509 -1.10782 0.69491 -0.88998 0.80556 C -0.67201 0.91574 0.23828 0.4581 0.3871 0.32454 C 0.53645 0.19121 0.13072 0.0956 0.0052 -0.00023 " pathEditMode="relative" rAng="0" ptsTypes="AAAAA">
                                      <p:cBhvr>
                                        <p:cTn id="6" dur="240000" fill="hold"/>
                                        <p:tgtEl>
                                          <p:spTgt spid="8"/>
                                        </p:tgtEl>
                                        <p:attrNameLst>
                                          <p:attrName>ppt_x</p:attrName>
                                          <p:attrName>ppt_y</p:attrName>
                                        </p:attrNameLst>
                                      </p:cBhvr>
                                      <p:rCtr x="-31159" y="22199"/>
                                    </p:animMotion>
                                  </p:childTnLst>
                                </p:cTn>
                              </p:par>
                              <p:par>
                                <p:cTn id="7" presetID="6" presetClass="emph" presetSubtype="0" repeatCount="indefinite" autoRev="1" fill="hold" grpId="1" nodeType="withEffect">
                                  <p:stCondLst>
                                    <p:cond delay="0"/>
                                  </p:stCondLst>
                                  <p:childTnLst>
                                    <p:animScale>
                                      <p:cBhvr>
                                        <p:cTn id="8" dur="37000" fill="hold"/>
                                        <p:tgtEl>
                                          <p:spTgt spid="8"/>
                                        </p:tgtEl>
                                      </p:cBhvr>
                                      <p:by x="25000" y="25000"/>
                                    </p:animScale>
                                  </p:childTnLst>
                                </p:cTn>
                              </p:par>
                              <p:par>
                                <p:cTn id="9" presetID="0" presetClass="path" presetSubtype="0" repeatCount="indefinite" fill="hold" grpId="1" nodeType="withEffect">
                                  <p:stCondLst>
                                    <p:cond delay="0"/>
                                  </p:stCondLst>
                                  <p:childTnLst>
                                    <p:animMotion origin="layout" path="M -0.00065 0.00046 C -0.03659 -0.13033 -0.41784 -0.47385 -0.50834 -0.48542 C -0.59831 -0.49607 -0.57709 -0.19676 -0.54154 -0.06644 C -0.50586 0.06296 -0.48203 0.3956 -0.2806 0.44722 C -0.07917 0.49861 0.03502 0.13009 -0.00065 0.00046 Z " pathEditMode="relative" rAng="12300000" ptsTypes="AAAAA">
                                      <p:cBhvr>
                                        <p:cTn id="10" dur="200000" fill="hold"/>
                                        <p:tgtEl>
                                          <p:spTgt spid="9"/>
                                        </p:tgtEl>
                                        <p:attrNameLst>
                                          <p:attrName>ppt_x</p:attrName>
                                          <p:attrName>ppt_y</p:attrName>
                                        </p:attrNameLst>
                                      </p:cBhvr>
                                      <p:rCtr x="-32643" y="3171"/>
                                    </p:animMotion>
                                  </p:childTnLst>
                                </p:cTn>
                              </p:par>
                              <p:par>
                                <p:cTn id="11" presetID="6" presetClass="emph" presetSubtype="0" repeatCount="indefinite" autoRev="1" fill="hold" grpId="0" nodeType="withEffect">
                                  <p:stCondLst>
                                    <p:cond delay="0"/>
                                  </p:stCondLst>
                                  <p:childTnLst>
                                    <p:animScale>
                                      <p:cBhvr>
                                        <p:cTn id="12" dur="90000" fill="hold"/>
                                        <p:tgtEl>
                                          <p:spTgt spid="9"/>
                                        </p:tgtEl>
                                      </p:cBhvr>
                                      <p:by x="400000" y="400000"/>
                                    </p:animScale>
                                  </p:childTnLst>
                                </p:cTn>
                              </p:par>
                              <p:par>
                                <p:cTn id="13" presetID="0" presetClass="path" presetSubtype="0" repeatCount="indefinite" fill="hold" grpId="1" nodeType="withEffect">
                                  <p:stCondLst>
                                    <p:cond delay="0"/>
                                  </p:stCondLst>
                                  <p:childTnLst>
                                    <p:animMotion origin="layout" path="M -0.00052 -0.00023 C -0.14544 -0.03148 -0.36198 -0.00255 -0.32969 0.11875 C -0.29739 0.24005 -0.04336 0.71319 0.19323 0.72662 C 0.43034 0.74051 0.53607 0.59583 0.55248 0.36227 C 0.5793 0.03009 0.14414 0.03125 -0.00052 -0.00023 Z " pathEditMode="relative" rAng="12300000" ptsTypes="AAAAA">
                                      <p:cBhvr>
                                        <p:cTn id="14" dur="200000" spd="-100000" fill="hold"/>
                                        <p:tgtEl>
                                          <p:spTgt spid="2"/>
                                        </p:tgtEl>
                                        <p:attrNameLst>
                                          <p:attrName>ppt_x</p:attrName>
                                          <p:attrName>ppt_y</p:attrName>
                                        </p:attrNameLst>
                                      </p:cBhvr>
                                      <p:rCtr x="10326" y="27593"/>
                                    </p:animMotion>
                                  </p:childTnLst>
                                </p:cTn>
                              </p:par>
                              <p:par>
                                <p:cTn id="15" presetID="6" presetClass="emph" presetSubtype="0" repeatCount="indefinite" autoRev="1" fill="hold" grpId="0" nodeType="withEffect">
                                  <p:stCondLst>
                                    <p:cond delay="0"/>
                                  </p:stCondLst>
                                  <p:childTnLst>
                                    <p:animScale>
                                      <p:cBhvr>
                                        <p:cTn id="16" dur="135000" fill="hold"/>
                                        <p:tgtEl>
                                          <p:spTgt spid="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1" animBg="1"/>
      <p:bldP spid="9" grpId="0" animBg="1"/>
      <p:bldP spid="9"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885FD-8714-7DEE-C191-C906B7C4B95D}"/>
              </a:ext>
            </a:extLst>
          </p:cNvPr>
          <p:cNvSpPr>
            <a:spLocks noGrp="1"/>
          </p:cNvSpPr>
          <p:nvPr>
            <p:ph type="title"/>
          </p:nvPr>
        </p:nvSpPr>
        <p:spPr/>
        <p:txBody>
          <a:bodyPr/>
          <a:lstStyle/>
          <a:p>
            <a:r>
              <a:rPr lang="en-US"/>
              <a:t>A structure for a coaching conversation</a:t>
            </a:r>
          </a:p>
        </p:txBody>
      </p:sp>
      <p:sp>
        <p:nvSpPr>
          <p:cNvPr id="3" name="Content Placeholder 2">
            <a:extLst>
              <a:ext uri="{FF2B5EF4-FFF2-40B4-BE49-F238E27FC236}">
                <a16:creationId xmlns:a16="http://schemas.microsoft.com/office/drawing/2014/main" id="{85731D0B-82BB-5BC6-8FF9-732A0591C4C2}"/>
              </a:ext>
            </a:extLst>
          </p:cNvPr>
          <p:cNvSpPr>
            <a:spLocks noGrp="1"/>
          </p:cNvSpPr>
          <p:nvPr>
            <p:ph idx="1"/>
          </p:nvPr>
        </p:nvSpPr>
        <p:spPr>
          <a:xfrm>
            <a:off x="1077914" y="1520825"/>
            <a:ext cx="2356662" cy="4244975"/>
          </a:xfrm>
          <a:prstGeom prst="roundRect">
            <a:avLst>
              <a:gd name="adj" fmla="val 5784"/>
            </a:avLst>
          </a:prstGeom>
          <a:solidFill>
            <a:schemeClr val="accent4"/>
          </a:solidFill>
        </p:spPr>
        <p:txBody>
          <a:bodyPr tIns="180000" bIns="180000"/>
          <a:lstStyle/>
          <a:p>
            <a:pPr algn="ctr"/>
            <a:r>
              <a:rPr lang="en-US" sz="12000" b="1">
                <a:solidFill>
                  <a:schemeClr val="accent1"/>
                </a:solidFill>
              </a:rPr>
              <a:t>G</a:t>
            </a:r>
          </a:p>
          <a:p>
            <a:pPr algn="ctr"/>
            <a:r>
              <a:rPr lang="en-US" sz="4400" b="1">
                <a:solidFill>
                  <a:schemeClr val="bg1"/>
                </a:solidFill>
              </a:rPr>
              <a:t>Goal</a:t>
            </a:r>
          </a:p>
          <a:p>
            <a:pPr lvl="3" algn="ctr"/>
            <a:r>
              <a:rPr lang="en-US" sz="3200">
                <a:solidFill>
                  <a:schemeClr val="bg1"/>
                </a:solidFill>
              </a:rPr>
              <a:t>What do you want?</a:t>
            </a:r>
          </a:p>
          <a:p>
            <a:pPr algn="ctr"/>
            <a:endParaRPr lang="en-US" sz="6900" b="1">
              <a:solidFill>
                <a:schemeClr val="bg1"/>
              </a:solidFill>
            </a:endParaRPr>
          </a:p>
        </p:txBody>
      </p:sp>
      <p:sp>
        <p:nvSpPr>
          <p:cNvPr id="4" name="Footer Placeholder 3">
            <a:extLst>
              <a:ext uri="{FF2B5EF4-FFF2-40B4-BE49-F238E27FC236}">
                <a16:creationId xmlns:a16="http://schemas.microsoft.com/office/drawing/2014/main" id="{5F6D745F-F3C2-A028-0FFF-67B53C49065F}"/>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D2FC45B9-4402-D49D-70E5-935903FFF6C5}"/>
              </a:ext>
            </a:extLst>
          </p:cNvPr>
          <p:cNvSpPr>
            <a:spLocks noGrp="1"/>
          </p:cNvSpPr>
          <p:nvPr>
            <p:ph type="sldNum" sz="quarter" idx="12"/>
          </p:nvPr>
        </p:nvSpPr>
        <p:spPr/>
        <p:txBody>
          <a:bodyPr/>
          <a:lstStyle/>
          <a:p>
            <a:fld id="{16C5AC08-0ACD-404A-9C9F-AB39E786C34A}" type="slidenum">
              <a:rPr lang="en-GB"/>
              <a:t>76</a:t>
            </a:fld>
            <a:endParaRPr lang="en-GB"/>
          </a:p>
        </p:txBody>
      </p:sp>
      <p:sp>
        <p:nvSpPr>
          <p:cNvPr id="6" name="Text Placeholder 5">
            <a:extLst>
              <a:ext uri="{FF2B5EF4-FFF2-40B4-BE49-F238E27FC236}">
                <a16:creationId xmlns:a16="http://schemas.microsoft.com/office/drawing/2014/main" id="{A58613E2-F770-820D-9B40-A3C2C53A6236}"/>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DD443CAD-CC62-9982-FA07-A51502FD19EB}"/>
              </a:ext>
            </a:extLst>
          </p:cNvPr>
          <p:cNvPicPr>
            <a:picLocks noChangeAspect="1"/>
          </p:cNvPicPr>
          <p:nvPr/>
        </p:nvPicPr>
        <p:blipFill>
          <a:blip r:embed="rId3"/>
          <a:stretch>
            <a:fillRect/>
          </a:stretch>
        </p:blipFill>
        <p:spPr>
          <a:xfrm>
            <a:off x="331788" y="808387"/>
            <a:ext cx="279400" cy="330200"/>
          </a:xfrm>
          <a:prstGeom prst="rect">
            <a:avLst/>
          </a:prstGeom>
        </p:spPr>
      </p:pic>
      <p:sp>
        <p:nvSpPr>
          <p:cNvPr id="9" name="TextBox 8">
            <a:extLst>
              <a:ext uri="{FF2B5EF4-FFF2-40B4-BE49-F238E27FC236}">
                <a16:creationId xmlns:a16="http://schemas.microsoft.com/office/drawing/2014/main" id="{53220931-5CE6-2123-107E-69EAB24F1C7C}"/>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effectLst/>
                <a:latin typeface="DM Sans" pitchFamily="2" charset="77"/>
              </a:rPr>
              <a:t>p90</a:t>
            </a:r>
            <a:endParaRPr lang="en-US" sz="800" dirty="0">
              <a:latin typeface="Petrona" pitchFamily="2" charset="77"/>
            </a:endParaRPr>
          </a:p>
        </p:txBody>
      </p:sp>
      <p:sp>
        <p:nvSpPr>
          <p:cNvPr id="18" name="TextBox 17">
            <a:extLst>
              <a:ext uri="{FF2B5EF4-FFF2-40B4-BE49-F238E27FC236}">
                <a16:creationId xmlns:a16="http://schemas.microsoft.com/office/drawing/2014/main" id="{694BD420-31C3-FE46-CB0F-B5C8A2E17E02}"/>
              </a:ext>
            </a:extLst>
          </p:cNvPr>
          <p:cNvSpPr txBox="1"/>
          <p:nvPr/>
        </p:nvSpPr>
        <p:spPr>
          <a:xfrm>
            <a:off x="7353596" y="6355090"/>
            <a:ext cx="4686300" cy="253916"/>
          </a:xfrm>
          <a:prstGeom prst="rect">
            <a:avLst/>
          </a:prstGeom>
          <a:noFill/>
        </p:spPr>
        <p:txBody>
          <a:bodyPr wrap="square">
            <a:spAutoFit/>
          </a:bodyPr>
          <a:lstStyle/>
          <a:p>
            <a:pPr algn="r"/>
            <a:r>
              <a:rPr lang="en-GB" sz="1050">
                <a:latin typeface="DM Sans" pitchFamily="2" charset="77"/>
              </a:rPr>
              <a:t>Developed by Sir John Whitmore</a:t>
            </a:r>
          </a:p>
        </p:txBody>
      </p:sp>
      <p:sp>
        <p:nvSpPr>
          <p:cNvPr id="19" name="Content Placeholder 2">
            <a:extLst>
              <a:ext uri="{FF2B5EF4-FFF2-40B4-BE49-F238E27FC236}">
                <a16:creationId xmlns:a16="http://schemas.microsoft.com/office/drawing/2014/main" id="{446E3645-9F63-5FC8-5747-50D6D0153339}"/>
              </a:ext>
            </a:extLst>
          </p:cNvPr>
          <p:cNvSpPr txBox="1">
            <a:spLocks/>
          </p:cNvSpPr>
          <p:nvPr/>
        </p:nvSpPr>
        <p:spPr>
          <a:xfrm>
            <a:off x="3903102" y="1520825"/>
            <a:ext cx="2356662" cy="4244975"/>
          </a:xfrm>
          <a:prstGeom prst="roundRect">
            <a:avLst>
              <a:gd name="adj" fmla="val 5784"/>
            </a:avLst>
          </a:prstGeom>
          <a:solidFill>
            <a:schemeClr val="accent4"/>
          </a:solidFill>
        </p:spPr>
        <p:txBody>
          <a:bodyPr vert="horz" lIns="0" tIns="180000" rIns="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0" b="1">
                <a:solidFill>
                  <a:schemeClr val="accent1"/>
                </a:solidFill>
              </a:rPr>
              <a:t>R</a:t>
            </a:r>
          </a:p>
          <a:p>
            <a:pPr algn="ctr"/>
            <a:r>
              <a:rPr lang="en-US" sz="4400" b="1">
                <a:solidFill>
                  <a:schemeClr val="bg1"/>
                </a:solidFill>
              </a:rPr>
              <a:t>Reality</a:t>
            </a:r>
          </a:p>
          <a:p>
            <a:pPr lvl="3" algn="ctr"/>
            <a:r>
              <a:rPr lang="en-US" sz="3200">
                <a:solidFill>
                  <a:schemeClr val="bg1"/>
                </a:solidFill>
              </a:rPr>
              <a:t>Where are you now?</a:t>
            </a:r>
          </a:p>
          <a:p>
            <a:pPr algn="ctr"/>
            <a:endParaRPr lang="en-US" sz="6900" b="1">
              <a:solidFill>
                <a:schemeClr val="bg1"/>
              </a:solidFill>
            </a:endParaRPr>
          </a:p>
        </p:txBody>
      </p:sp>
      <p:sp>
        <p:nvSpPr>
          <p:cNvPr id="20" name="Content Placeholder 2">
            <a:extLst>
              <a:ext uri="{FF2B5EF4-FFF2-40B4-BE49-F238E27FC236}">
                <a16:creationId xmlns:a16="http://schemas.microsoft.com/office/drawing/2014/main" id="{42564353-AFC7-8AC4-7E4C-C6C307369300}"/>
              </a:ext>
            </a:extLst>
          </p:cNvPr>
          <p:cNvSpPr txBox="1">
            <a:spLocks/>
          </p:cNvSpPr>
          <p:nvPr/>
        </p:nvSpPr>
        <p:spPr>
          <a:xfrm>
            <a:off x="6776730" y="1520825"/>
            <a:ext cx="2356662" cy="4244975"/>
          </a:xfrm>
          <a:prstGeom prst="roundRect">
            <a:avLst>
              <a:gd name="adj" fmla="val 5784"/>
            </a:avLst>
          </a:prstGeom>
          <a:solidFill>
            <a:schemeClr val="accent4"/>
          </a:solidFill>
        </p:spPr>
        <p:txBody>
          <a:bodyPr vert="horz" lIns="0" tIns="180000" rIns="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0" b="1">
                <a:solidFill>
                  <a:schemeClr val="accent1"/>
                </a:solidFill>
              </a:rPr>
              <a:t>O</a:t>
            </a:r>
          </a:p>
          <a:p>
            <a:pPr algn="ctr"/>
            <a:r>
              <a:rPr lang="en-US" sz="4400" b="1">
                <a:solidFill>
                  <a:schemeClr val="bg1"/>
                </a:solidFill>
              </a:rPr>
              <a:t>Options</a:t>
            </a:r>
          </a:p>
          <a:p>
            <a:pPr lvl="3" algn="ctr"/>
            <a:r>
              <a:rPr lang="en-US" sz="3200">
                <a:solidFill>
                  <a:schemeClr val="bg1"/>
                </a:solidFill>
              </a:rPr>
              <a:t>What could you do?</a:t>
            </a:r>
          </a:p>
          <a:p>
            <a:pPr algn="ctr"/>
            <a:endParaRPr lang="en-US" sz="6900" b="1">
              <a:solidFill>
                <a:schemeClr val="bg1"/>
              </a:solidFill>
            </a:endParaRPr>
          </a:p>
        </p:txBody>
      </p:sp>
      <p:sp>
        <p:nvSpPr>
          <p:cNvPr id="21" name="Content Placeholder 2">
            <a:extLst>
              <a:ext uri="{FF2B5EF4-FFF2-40B4-BE49-F238E27FC236}">
                <a16:creationId xmlns:a16="http://schemas.microsoft.com/office/drawing/2014/main" id="{775FF140-DD88-43A9-8998-3C53958D71D3}"/>
              </a:ext>
            </a:extLst>
          </p:cNvPr>
          <p:cNvSpPr txBox="1">
            <a:spLocks/>
          </p:cNvSpPr>
          <p:nvPr/>
        </p:nvSpPr>
        <p:spPr>
          <a:xfrm>
            <a:off x="9624392" y="1520825"/>
            <a:ext cx="2356662" cy="4244975"/>
          </a:xfrm>
          <a:prstGeom prst="roundRect">
            <a:avLst>
              <a:gd name="adj" fmla="val 5784"/>
            </a:avLst>
          </a:prstGeom>
          <a:solidFill>
            <a:schemeClr val="accent4"/>
          </a:solidFill>
        </p:spPr>
        <p:txBody>
          <a:bodyPr vert="horz" lIns="0" tIns="180000" rIns="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0" b="1">
                <a:solidFill>
                  <a:schemeClr val="accent1"/>
                </a:solidFill>
              </a:rPr>
              <a:t>W</a:t>
            </a:r>
          </a:p>
          <a:p>
            <a:pPr algn="ctr"/>
            <a:r>
              <a:rPr lang="en-US" sz="4400" b="1">
                <a:solidFill>
                  <a:schemeClr val="bg1"/>
                </a:solidFill>
              </a:rPr>
              <a:t>Will</a:t>
            </a:r>
          </a:p>
          <a:p>
            <a:pPr lvl="3" algn="ctr"/>
            <a:r>
              <a:rPr lang="en-US" sz="3200">
                <a:solidFill>
                  <a:schemeClr val="bg1"/>
                </a:solidFill>
              </a:rPr>
              <a:t>What will you do?</a:t>
            </a:r>
          </a:p>
          <a:p>
            <a:pPr algn="ctr"/>
            <a:endParaRPr lang="en-US" sz="6900" b="1">
              <a:solidFill>
                <a:schemeClr val="bg1"/>
              </a:solidFill>
            </a:endParaRPr>
          </a:p>
        </p:txBody>
      </p:sp>
    </p:spTree>
    <p:extLst>
      <p:ext uri="{BB962C8B-B14F-4D97-AF65-F5344CB8AC3E}">
        <p14:creationId xmlns:p14="http://schemas.microsoft.com/office/powerpoint/2010/main" val="241629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anim calcmode="lin" valueType="num">
                                      <p:cBhvr>
                                        <p:cTn id="8" dur="300" fill="hold"/>
                                        <p:tgtEl>
                                          <p:spTgt spid="3"/>
                                        </p:tgtEl>
                                        <p:attrNameLst>
                                          <p:attrName>ppt_x</p:attrName>
                                        </p:attrNameLst>
                                      </p:cBhvr>
                                      <p:tavLst>
                                        <p:tav tm="0">
                                          <p:val>
                                            <p:strVal val="#ppt_x"/>
                                          </p:val>
                                        </p:tav>
                                        <p:tav tm="100000">
                                          <p:val>
                                            <p:strVal val="#ppt_x"/>
                                          </p:val>
                                        </p:tav>
                                      </p:tavLst>
                                    </p:anim>
                                    <p:anim calcmode="lin" valueType="num">
                                      <p:cBhvr>
                                        <p:cTn id="9" dur="3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300"/>
                                        <p:tgtEl>
                                          <p:spTgt spid="19"/>
                                        </p:tgtEl>
                                      </p:cBhvr>
                                    </p:animEffect>
                                    <p:anim calcmode="lin" valueType="num">
                                      <p:cBhvr>
                                        <p:cTn id="13" dur="300" fill="hold"/>
                                        <p:tgtEl>
                                          <p:spTgt spid="19"/>
                                        </p:tgtEl>
                                        <p:attrNameLst>
                                          <p:attrName>ppt_x</p:attrName>
                                        </p:attrNameLst>
                                      </p:cBhvr>
                                      <p:tavLst>
                                        <p:tav tm="0">
                                          <p:val>
                                            <p:strVal val="#ppt_x"/>
                                          </p:val>
                                        </p:tav>
                                        <p:tav tm="100000">
                                          <p:val>
                                            <p:strVal val="#ppt_x"/>
                                          </p:val>
                                        </p:tav>
                                      </p:tavLst>
                                    </p:anim>
                                    <p:anim calcmode="lin" valueType="num">
                                      <p:cBhvr>
                                        <p:cTn id="14" dur="3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4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300"/>
                                        <p:tgtEl>
                                          <p:spTgt spid="20"/>
                                        </p:tgtEl>
                                      </p:cBhvr>
                                    </p:animEffect>
                                    <p:anim calcmode="lin" valueType="num">
                                      <p:cBhvr>
                                        <p:cTn id="18" dur="300" fill="hold"/>
                                        <p:tgtEl>
                                          <p:spTgt spid="20"/>
                                        </p:tgtEl>
                                        <p:attrNameLst>
                                          <p:attrName>ppt_x</p:attrName>
                                        </p:attrNameLst>
                                      </p:cBhvr>
                                      <p:tavLst>
                                        <p:tav tm="0">
                                          <p:val>
                                            <p:strVal val="#ppt_x"/>
                                          </p:val>
                                        </p:tav>
                                        <p:tav tm="100000">
                                          <p:val>
                                            <p:strVal val="#ppt_x"/>
                                          </p:val>
                                        </p:tav>
                                      </p:tavLst>
                                    </p:anim>
                                    <p:anim calcmode="lin" valueType="num">
                                      <p:cBhvr>
                                        <p:cTn id="19" dur="3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300"/>
                                        <p:tgtEl>
                                          <p:spTgt spid="21"/>
                                        </p:tgtEl>
                                      </p:cBhvr>
                                    </p:animEffect>
                                    <p:anim calcmode="lin" valueType="num">
                                      <p:cBhvr>
                                        <p:cTn id="23" dur="300" fill="hold"/>
                                        <p:tgtEl>
                                          <p:spTgt spid="21"/>
                                        </p:tgtEl>
                                        <p:attrNameLst>
                                          <p:attrName>ppt_x</p:attrName>
                                        </p:attrNameLst>
                                      </p:cBhvr>
                                      <p:tavLst>
                                        <p:tav tm="0">
                                          <p:val>
                                            <p:strVal val="#ppt_x"/>
                                          </p:val>
                                        </p:tav>
                                        <p:tav tm="100000">
                                          <p:val>
                                            <p:strVal val="#ppt_x"/>
                                          </p:val>
                                        </p:tav>
                                      </p:tavLst>
                                    </p:anim>
                                    <p:anim calcmode="lin" valueType="num">
                                      <p:cBhvr>
                                        <p:cTn id="24" dur="3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19" grpId="0" uiExpand="1" animBg="1"/>
      <p:bldP spid="20" grpId="0" uiExpand="1" animBg="1"/>
      <p:bldP spid="21" grpId="0" uiExpan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07E41CC4-7E6C-44CF-6952-D7731A218B55}"/>
              </a:ext>
            </a:extLst>
          </p:cNvPr>
          <p:cNvSpPr txBox="1">
            <a:spLocks/>
          </p:cNvSpPr>
          <p:nvPr/>
        </p:nvSpPr>
        <p:spPr>
          <a:xfrm>
            <a:off x="1077914" y="1520825"/>
            <a:ext cx="2356662" cy="4244975"/>
          </a:xfrm>
          <a:prstGeom prst="roundRect">
            <a:avLst>
              <a:gd name="adj" fmla="val 5784"/>
            </a:avLst>
          </a:prstGeom>
          <a:solidFill>
            <a:schemeClr val="accent4"/>
          </a:solidFill>
        </p:spPr>
        <p:txBody>
          <a:bodyPr vert="horz" lIns="0" tIns="180000" rIns="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0" b="1">
                <a:solidFill>
                  <a:schemeClr val="accent1"/>
                </a:solidFill>
              </a:rPr>
              <a:t>G</a:t>
            </a:r>
          </a:p>
          <a:p>
            <a:pPr algn="ctr"/>
            <a:r>
              <a:rPr lang="en-US" sz="4400" b="1">
                <a:solidFill>
                  <a:schemeClr val="bg1"/>
                </a:solidFill>
              </a:rPr>
              <a:t>Goal</a:t>
            </a:r>
          </a:p>
          <a:p>
            <a:pPr lvl="3" algn="ctr"/>
            <a:r>
              <a:rPr lang="en-US" sz="3200">
                <a:solidFill>
                  <a:schemeClr val="bg1"/>
                </a:solidFill>
              </a:rPr>
              <a:t>What do you want?</a:t>
            </a:r>
          </a:p>
          <a:p>
            <a:pPr algn="ctr"/>
            <a:endParaRPr lang="en-US" sz="6900" b="1">
              <a:solidFill>
                <a:schemeClr val="bg1"/>
              </a:solidFill>
            </a:endParaRPr>
          </a:p>
        </p:txBody>
      </p:sp>
      <p:sp>
        <p:nvSpPr>
          <p:cNvPr id="17" name="Content Placeholder 2">
            <a:extLst>
              <a:ext uri="{FF2B5EF4-FFF2-40B4-BE49-F238E27FC236}">
                <a16:creationId xmlns:a16="http://schemas.microsoft.com/office/drawing/2014/main" id="{069F1D85-9416-6488-7778-3C3E9EA32459}"/>
              </a:ext>
            </a:extLst>
          </p:cNvPr>
          <p:cNvSpPr txBox="1">
            <a:spLocks/>
          </p:cNvSpPr>
          <p:nvPr/>
        </p:nvSpPr>
        <p:spPr>
          <a:xfrm>
            <a:off x="3903102" y="1520825"/>
            <a:ext cx="2356662" cy="4244975"/>
          </a:xfrm>
          <a:prstGeom prst="roundRect">
            <a:avLst>
              <a:gd name="adj" fmla="val 5784"/>
            </a:avLst>
          </a:prstGeom>
          <a:solidFill>
            <a:schemeClr val="accent4"/>
          </a:solidFill>
        </p:spPr>
        <p:txBody>
          <a:bodyPr vert="horz" lIns="0" tIns="180000" rIns="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0" b="1">
                <a:solidFill>
                  <a:schemeClr val="accent1"/>
                </a:solidFill>
              </a:rPr>
              <a:t>R</a:t>
            </a:r>
          </a:p>
          <a:p>
            <a:pPr algn="ctr"/>
            <a:r>
              <a:rPr lang="en-US" sz="4400" b="1">
                <a:solidFill>
                  <a:schemeClr val="bg1"/>
                </a:solidFill>
              </a:rPr>
              <a:t>Reality</a:t>
            </a:r>
          </a:p>
          <a:p>
            <a:pPr lvl="3" algn="ctr"/>
            <a:r>
              <a:rPr lang="en-US" sz="3200">
                <a:solidFill>
                  <a:schemeClr val="bg1"/>
                </a:solidFill>
              </a:rPr>
              <a:t>Where are you now?</a:t>
            </a:r>
          </a:p>
          <a:p>
            <a:pPr algn="ctr"/>
            <a:endParaRPr lang="en-US" sz="6900" b="1">
              <a:solidFill>
                <a:schemeClr val="bg1"/>
              </a:solidFill>
            </a:endParaRPr>
          </a:p>
        </p:txBody>
      </p:sp>
      <p:sp>
        <p:nvSpPr>
          <p:cNvPr id="22" name="Content Placeholder 2">
            <a:extLst>
              <a:ext uri="{FF2B5EF4-FFF2-40B4-BE49-F238E27FC236}">
                <a16:creationId xmlns:a16="http://schemas.microsoft.com/office/drawing/2014/main" id="{FE51C890-CA3A-6D07-F54A-DA37A243D01B}"/>
              </a:ext>
            </a:extLst>
          </p:cNvPr>
          <p:cNvSpPr txBox="1">
            <a:spLocks/>
          </p:cNvSpPr>
          <p:nvPr/>
        </p:nvSpPr>
        <p:spPr>
          <a:xfrm>
            <a:off x="6776730" y="1520825"/>
            <a:ext cx="2356662" cy="4244975"/>
          </a:xfrm>
          <a:prstGeom prst="roundRect">
            <a:avLst>
              <a:gd name="adj" fmla="val 5784"/>
            </a:avLst>
          </a:prstGeom>
          <a:solidFill>
            <a:schemeClr val="accent4"/>
          </a:solidFill>
        </p:spPr>
        <p:txBody>
          <a:bodyPr vert="horz" lIns="0" tIns="180000" rIns="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0" b="1">
                <a:solidFill>
                  <a:schemeClr val="accent1"/>
                </a:solidFill>
              </a:rPr>
              <a:t>O</a:t>
            </a:r>
          </a:p>
          <a:p>
            <a:pPr algn="ctr"/>
            <a:r>
              <a:rPr lang="en-US" sz="4400" b="1">
                <a:solidFill>
                  <a:schemeClr val="bg1"/>
                </a:solidFill>
              </a:rPr>
              <a:t>Options</a:t>
            </a:r>
          </a:p>
          <a:p>
            <a:pPr lvl="3" algn="ctr"/>
            <a:r>
              <a:rPr lang="en-US" sz="3200">
                <a:solidFill>
                  <a:schemeClr val="bg1"/>
                </a:solidFill>
              </a:rPr>
              <a:t>What could you do?</a:t>
            </a:r>
          </a:p>
          <a:p>
            <a:pPr algn="ctr"/>
            <a:endParaRPr lang="en-US" sz="6900" b="1">
              <a:solidFill>
                <a:schemeClr val="bg1"/>
              </a:solidFill>
            </a:endParaRPr>
          </a:p>
        </p:txBody>
      </p:sp>
      <p:sp>
        <p:nvSpPr>
          <p:cNvPr id="23" name="Content Placeholder 2">
            <a:extLst>
              <a:ext uri="{FF2B5EF4-FFF2-40B4-BE49-F238E27FC236}">
                <a16:creationId xmlns:a16="http://schemas.microsoft.com/office/drawing/2014/main" id="{8888E1BB-B237-A32E-CEDE-75DA71E965AF}"/>
              </a:ext>
            </a:extLst>
          </p:cNvPr>
          <p:cNvSpPr txBox="1">
            <a:spLocks/>
          </p:cNvSpPr>
          <p:nvPr/>
        </p:nvSpPr>
        <p:spPr>
          <a:xfrm>
            <a:off x="9624392" y="1520825"/>
            <a:ext cx="2356662" cy="4244975"/>
          </a:xfrm>
          <a:prstGeom prst="roundRect">
            <a:avLst>
              <a:gd name="adj" fmla="val 5784"/>
            </a:avLst>
          </a:prstGeom>
          <a:solidFill>
            <a:schemeClr val="accent4"/>
          </a:solidFill>
        </p:spPr>
        <p:txBody>
          <a:bodyPr vert="horz" lIns="0" tIns="180000" rIns="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0" b="1">
                <a:solidFill>
                  <a:schemeClr val="accent1"/>
                </a:solidFill>
              </a:rPr>
              <a:t>W</a:t>
            </a:r>
          </a:p>
          <a:p>
            <a:pPr algn="ctr"/>
            <a:r>
              <a:rPr lang="en-US" sz="4400" b="1">
                <a:solidFill>
                  <a:schemeClr val="bg1"/>
                </a:solidFill>
              </a:rPr>
              <a:t>Will</a:t>
            </a:r>
          </a:p>
          <a:p>
            <a:pPr lvl="3" algn="ctr"/>
            <a:r>
              <a:rPr lang="en-US" sz="3200">
                <a:solidFill>
                  <a:schemeClr val="bg1"/>
                </a:solidFill>
              </a:rPr>
              <a:t>What will you do?</a:t>
            </a:r>
          </a:p>
          <a:p>
            <a:pPr algn="ctr"/>
            <a:endParaRPr lang="en-US" sz="6900" b="1">
              <a:solidFill>
                <a:schemeClr val="bg1"/>
              </a:solidFill>
            </a:endParaRPr>
          </a:p>
        </p:txBody>
      </p:sp>
      <p:sp>
        <p:nvSpPr>
          <p:cNvPr id="2" name="Title 1">
            <a:extLst>
              <a:ext uri="{FF2B5EF4-FFF2-40B4-BE49-F238E27FC236}">
                <a16:creationId xmlns:a16="http://schemas.microsoft.com/office/drawing/2014/main" id="{140885FD-8714-7DEE-C191-C906B7C4B95D}"/>
              </a:ext>
            </a:extLst>
          </p:cNvPr>
          <p:cNvSpPr>
            <a:spLocks noGrp="1"/>
          </p:cNvSpPr>
          <p:nvPr>
            <p:ph type="title"/>
          </p:nvPr>
        </p:nvSpPr>
        <p:spPr/>
        <p:txBody>
          <a:bodyPr/>
          <a:lstStyle/>
          <a:p>
            <a:r>
              <a:rPr lang="en-US"/>
              <a:t>A structure for a coaching conversation</a:t>
            </a:r>
          </a:p>
        </p:txBody>
      </p:sp>
      <p:sp>
        <p:nvSpPr>
          <p:cNvPr id="3" name="Content Placeholder 2">
            <a:extLst>
              <a:ext uri="{FF2B5EF4-FFF2-40B4-BE49-F238E27FC236}">
                <a16:creationId xmlns:a16="http://schemas.microsoft.com/office/drawing/2014/main" id="{85731D0B-82BB-5BC6-8FF9-732A0591C4C2}"/>
              </a:ext>
            </a:extLst>
          </p:cNvPr>
          <p:cNvSpPr>
            <a:spLocks noGrp="1"/>
          </p:cNvSpPr>
          <p:nvPr>
            <p:ph idx="1"/>
          </p:nvPr>
        </p:nvSpPr>
        <p:spPr>
          <a:xfrm>
            <a:off x="1077914" y="3219450"/>
            <a:ext cx="2356662" cy="2546350"/>
          </a:xfrm>
          <a:prstGeom prst="roundRect">
            <a:avLst>
              <a:gd name="adj" fmla="val 5784"/>
            </a:avLst>
          </a:prstGeom>
          <a:solidFill>
            <a:schemeClr val="accent4"/>
          </a:solidFill>
        </p:spPr>
        <p:txBody>
          <a:bodyPr lIns="144000" tIns="144000" rIns="144000" bIns="180000"/>
          <a:lstStyle/>
          <a:p>
            <a:pPr lvl="3"/>
            <a:r>
              <a:rPr lang="en-US" sz="1600">
                <a:solidFill>
                  <a:schemeClr val="bg1"/>
                </a:solidFill>
              </a:rPr>
              <a:t>Coaching starts with establishing a </a:t>
            </a:r>
            <a:r>
              <a:rPr lang="en-US" sz="1600" b="1">
                <a:solidFill>
                  <a:schemeClr val="bg1"/>
                </a:solidFill>
              </a:rPr>
              <a:t>goal</a:t>
            </a:r>
            <a:r>
              <a:rPr lang="en-US" sz="1600">
                <a:solidFill>
                  <a:schemeClr val="bg1"/>
                </a:solidFill>
              </a:rPr>
              <a:t>. </a:t>
            </a:r>
          </a:p>
          <a:p>
            <a:pPr lvl="3"/>
            <a:r>
              <a:rPr lang="en-US" sz="1600">
                <a:solidFill>
                  <a:schemeClr val="bg1"/>
                </a:solidFill>
              </a:rPr>
              <a:t>What questions could you ask to establish a goal?</a:t>
            </a:r>
          </a:p>
        </p:txBody>
      </p:sp>
      <p:sp>
        <p:nvSpPr>
          <p:cNvPr id="4" name="Footer Placeholder 3">
            <a:extLst>
              <a:ext uri="{FF2B5EF4-FFF2-40B4-BE49-F238E27FC236}">
                <a16:creationId xmlns:a16="http://schemas.microsoft.com/office/drawing/2014/main" id="{5F6D745F-F3C2-A028-0FFF-67B53C49065F}"/>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D2FC45B9-4402-D49D-70E5-935903FFF6C5}"/>
              </a:ext>
            </a:extLst>
          </p:cNvPr>
          <p:cNvSpPr>
            <a:spLocks noGrp="1"/>
          </p:cNvSpPr>
          <p:nvPr>
            <p:ph type="sldNum" sz="quarter" idx="12"/>
          </p:nvPr>
        </p:nvSpPr>
        <p:spPr/>
        <p:txBody>
          <a:bodyPr/>
          <a:lstStyle/>
          <a:p>
            <a:fld id="{16C5AC08-0ACD-404A-9C9F-AB39E786C34A}" type="slidenum">
              <a:rPr lang="en-GB"/>
              <a:t>77</a:t>
            </a:fld>
            <a:endParaRPr lang="en-GB"/>
          </a:p>
        </p:txBody>
      </p:sp>
      <p:sp>
        <p:nvSpPr>
          <p:cNvPr id="6" name="Text Placeholder 5">
            <a:extLst>
              <a:ext uri="{FF2B5EF4-FFF2-40B4-BE49-F238E27FC236}">
                <a16:creationId xmlns:a16="http://schemas.microsoft.com/office/drawing/2014/main" id="{A58613E2-F770-820D-9B40-A3C2C53A6236}"/>
              </a:ext>
            </a:extLst>
          </p:cNvPr>
          <p:cNvSpPr>
            <a:spLocks noGrp="1"/>
          </p:cNvSpPr>
          <p:nvPr>
            <p:ph type="body" sz="quarter" idx="13"/>
          </p:nvPr>
        </p:nvSpPr>
        <p:spPr/>
        <p:txBody>
          <a:bodyPr/>
          <a:lstStyle/>
          <a:p>
            <a:r>
              <a:rPr lang="en-US"/>
              <a:t>Activity 1.6</a:t>
            </a:r>
          </a:p>
        </p:txBody>
      </p:sp>
      <p:sp>
        <p:nvSpPr>
          <p:cNvPr id="18" name="TextBox 17">
            <a:extLst>
              <a:ext uri="{FF2B5EF4-FFF2-40B4-BE49-F238E27FC236}">
                <a16:creationId xmlns:a16="http://schemas.microsoft.com/office/drawing/2014/main" id="{694BD420-31C3-FE46-CB0F-B5C8A2E17E02}"/>
              </a:ext>
            </a:extLst>
          </p:cNvPr>
          <p:cNvSpPr txBox="1"/>
          <p:nvPr/>
        </p:nvSpPr>
        <p:spPr>
          <a:xfrm>
            <a:off x="7353596" y="6355090"/>
            <a:ext cx="4686300" cy="253916"/>
          </a:xfrm>
          <a:prstGeom prst="rect">
            <a:avLst/>
          </a:prstGeom>
          <a:noFill/>
        </p:spPr>
        <p:txBody>
          <a:bodyPr wrap="square">
            <a:spAutoFit/>
          </a:bodyPr>
          <a:lstStyle/>
          <a:p>
            <a:pPr algn="r"/>
            <a:r>
              <a:rPr lang="en-GB" sz="1050">
                <a:latin typeface="DM Sans" pitchFamily="2" charset="77"/>
              </a:rPr>
              <a:t>Developed by Sir John Whitmore</a:t>
            </a:r>
          </a:p>
        </p:txBody>
      </p:sp>
      <p:sp>
        <p:nvSpPr>
          <p:cNvPr id="13" name="Content Placeholder 2">
            <a:extLst>
              <a:ext uri="{FF2B5EF4-FFF2-40B4-BE49-F238E27FC236}">
                <a16:creationId xmlns:a16="http://schemas.microsoft.com/office/drawing/2014/main" id="{2140A14F-8891-25AC-5500-7FA0792EDA70}"/>
              </a:ext>
            </a:extLst>
          </p:cNvPr>
          <p:cNvSpPr txBox="1">
            <a:spLocks/>
          </p:cNvSpPr>
          <p:nvPr/>
        </p:nvSpPr>
        <p:spPr>
          <a:xfrm>
            <a:off x="3908464" y="3219450"/>
            <a:ext cx="2356662" cy="2546350"/>
          </a:xfrm>
          <a:prstGeom prst="roundRect">
            <a:avLst>
              <a:gd name="adj" fmla="val 5784"/>
            </a:avLst>
          </a:prstGeom>
          <a:solidFill>
            <a:schemeClr val="accent4"/>
          </a:solidFill>
        </p:spPr>
        <p:txBody>
          <a:bodyPr vert="horz" lIns="144000" tIns="144000" rIns="144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600">
                <a:solidFill>
                  <a:schemeClr val="bg1"/>
                </a:solidFill>
              </a:rPr>
              <a:t>What questions could you ask to help establish the current </a:t>
            </a:r>
            <a:r>
              <a:rPr lang="en-US" sz="1600" b="1">
                <a:solidFill>
                  <a:schemeClr val="bg1"/>
                </a:solidFill>
              </a:rPr>
              <a:t>reality</a:t>
            </a:r>
            <a:r>
              <a:rPr lang="en-US" sz="1600">
                <a:solidFill>
                  <a:schemeClr val="bg1"/>
                </a:solidFill>
              </a:rPr>
              <a:t>?</a:t>
            </a:r>
          </a:p>
          <a:p>
            <a:pPr lvl="3"/>
            <a:endParaRPr lang="en-US" sz="1600">
              <a:solidFill>
                <a:schemeClr val="bg1"/>
              </a:solidFill>
            </a:endParaRPr>
          </a:p>
        </p:txBody>
      </p:sp>
      <p:sp>
        <p:nvSpPr>
          <p:cNvPr id="14" name="Content Placeholder 2">
            <a:extLst>
              <a:ext uri="{FF2B5EF4-FFF2-40B4-BE49-F238E27FC236}">
                <a16:creationId xmlns:a16="http://schemas.microsoft.com/office/drawing/2014/main" id="{BF00F93D-5755-19D2-EEF0-363E65697FF1}"/>
              </a:ext>
            </a:extLst>
          </p:cNvPr>
          <p:cNvSpPr txBox="1">
            <a:spLocks/>
          </p:cNvSpPr>
          <p:nvPr/>
        </p:nvSpPr>
        <p:spPr>
          <a:xfrm>
            <a:off x="6788784" y="3219450"/>
            <a:ext cx="2356662" cy="2546350"/>
          </a:xfrm>
          <a:prstGeom prst="roundRect">
            <a:avLst>
              <a:gd name="adj" fmla="val 5784"/>
            </a:avLst>
          </a:prstGeom>
          <a:solidFill>
            <a:schemeClr val="accent4"/>
          </a:solidFill>
        </p:spPr>
        <p:txBody>
          <a:bodyPr vert="horz" lIns="144000" tIns="144000" rIns="144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600" dirty="0">
                <a:solidFill>
                  <a:schemeClr val="bg1"/>
                </a:solidFill>
              </a:rPr>
              <a:t>Once you both have a clear understanding of the situation. You can start to explore </a:t>
            </a:r>
            <a:r>
              <a:rPr lang="en-US" sz="1600" b="1" dirty="0">
                <a:solidFill>
                  <a:schemeClr val="bg1"/>
                </a:solidFill>
              </a:rPr>
              <a:t>options</a:t>
            </a:r>
            <a:r>
              <a:rPr lang="en-US" sz="1600" dirty="0">
                <a:solidFill>
                  <a:schemeClr val="bg1"/>
                </a:solidFill>
              </a:rPr>
              <a:t>. </a:t>
            </a:r>
          </a:p>
          <a:p>
            <a:pPr lvl="3"/>
            <a:r>
              <a:rPr lang="en-US" sz="1600" dirty="0">
                <a:solidFill>
                  <a:schemeClr val="bg1"/>
                </a:solidFill>
              </a:rPr>
              <a:t>What questions could you ask?</a:t>
            </a:r>
          </a:p>
          <a:p>
            <a:pPr lvl="3"/>
            <a:endParaRPr lang="en-US" sz="1600" dirty="0">
              <a:solidFill>
                <a:schemeClr val="bg1"/>
              </a:solidFill>
            </a:endParaRPr>
          </a:p>
        </p:txBody>
      </p:sp>
      <p:sp>
        <p:nvSpPr>
          <p:cNvPr id="15" name="Content Placeholder 2">
            <a:extLst>
              <a:ext uri="{FF2B5EF4-FFF2-40B4-BE49-F238E27FC236}">
                <a16:creationId xmlns:a16="http://schemas.microsoft.com/office/drawing/2014/main" id="{51F66004-A56B-0FAB-589E-1F44BA10474C}"/>
              </a:ext>
            </a:extLst>
          </p:cNvPr>
          <p:cNvSpPr txBox="1">
            <a:spLocks/>
          </p:cNvSpPr>
          <p:nvPr/>
        </p:nvSpPr>
        <p:spPr>
          <a:xfrm>
            <a:off x="9624392" y="3219450"/>
            <a:ext cx="2356662" cy="2546350"/>
          </a:xfrm>
          <a:prstGeom prst="roundRect">
            <a:avLst>
              <a:gd name="adj" fmla="val 5784"/>
            </a:avLst>
          </a:prstGeom>
          <a:solidFill>
            <a:schemeClr val="accent4"/>
          </a:solidFill>
        </p:spPr>
        <p:txBody>
          <a:bodyPr vert="horz" lIns="144000" tIns="144000" rIns="144000" bIns="180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600">
                <a:solidFill>
                  <a:schemeClr val="bg1"/>
                </a:solidFill>
              </a:rPr>
              <a:t>Next we establish the </a:t>
            </a:r>
            <a:r>
              <a:rPr lang="en-US" sz="1600" b="1">
                <a:solidFill>
                  <a:schemeClr val="bg1"/>
                </a:solidFill>
              </a:rPr>
              <a:t>will</a:t>
            </a:r>
            <a:r>
              <a:rPr lang="en-US" sz="1600">
                <a:solidFill>
                  <a:schemeClr val="bg1"/>
                </a:solidFill>
              </a:rPr>
              <a:t> or way forward with a clear action.</a:t>
            </a:r>
          </a:p>
          <a:p>
            <a:pPr lvl="3"/>
            <a:r>
              <a:rPr lang="en-US" sz="1600">
                <a:solidFill>
                  <a:schemeClr val="bg1"/>
                </a:solidFill>
              </a:rPr>
              <a:t>What questions could you ask?</a:t>
            </a:r>
          </a:p>
          <a:p>
            <a:pPr lvl="3"/>
            <a:endParaRPr lang="en-US" sz="1600">
              <a:solidFill>
                <a:schemeClr val="bg1"/>
              </a:solidFill>
            </a:endParaRPr>
          </a:p>
        </p:txBody>
      </p:sp>
      <p:pic>
        <p:nvPicPr>
          <p:cNvPr id="8" name="Picture 7">
            <a:extLst>
              <a:ext uri="{FF2B5EF4-FFF2-40B4-BE49-F238E27FC236}">
                <a16:creationId xmlns:a16="http://schemas.microsoft.com/office/drawing/2014/main" id="{BD892C92-C479-D7FF-FEC2-888CF44A7FAB}"/>
              </a:ext>
            </a:extLst>
          </p:cNvPr>
          <p:cNvPicPr>
            <a:picLocks noChangeAspect="1"/>
          </p:cNvPicPr>
          <p:nvPr/>
        </p:nvPicPr>
        <p:blipFill>
          <a:blip r:embed="rId3"/>
          <a:srcRect/>
          <a:stretch/>
        </p:blipFill>
        <p:spPr>
          <a:xfrm>
            <a:off x="238125" y="1317624"/>
            <a:ext cx="495300" cy="406400"/>
          </a:xfrm>
          <a:prstGeom prst="rect">
            <a:avLst/>
          </a:prstGeom>
        </p:spPr>
      </p:pic>
      <p:pic>
        <p:nvPicPr>
          <p:cNvPr id="9" name="Picture 8">
            <a:extLst>
              <a:ext uri="{FF2B5EF4-FFF2-40B4-BE49-F238E27FC236}">
                <a16:creationId xmlns:a16="http://schemas.microsoft.com/office/drawing/2014/main" id="{291BEC9E-0CC8-553A-A3F9-4E255531D0FF}"/>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23578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40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1" fill="hold" grpId="0" nodeType="withEffect">
                                  <p:stCondLst>
                                    <p:cond delay="60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13" grpId="0" uiExpand="1" animBg="1"/>
      <p:bldP spid="14" grpId="0" uiExpand="1" animBg="1"/>
      <p:bldP spid="15" grpId="0" uiExpan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D9E6-E8CD-C8FC-8927-AE1650EDD91C}"/>
              </a:ext>
            </a:extLst>
          </p:cNvPr>
          <p:cNvSpPr>
            <a:spLocks noGrp="1"/>
          </p:cNvSpPr>
          <p:nvPr>
            <p:ph type="title"/>
          </p:nvPr>
        </p:nvSpPr>
        <p:spPr/>
        <p:txBody>
          <a:bodyPr/>
          <a:lstStyle/>
          <a:p>
            <a:r>
              <a:rPr lang="en-US"/>
              <a:t>Live coaching</a:t>
            </a:r>
          </a:p>
        </p:txBody>
      </p:sp>
      <p:sp>
        <p:nvSpPr>
          <p:cNvPr id="4" name="Footer Placeholder 3">
            <a:extLst>
              <a:ext uri="{FF2B5EF4-FFF2-40B4-BE49-F238E27FC236}">
                <a16:creationId xmlns:a16="http://schemas.microsoft.com/office/drawing/2014/main" id="{37A7ED28-8F93-EC30-C7D9-2176B37F0F9D}"/>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85ED4652-17E4-A975-AC22-E2E13536AB57}"/>
              </a:ext>
            </a:extLst>
          </p:cNvPr>
          <p:cNvSpPr>
            <a:spLocks noGrp="1"/>
          </p:cNvSpPr>
          <p:nvPr>
            <p:ph type="sldNum" sz="quarter" idx="12"/>
          </p:nvPr>
        </p:nvSpPr>
        <p:spPr/>
        <p:txBody>
          <a:bodyPr/>
          <a:lstStyle/>
          <a:p>
            <a:fld id="{16C5AC08-0ACD-404A-9C9F-AB39E786C34A}" type="slidenum">
              <a:rPr lang="en-GB"/>
              <a:t>78</a:t>
            </a:fld>
            <a:endParaRPr lang="en-GB"/>
          </a:p>
        </p:txBody>
      </p:sp>
      <p:sp>
        <p:nvSpPr>
          <p:cNvPr id="6" name="Text Placeholder 5">
            <a:extLst>
              <a:ext uri="{FF2B5EF4-FFF2-40B4-BE49-F238E27FC236}">
                <a16:creationId xmlns:a16="http://schemas.microsoft.com/office/drawing/2014/main" id="{5A5B99B7-4DA5-A2C8-A3A7-905F26D40D00}"/>
              </a:ext>
            </a:extLst>
          </p:cNvPr>
          <p:cNvSpPr>
            <a:spLocks noGrp="1"/>
          </p:cNvSpPr>
          <p:nvPr>
            <p:ph type="body" sz="quarter" idx="13"/>
          </p:nvPr>
        </p:nvSpPr>
        <p:spPr/>
        <p:txBody>
          <a:bodyPr/>
          <a:lstStyle/>
          <a:p>
            <a:r>
              <a:rPr lang="en-US"/>
              <a:t>Activity 1.7</a:t>
            </a:r>
          </a:p>
        </p:txBody>
      </p:sp>
      <p:pic>
        <p:nvPicPr>
          <p:cNvPr id="13" name="Picture 12">
            <a:extLst>
              <a:ext uri="{FF2B5EF4-FFF2-40B4-BE49-F238E27FC236}">
                <a16:creationId xmlns:a16="http://schemas.microsoft.com/office/drawing/2014/main" id="{1C7E8AAB-EB73-990C-B633-B74992489C66}"/>
              </a:ext>
            </a:extLst>
          </p:cNvPr>
          <p:cNvPicPr>
            <a:picLocks noChangeAspect="1"/>
          </p:cNvPicPr>
          <p:nvPr/>
        </p:nvPicPr>
        <p:blipFill>
          <a:blip r:embed="rId3"/>
          <a:srcRect/>
          <a:stretch/>
        </p:blipFill>
        <p:spPr>
          <a:xfrm>
            <a:off x="5448376" y="2743200"/>
            <a:ext cx="2374900" cy="1371600"/>
          </a:xfrm>
          <a:prstGeom prst="rect">
            <a:avLst/>
          </a:prstGeom>
        </p:spPr>
      </p:pic>
      <p:grpSp>
        <p:nvGrpSpPr>
          <p:cNvPr id="16" name="Group 15">
            <a:extLst>
              <a:ext uri="{FF2B5EF4-FFF2-40B4-BE49-F238E27FC236}">
                <a16:creationId xmlns:a16="http://schemas.microsoft.com/office/drawing/2014/main" id="{EA5D658F-E077-6F44-7B0E-9886B4BD6ED6}"/>
              </a:ext>
            </a:extLst>
          </p:cNvPr>
          <p:cNvGrpSpPr/>
          <p:nvPr/>
        </p:nvGrpSpPr>
        <p:grpSpPr>
          <a:xfrm>
            <a:off x="5877499" y="2218716"/>
            <a:ext cx="1193756" cy="1193756"/>
            <a:chOff x="5337673" y="2218716"/>
            <a:chExt cx="1193756" cy="1193756"/>
          </a:xfrm>
        </p:grpSpPr>
        <p:sp>
          <p:nvSpPr>
            <p:cNvPr id="15" name="Oval 14">
              <a:extLst>
                <a:ext uri="{FF2B5EF4-FFF2-40B4-BE49-F238E27FC236}">
                  <a16:creationId xmlns:a16="http://schemas.microsoft.com/office/drawing/2014/main" id="{FFA34957-7395-2FF0-DD35-4BB9A39C8333}"/>
                </a:ext>
              </a:extLst>
            </p:cNvPr>
            <p:cNvSpPr/>
            <p:nvPr/>
          </p:nvSpPr>
          <p:spPr>
            <a:xfrm>
              <a:off x="5337673" y="2218716"/>
              <a:ext cx="1193756" cy="1193756"/>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52C3277-FC48-C1B9-24CD-513E77688801}"/>
                </a:ext>
              </a:extLst>
            </p:cNvPr>
            <p:cNvPicPr>
              <a:picLocks noChangeAspect="1"/>
            </p:cNvPicPr>
            <p:nvPr/>
          </p:nvPicPr>
          <p:blipFill>
            <a:blip r:embed="rId4"/>
            <a:srcRect/>
            <a:stretch/>
          </p:blipFill>
          <p:spPr>
            <a:xfrm>
              <a:off x="5568950" y="2225675"/>
              <a:ext cx="723900" cy="292100"/>
            </a:xfrm>
            <a:prstGeom prst="rect">
              <a:avLst/>
            </a:prstGeom>
          </p:spPr>
        </p:pic>
      </p:grpSp>
      <p:pic>
        <p:nvPicPr>
          <p:cNvPr id="3" name="Picture 2">
            <a:extLst>
              <a:ext uri="{FF2B5EF4-FFF2-40B4-BE49-F238E27FC236}">
                <a16:creationId xmlns:a16="http://schemas.microsoft.com/office/drawing/2014/main" id="{94BE7FA6-740B-C7AB-144A-03AF37BA17F7}"/>
              </a:ext>
            </a:extLst>
          </p:cNvPr>
          <p:cNvPicPr>
            <a:picLocks noChangeAspect="1"/>
          </p:cNvPicPr>
          <p:nvPr/>
        </p:nvPicPr>
        <p:blipFill>
          <a:blip r:embed="rId5"/>
          <a:srcRect/>
          <a:stretch/>
        </p:blipFill>
        <p:spPr>
          <a:xfrm>
            <a:off x="238125" y="1317624"/>
            <a:ext cx="495300" cy="406400"/>
          </a:xfrm>
          <a:prstGeom prst="rect">
            <a:avLst/>
          </a:prstGeom>
        </p:spPr>
      </p:pic>
      <p:pic>
        <p:nvPicPr>
          <p:cNvPr id="8" name="Picture 7">
            <a:extLst>
              <a:ext uri="{FF2B5EF4-FFF2-40B4-BE49-F238E27FC236}">
                <a16:creationId xmlns:a16="http://schemas.microsoft.com/office/drawing/2014/main" id="{8A4B6C2E-6696-718A-6702-6768D0919638}"/>
              </a:ext>
            </a:extLst>
          </p:cNvPr>
          <p:cNvPicPr>
            <a:picLocks noChangeAspect="1"/>
          </p:cNvPicPr>
          <p:nvPr/>
        </p:nvPicPr>
        <p:blipFill>
          <a:blip r:embed="rId6"/>
          <a:stretch>
            <a:fillRect/>
          </a:stretch>
        </p:blipFill>
        <p:spPr>
          <a:xfrm>
            <a:off x="238124" y="800100"/>
            <a:ext cx="495301" cy="376859"/>
          </a:xfrm>
          <a:prstGeom prst="rect">
            <a:avLst/>
          </a:prstGeom>
        </p:spPr>
      </p:pic>
    </p:spTree>
    <p:extLst>
      <p:ext uri="{BB962C8B-B14F-4D97-AF65-F5344CB8AC3E}">
        <p14:creationId xmlns:p14="http://schemas.microsoft.com/office/powerpoint/2010/main" val="176511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50" fill="hold">
                                          <p:stCondLst>
                                            <p:cond delay="0"/>
                                          </p:stCondLst>
                                        </p:cTn>
                                        <p:tgtEl>
                                          <p:spTgt spid="13"/>
                                        </p:tgtEl>
                                        <p:attrNameLst>
                                          <p:attrName>r</p:attrName>
                                        </p:attrNameLst>
                                      </p:cBhvr>
                                    </p:animRot>
                                    <p:animRot by="-240000">
                                      <p:cBhvr>
                                        <p:cTn id="7" dur="100" fill="hold">
                                          <p:stCondLst>
                                            <p:cond delay="100"/>
                                          </p:stCondLst>
                                        </p:cTn>
                                        <p:tgtEl>
                                          <p:spTgt spid="13"/>
                                        </p:tgtEl>
                                        <p:attrNameLst>
                                          <p:attrName>r</p:attrName>
                                        </p:attrNameLst>
                                      </p:cBhvr>
                                    </p:animRot>
                                    <p:animRot by="240000">
                                      <p:cBhvr>
                                        <p:cTn id="8" dur="100" fill="hold">
                                          <p:stCondLst>
                                            <p:cond delay="200"/>
                                          </p:stCondLst>
                                        </p:cTn>
                                        <p:tgtEl>
                                          <p:spTgt spid="13"/>
                                        </p:tgtEl>
                                        <p:attrNameLst>
                                          <p:attrName>r</p:attrName>
                                        </p:attrNameLst>
                                      </p:cBhvr>
                                    </p:animRot>
                                    <p:animRot by="-240000">
                                      <p:cBhvr>
                                        <p:cTn id="9" dur="100" fill="hold">
                                          <p:stCondLst>
                                            <p:cond delay="300"/>
                                          </p:stCondLst>
                                        </p:cTn>
                                        <p:tgtEl>
                                          <p:spTgt spid="13"/>
                                        </p:tgtEl>
                                        <p:attrNameLst>
                                          <p:attrName>r</p:attrName>
                                        </p:attrNameLst>
                                      </p:cBhvr>
                                    </p:animRot>
                                    <p:animRot by="120000">
                                      <p:cBhvr>
                                        <p:cTn id="10" dur="100" fill="hold">
                                          <p:stCondLst>
                                            <p:cond delay="400"/>
                                          </p:stCondLst>
                                        </p:cTn>
                                        <p:tgtEl>
                                          <p:spTgt spid="13"/>
                                        </p:tgtEl>
                                        <p:attrNameLst>
                                          <p:attrName>r</p:attrName>
                                        </p:attrNameLst>
                                      </p:cBhvr>
                                    </p:animRot>
                                  </p:childTnLst>
                                </p:cTn>
                              </p:par>
                              <p:par>
                                <p:cTn id="11" presetID="6" presetClass="entr" presetSubtype="32" repeatCount="200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out)">
                                      <p:cBhvr>
                                        <p:cTn id="13" dur="500"/>
                                        <p:tgtEl>
                                          <p:spTgt spid="16"/>
                                        </p:tgtEl>
                                      </p:cBhvr>
                                    </p:animEffect>
                                  </p:childTnLst>
                                </p:cTn>
                              </p:par>
                              <p:par>
                                <p:cTn id="14" presetID="6" presetClass="exit" presetSubtype="32" repeatCount="2000" fill="hold" nodeType="withEffect">
                                  <p:stCondLst>
                                    <p:cond delay="250"/>
                                  </p:stCondLst>
                                  <p:childTnLst>
                                    <p:animEffect transition="out" filter="circle(out)">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52CA7915-D0C7-959C-9BC3-D31075691B46}"/>
              </a:ext>
            </a:extLst>
          </p:cNvPr>
          <p:cNvSpPr/>
          <p:nvPr/>
        </p:nvSpPr>
        <p:spPr>
          <a:xfrm>
            <a:off x="-3538330" y="0"/>
            <a:ext cx="3200400" cy="6858000"/>
          </a:xfrm>
          <a:prstGeom prst="roundRect">
            <a:avLst>
              <a:gd name="adj" fmla="val 2545"/>
            </a:avLst>
          </a:prstGeom>
          <a:solidFill>
            <a:schemeClr val="accent4"/>
          </a:solidFill>
          <a:ln>
            <a:noFill/>
          </a:ln>
          <a:effectLst>
            <a:outerShdw blurRad="417802" sx="102539" sy="102539" algn="ctr" rotWithShape="0">
              <a:prstClr val="black">
                <a:alpha val="6097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17BFC154-AB83-C426-9809-BADE066BAEA9}"/>
              </a:ext>
            </a:extLst>
          </p:cNvPr>
          <p:cNvSpPr>
            <a:spLocks noGrp="1"/>
          </p:cNvSpPr>
          <p:nvPr>
            <p:ph type="title"/>
          </p:nvPr>
        </p:nvSpPr>
        <p:spPr/>
        <p:txBody>
          <a:bodyPr/>
          <a:lstStyle/>
          <a:p>
            <a:r>
              <a:rPr lang="en-US" dirty="0"/>
              <a:t>Today’s facilitators</a:t>
            </a:r>
          </a:p>
        </p:txBody>
      </p:sp>
      <p:sp>
        <p:nvSpPr>
          <p:cNvPr id="3" name="Content Placeholder 2">
            <a:extLst>
              <a:ext uri="{FF2B5EF4-FFF2-40B4-BE49-F238E27FC236}">
                <a16:creationId xmlns:a16="http://schemas.microsoft.com/office/drawing/2014/main" id="{FE7451E8-643F-C464-140A-CC2E5166FF38}"/>
              </a:ext>
            </a:extLst>
          </p:cNvPr>
          <p:cNvSpPr>
            <a:spLocks noGrp="1"/>
          </p:cNvSpPr>
          <p:nvPr>
            <p:ph idx="1"/>
          </p:nvPr>
        </p:nvSpPr>
        <p:spPr/>
        <p:txBody>
          <a:bodyPr/>
          <a:lstStyle/>
          <a:p>
            <a:r>
              <a:rPr lang="en-US"/>
              <a:t>Person name</a:t>
            </a:r>
          </a:p>
          <a:p>
            <a:pPr lvl="1"/>
            <a:r>
              <a:rPr lang="en-US"/>
              <a:t>Job title</a:t>
            </a:r>
          </a:p>
          <a:p>
            <a:pPr lvl="1"/>
            <a:r>
              <a:rPr lang="en-US"/>
              <a:t>Email</a:t>
            </a:r>
          </a:p>
          <a:p>
            <a:pPr lvl="1"/>
            <a:r>
              <a:rPr lang="en-US"/>
              <a:t>Mobile</a:t>
            </a:r>
          </a:p>
        </p:txBody>
      </p:sp>
      <p:sp>
        <p:nvSpPr>
          <p:cNvPr id="4" name="Footer Placeholder 3">
            <a:extLst>
              <a:ext uri="{FF2B5EF4-FFF2-40B4-BE49-F238E27FC236}">
                <a16:creationId xmlns:a16="http://schemas.microsoft.com/office/drawing/2014/main" id="{863285A8-DC45-691E-9F4D-1E6EA8063AF1}"/>
              </a:ext>
            </a:extLst>
          </p:cNvPr>
          <p:cNvSpPr>
            <a:spLocks noGrp="1"/>
          </p:cNvSpPr>
          <p:nvPr>
            <p:ph type="ftr" sz="quarter" idx="11"/>
          </p:nvPr>
        </p:nvSpPr>
        <p:spPr/>
        <p:txBody>
          <a:bodyPr/>
          <a:lstStyle/>
          <a:p>
            <a:r>
              <a:rPr lang="en-US" dirty="0"/>
              <a:t>Session 1     Coaching the Foundations of QI</a:t>
            </a:r>
          </a:p>
        </p:txBody>
      </p:sp>
      <p:sp>
        <p:nvSpPr>
          <p:cNvPr id="5" name="Slide Number Placeholder 4">
            <a:extLst>
              <a:ext uri="{FF2B5EF4-FFF2-40B4-BE49-F238E27FC236}">
                <a16:creationId xmlns:a16="http://schemas.microsoft.com/office/drawing/2014/main" id="{03645411-4E3C-8CC1-2A8D-827E5043B9EF}"/>
              </a:ext>
            </a:extLst>
          </p:cNvPr>
          <p:cNvSpPr>
            <a:spLocks noGrp="1"/>
          </p:cNvSpPr>
          <p:nvPr>
            <p:ph type="sldNum" sz="quarter" idx="12"/>
          </p:nvPr>
        </p:nvSpPr>
        <p:spPr/>
        <p:txBody>
          <a:bodyPr/>
          <a:lstStyle/>
          <a:p>
            <a:fld id="{16C5AC08-0ACD-404A-9C9F-AB39E786C34A}" type="slidenum">
              <a:rPr lang="en-GB"/>
              <a:t>7</a:t>
            </a:fld>
            <a:endParaRPr lang="en-GB"/>
          </a:p>
        </p:txBody>
      </p:sp>
      <p:sp>
        <p:nvSpPr>
          <p:cNvPr id="6" name="Text Placeholder 5">
            <a:extLst>
              <a:ext uri="{FF2B5EF4-FFF2-40B4-BE49-F238E27FC236}">
                <a16:creationId xmlns:a16="http://schemas.microsoft.com/office/drawing/2014/main" id="{A71C26F1-C2FB-1BAE-4493-B387C1F65026}"/>
              </a:ext>
            </a:extLst>
          </p:cNvPr>
          <p:cNvSpPr>
            <a:spLocks noGrp="1"/>
          </p:cNvSpPr>
          <p:nvPr>
            <p:ph type="body" sz="quarter" idx="13"/>
          </p:nvPr>
        </p:nvSpPr>
        <p:spPr/>
        <p:txBody>
          <a:bodyPr/>
          <a:lstStyle/>
          <a:p>
            <a:r>
              <a:rPr lang="en-US"/>
              <a:t>Today’s facilitators</a:t>
            </a:r>
            <a:endParaRPr lang="en-US" dirty="0"/>
          </a:p>
        </p:txBody>
      </p:sp>
      <p:pic>
        <p:nvPicPr>
          <p:cNvPr id="17" name="Picture Placeholder 16" descr="A person with glasses smiling&#10;&#10;Description automatically generated">
            <a:extLst>
              <a:ext uri="{FF2B5EF4-FFF2-40B4-BE49-F238E27FC236}">
                <a16:creationId xmlns:a16="http://schemas.microsoft.com/office/drawing/2014/main" id="{5217F489-898B-BB70-E267-59A37A464B16}"/>
              </a:ext>
            </a:extLst>
          </p:cNvPr>
          <p:cNvPicPr>
            <a:picLocks noGrp="1" noChangeAspect="1"/>
          </p:cNvPicPr>
          <p:nvPr>
            <p:ph type="pic" sz="quarter" idx="14"/>
          </p:nvPr>
        </p:nvPicPr>
        <p:blipFill>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saturation sat="166000"/>
                    </a14:imgEffect>
                    <a14:imgEffect>
                      <a14:brightnessContrast bright="-19000" contrast="-3000"/>
                    </a14:imgEffect>
                  </a14:imgLayer>
                </a14:imgProps>
              </a:ext>
              <a:ext uri="{28A0092B-C50C-407E-A947-70E740481C1C}">
                <a14:useLocalDpi xmlns:a14="http://schemas.microsoft.com/office/drawing/2010/main"/>
              </a:ext>
            </a:extLst>
          </a:blip>
          <a:srcRect/>
          <a:stretch>
            <a:fillRect/>
          </a:stretch>
        </p:blipFill>
        <p:spPr/>
      </p:pic>
      <p:sp>
        <p:nvSpPr>
          <p:cNvPr id="8" name="Content Placeholder 7">
            <a:extLst>
              <a:ext uri="{FF2B5EF4-FFF2-40B4-BE49-F238E27FC236}">
                <a16:creationId xmlns:a16="http://schemas.microsoft.com/office/drawing/2014/main" id="{7CE1A151-7A66-A514-6FE8-24E1F097EDCC}"/>
              </a:ext>
            </a:extLst>
          </p:cNvPr>
          <p:cNvSpPr>
            <a:spLocks noGrp="1"/>
          </p:cNvSpPr>
          <p:nvPr>
            <p:ph idx="15"/>
          </p:nvPr>
        </p:nvSpPr>
        <p:spPr/>
        <p:txBody>
          <a:bodyPr/>
          <a:lstStyle/>
          <a:p>
            <a:r>
              <a:rPr lang="en-US"/>
              <a:t>Person name</a:t>
            </a:r>
          </a:p>
          <a:p>
            <a:pPr lvl="1"/>
            <a:r>
              <a:rPr lang="en-US"/>
              <a:t>Job title</a:t>
            </a:r>
          </a:p>
          <a:p>
            <a:pPr lvl="1"/>
            <a:r>
              <a:rPr lang="en-US"/>
              <a:t>Email</a:t>
            </a:r>
          </a:p>
          <a:p>
            <a:pPr lvl="1"/>
            <a:r>
              <a:rPr lang="en-US"/>
              <a:t>Mobile</a:t>
            </a:r>
          </a:p>
          <a:p>
            <a:endParaRPr lang="en-US"/>
          </a:p>
        </p:txBody>
      </p:sp>
      <p:pic>
        <p:nvPicPr>
          <p:cNvPr id="15" name="Picture Placeholder 14">
            <a:extLst>
              <a:ext uri="{FF2B5EF4-FFF2-40B4-BE49-F238E27FC236}">
                <a16:creationId xmlns:a16="http://schemas.microsoft.com/office/drawing/2014/main" id="{6C7B4F46-DD39-F49E-1C6A-3EC72C38ED23}"/>
              </a:ext>
            </a:extLst>
          </p:cNvPr>
          <p:cNvPicPr>
            <a:picLocks noGrp="1" noChangeAspect="1"/>
          </p:cNvPicPr>
          <p:nvPr>
            <p:ph type="pic" sz="quarter" idx="16"/>
          </p:nvPr>
        </p:nvPicPr>
        <p:blipFill>
          <a:blip r:embed="rId5">
            <a:duotone>
              <a:schemeClr val="accent1">
                <a:shade val="45000"/>
                <a:satMod val="135000"/>
              </a:schemeClr>
              <a:prstClr val="white"/>
            </a:duotone>
          </a:blip>
          <a:srcRect/>
          <a:stretch/>
        </p:blipFill>
        <p:spPr/>
      </p:pic>
      <p:sp>
        <p:nvSpPr>
          <p:cNvPr id="10" name="Content Placeholder 9">
            <a:extLst>
              <a:ext uri="{FF2B5EF4-FFF2-40B4-BE49-F238E27FC236}">
                <a16:creationId xmlns:a16="http://schemas.microsoft.com/office/drawing/2014/main" id="{C8F77289-2983-40B9-B315-72ED28F5D225}"/>
              </a:ext>
            </a:extLst>
          </p:cNvPr>
          <p:cNvSpPr>
            <a:spLocks noGrp="1"/>
          </p:cNvSpPr>
          <p:nvPr>
            <p:ph idx="17"/>
          </p:nvPr>
        </p:nvSpPr>
        <p:spPr/>
        <p:txBody>
          <a:bodyPr/>
          <a:lstStyle/>
          <a:p>
            <a:r>
              <a:rPr lang="en-US"/>
              <a:t>Person name</a:t>
            </a:r>
          </a:p>
          <a:p>
            <a:pPr lvl="1"/>
            <a:r>
              <a:rPr lang="en-US"/>
              <a:t>Job title</a:t>
            </a:r>
          </a:p>
          <a:p>
            <a:pPr lvl="1"/>
            <a:r>
              <a:rPr lang="en-US"/>
              <a:t>Email</a:t>
            </a:r>
          </a:p>
          <a:p>
            <a:pPr lvl="1"/>
            <a:r>
              <a:rPr lang="en-US"/>
              <a:t>Mobile</a:t>
            </a:r>
          </a:p>
          <a:p>
            <a:endParaRPr lang="en-US"/>
          </a:p>
        </p:txBody>
      </p:sp>
      <p:pic>
        <p:nvPicPr>
          <p:cNvPr id="19" name="Picture Placeholder 18">
            <a:extLst>
              <a:ext uri="{FF2B5EF4-FFF2-40B4-BE49-F238E27FC236}">
                <a16:creationId xmlns:a16="http://schemas.microsoft.com/office/drawing/2014/main" id="{F5DA8591-09FC-29FC-6A47-A1AC1047C5D5}"/>
              </a:ext>
            </a:extLst>
          </p:cNvPr>
          <p:cNvPicPr>
            <a:picLocks noGrp="1" noChangeAspect="1"/>
          </p:cNvPicPr>
          <p:nvPr>
            <p:ph type="pic" sz="quarter" idx="18"/>
          </p:nvPr>
        </p:nvPicPr>
        <p:blipFill>
          <a:blip r:embed="rId6">
            <a:duotone>
              <a:schemeClr val="accent1">
                <a:shade val="45000"/>
                <a:satMod val="135000"/>
              </a:schemeClr>
              <a:prstClr val="white"/>
            </a:duotone>
          </a:blip>
          <a:srcRect/>
          <a:stretch/>
        </p:blipFill>
        <p:spPr/>
      </p:pic>
      <p:sp>
        <p:nvSpPr>
          <p:cNvPr id="22" name="TextBox 21">
            <a:extLst>
              <a:ext uri="{FF2B5EF4-FFF2-40B4-BE49-F238E27FC236}">
                <a16:creationId xmlns:a16="http://schemas.microsoft.com/office/drawing/2014/main" id="{7F3E9264-F02D-DCF2-9C57-6A8086CBD89E}"/>
              </a:ext>
            </a:extLst>
          </p:cNvPr>
          <p:cNvSpPr txBox="1"/>
          <p:nvPr/>
        </p:nvSpPr>
        <p:spPr>
          <a:xfrm>
            <a:off x="-3101009" y="2371725"/>
            <a:ext cx="2385391" cy="3394075"/>
          </a:xfrm>
          <a:prstGeom prst="roundRect">
            <a:avLst>
              <a:gd name="adj" fmla="val 9183"/>
            </a:avLst>
          </a:prstGeom>
          <a:solidFill>
            <a:schemeClr val="accent2"/>
          </a:solidFill>
        </p:spPr>
        <p:txBody>
          <a:bodyPr wrap="square" rtlCol="0" anchor="ctr" anchorCtr="0">
            <a:noAutofit/>
          </a:bodyPr>
          <a:lstStyle/>
          <a:p>
            <a:r>
              <a:rPr lang="en-US" b="1">
                <a:solidFill>
                  <a:schemeClr val="bg1"/>
                </a:solidFill>
                <a:latin typeface="DM Sans" pitchFamily="2" charset="77"/>
              </a:rPr>
              <a:t>To tint photos:</a:t>
            </a:r>
          </a:p>
          <a:p>
            <a:r>
              <a:rPr lang="en-US">
                <a:solidFill>
                  <a:schemeClr val="bg1"/>
                </a:solidFill>
                <a:latin typeface="DM Sans" pitchFamily="2" charset="77"/>
              </a:rPr>
              <a:t>Format picture &gt; Picture &gt; </a:t>
            </a:r>
            <a:br>
              <a:rPr lang="en-US">
                <a:solidFill>
                  <a:schemeClr val="bg1"/>
                </a:solidFill>
                <a:latin typeface="DM Sans" pitchFamily="2" charset="77"/>
              </a:rPr>
            </a:br>
            <a:r>
              <a:rPr lang="en-US">
                <a:solidFill>
                  <a:schemeClr val="bg1"/>
                </a:solidFill>
                <a:latin typeface="DM Sans" pitchFamily="2" charset="77"/>
              </a:rPr>
              <a:t>Picture colour &gt;</a:t>
            </a:r>
            <a:br>
              <a:rPr lang="en-US">
                <a:solidFill>
                  <a:schemeClr val="bg1"/>
                </a:solidFill>
                <a:latin typeface="DM Sans" pitchFamily="2" charset="77"/>
              </a:rPr>
            </a:br>
            <a:r>
              <a:rPr lang="en-US">
                <a:solidFill>
                  <a:schemeClr val="bg1"/>
                </a:solidFill>
                <a:latin typeface="DM Sans" pitchFamily="2" charset="77"/>
              </a:rPr>
              <a:t>recolour </a:t>
            </a:r>
          </a:p>
        </p:txBody>
      </p:sp>
    </p:spTree>
    <p:extLst>
      <p:ext uri="{BB962C8B-B14F-4D97-AF65-F5344CB8AC3E}">
        <p14:creationId xmlns:p14="http://schemas.microsoft.com/office/powerpoint/2010/main" val="3907598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01C62-3226-1EEC-D156-7C3BDA061992}"/>
              </a:ext>
            </a:extLst>
          </p:cNvPr>
          <p:cNvSpPr>
            <a:spLocks noGrp="1"/>
          </p:cNvSpPr>
          <p:nvPr>
            <p:ph type="title"/>
          </p:nvPr>
        </p:nvSpPr>
        <p:spPr/>
        <p:txBody>
          <a:bodyPr/>
          <a:lstStyle/>
          <a:p>
            <a:r>
              <a:rPr lang="en-GB" dirty="0"/>
              <a:t>Effective coaching skills</a:t>
            </a:r>
            <a:endParaRPr lang="en-US"/>
          </a:p>
        </p:txBody>
      </p:sp>
      <p:graphicFrame>
        <p:nvGraphicFramePr>
          <p:cNvPr id="9" name="Table 9">
            <a:extLst>
              <a:ext uri="{FF2B5EF4-FFF2-40B4-BE49-F238E27FC236}">
                <a16:creationId xmlns:a16="http://schemas.microsoft.com/office/drawing/2014/main" id="{8AEC2836-6333-F0F1-B7C9-CF48961E64C5}"/>
              </a:ext>
            </a:extLst>
          </p:cNvPr>
          <p:cNvGraphicFramePr>
            <a:graphicFrameLocks noGrp="1"/>
          </p:cNvGraphicFramePr>
          <p:nvPr>
            <p:ph idx="1"/>
            <p:extLst>
              <p:ext uri="{D42A27DB-BD31-4B8C-83A1-F6EECF244321}">
                <p14:modId xmlns:p14="http://schemas.microsoft.com/office/powerpoint/2010/main" val="2153761647"/>
              </p:ext>
            </p:extLst>
          </p:nvPr>
        </p:nvGraphicFramePr>
        <p:xfrm>
          <a:off x="1077913" y="1520824"/>
          <a:ext cx="10872785" cy="5095875"/>
        </p:xfrm>
        <a:graphic>
          <a:graphicData uri="http://schemas.openxmlformats.org/drawingml/2006/table">
            <a:tbl>
              <a:tblPr>
                <a:tableStyleId>{5C22544A-7EE6-4342-B048-85BDC9FD1C3A}</a:tableStyleId>
              </a:tblPr>
              <a:tblGrid>
                <a:gridCol w="2174557">
                  <a:extLst>
                    <a:ext uri="{9D8B030D-6E8A-4147-A177-3AD203B41FA5}">
                      <a16:colId xmlns:a16="http://schemas.microsoft.com/office/drawing/2014/main" val="2068273717"/>
                    </a:ext>
                  </a:extLst>
                </a:gridCol>
                <a:gridCol w="2174557">
                  <a:extLst>
                    <a:ext uri="{9D8B030D-6E8A-4147-A177-3AD203B41FA5}">
                      <a16:colId xmlns:a16="http://schemas.microsoft.com/office/drawing/2014/main" val="3859469799"/>
                    </a:ext>
                  </a:extLst>
                </a:gridCol>
                <a:gridCol w="2174557">
                  <a:extLst>
                    <a:ext uri="{9D8B030D-6E8A-4147-A177-3AD203B41FA5}">
                      <a16:colId xmlns:a16="http://schemas.microsoft.com/office/drawing/2014/main" val="1667963977"/>
                    </a:ext>
                  </a:extLst>
                </a:gridCol>
                <a:gridCol w="2174557">
                  <a:extLst>
                    <a:ext uri="{9D8B030D-6E8A-4147-A177-3AD203B41FA5}">
                      <a16:colId xmlns:a16="http://schemas.microsoft.com/office/drawing/2014/main" val="2741430813"/>
                    </a:ext>
                  </a:extLst>
                </a:gridCol>
                <a:gridCol w="2174557">
                  <a:extLst>
                    <a:ext uri="{9D8B030D-6E8A-4147-A177-3AD203B41FA5}">
                      <a16:colId xmlns:a16="http://schemas.microsoft.com/office/drawing/2014/main" val="1494679335"/>
                    </a:ext>
                  </a:extLst>
                </a:gridCol>
              </a:tblGrid>
              <a:tr h="2527549">
                <a:tc>
                  <a:txBody>
                    <a:bodyPr/>
                    <a:lstStyle/>
                    <a:p>
                      <a:pPr algn="ctr"/>
                      <a:r>
                        <a:rPr lang="en-US" sz="1200" b="1">
                          <a:solidFill>
                            <a:schemeClr val="accent5"/>
                          </a:solidFill>
                          <a:latin typeface="DM Sans" pitchFamily="2" charset="77"/>
                        </a:rPr>
                        <a:t>Listening</a:t>
                      </a:r>
                    </a:p>
                  </a:txBody>
                  <a:tcPr marT="2015999">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Questioning</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Building rapport</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Empathising</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ctr"/>
                      <a:r>
                        <a:rPr lang="en-US" sz="1200" b="1">
                          <a:solidFill>
                            <a:schemeClr val="accent5"/>
                          </a:solidFill>
                          <a:latin typeface="DM Sans" pitchFamily="2" charset="77"/>
                        </a:rPr>
                        <a:t>Summarising </a:t>
                      </a:r>
                      <a:br>
                        <a:rPr lang="en-US" sz="1200" b="1">
                          <a:solidFill>
                            <a:schemeClr val="accent5"/>
                          </a:solidFill>
                          <a:latin typeface="DM Sans" pitchFamily="2" charset="77"/>
                        </a:rPr>
                      </a:br>
                      <a:r>
                        <a:rPr lang="en-US" sz="1200" b="1">
                          <a:solidFill>
                            <a:schemeClr val="accent5"/>
                          </a:solidFill>
                          <a:latin typeface="DM Sans" pitchFamily="2" charset="77"/>
                        </a:rPr>
                        <a:t>and reflecting</a:t>
                      </a:r>
                    </a:p>
                  </a:txBody>
                  <a:tcPr marT="2015999">
                    <a:lnL w="9525" cap="flat" cmpd="sng" algn="ctr">
                      <a:solidFill>
                        <a:schemeClr val="accent6">
                          <a:lumMod val="20000"/>
                          <a:lumOff val="80000"/>
                        </a:schemeClr>
                      </a:solidFill>
                      <a:prstDash val="solid"/>
                      <a:round/>
                      <a:headEnd type="none" w="med" len="med"/>
                      <a:tailEnd type="none" w="med" len="med"/>
                    </a:lnL>
                    <a:lnB w="9525" cap="flat" cmpd="sng" algn="ctr">
                      <a:solidFill>
                        <a:schemeClr val="accent6">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325157327"/>
                  </a:ext>
                </a:extLst>
              </a:tr>
              <a:tr h="2568326">
                <a:tc>
                  <a:txBody>
                    <a:bodyPr/>
                    <a:lstStyle/>
                    <a:p>
                      <a:pPr algn="ctr"/>
                      <a:r>
                        <a:rPr lang="en-US" sz="1200" b="1">
                          <a:solidFill>
                            <a:schemeClr val="accent5"/>
                          </a:solidFill>
                          <a:latin typeface="DM Sans" pitchFamily="2" charset="77"/>
                        </a:rPr>
                        <a:t>Staying focused</a:t>
                      </a:r>
                    </a:p>
                  </a:txBody>
                  <a:tcPr marT="2015999">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Non-judgemental</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Not giving lots of advice</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Giving feedback</a:t>
                      </a:r>
                    </a:p>
                  </a:txBody>
                  <a:tcPr marT="2015999">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ctr"/>
                      <a:r>
                        <a:rPr lang="en-US" sz="1200" b="1">
                          <a:solidFill>
                            <a:schemeClr val="accent5"/>
                          </a:solidFill>
                          <a:latin typeface="DM Sans" pitchFamily="2" charset="77"/>
                        </a:rPr>
                        <a:t>Reflecting on your experience</a:t>
                      </a:r>
                    </a:p>
                  </a:txBody>
                  <a:tcPr marT="2015999">
                    <a:lnL w="9525" cap="flat" cmpd="sng" algn="ctr">
                      <a:solidFill>
                        <a:schemeClr val="accent6">
                          <a:lumMod val="20000"/>
                          <a:lumOff val="80000"/>
                        </a:schemeClr>
                      </a:solidFill>
                      <a:prstDash val="solid"/>
                      <a:round/>
                      <a:headEnd type="none" w="med" len="med"/>
                      <a:tailEnd type="none" w="med" len="med"/>
                    </a:lnL>
                    <a:lnT w="9525" cap="flat" cmpd="sng" algn="ctr">
                      <a:solidFill>
                        <a:schemeClr val="accent6">
                          <a:lumMod val="20000"/>
                          <a:lumOff val="80000"/>
                        </a:schemeClr>
                      </a:solidFill>
                      <a:prstDash val="solid"/>
                      <a:round/>
                      <a:headEnd type="none" w="med" len="med"/>
                      <a:tailEnd type="none" w="med" len="med"/>
                    </a:lnT>
                    <a:noFill/>
                  </a:tcPr>
                </a:tc>
                <a:extLst>
                  <a:ext uri="{0D108BD9-81ED-4DB2-BD59-A6C34878D82A}">
                    <a16:rowId xmlns:a16="http://schemas.microsoft.com/office/drawing/2014/main" val="2887018451"/>
                  </a:ext>
                </a:extLst>
              </a:tr>
            </a:tbl>
          </a:graphicData>
        </a:graphic>
      </p:graphicFrame>
      <p:sp>
        <p:nvSpPr>
          <p:cNvPr id="4" name="Footer Placeholder 3">
            <a:extLst>
              <a:ext uri="{FF2B5EF4-FFF2-40B4-BE49-F238E27FC236}">
                <a16:creationId xmlns:a16="http://schemas.microsoft.com/office/drawing/2014/main" id="{2EEC9931-4B88-B158-003E-D521BCD41598}"/>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24143369-0A2D-1802-5E3C-1BE7515EEDEA}"/>
              </a:ext>
            </a:extLst>
          </p:cNvPr>
          <p:cNvSpPr>
            <a:spLocks noGrp="1"/>
          </p:cNvSpPr>
          <p:nvPr>
            <p:ph type="sldNum" sz="quarter" idx="12"/>
          </p:nvPr>
        </p:nvSpPr>
        <p:spPr/>
        <p:txBody>
          <a:bodyPr/>
          <a:lstStyle/>
          <a:p>
            <a:fld id="{16C5AC08-0ACD-404A-9C9F-AB39E786C34A}" type="slidenum">
              <a:rPr lang="en-GB"/>
              <a:t>79</a:t>
            </a:fld>
            <a:endParaRPr lang="en-GB"/>
          </a:p>
        </p:txBody>
      </p:sp>
      <p:sp>
        <p:nvSpPr>
          <p:cNvPr id="6" name="Text Placeholder 5">
            <a:extLst>
              <a:ext uri="{FF2B5EF4-FFF2-40B4-BE49-F238E27FC236}">
                <a16:creationId xmlns:a16="http://schemas.microsoft.com/office/drawing/2014/main" id="{C105CB1D-D8C7-5EB7-8EEE-207C45FB85B2}"/>
              </a:ext>
            </a:extLst>
          </p:cNvPr>
          <p:cNvSpPr>
            <a:spLocks noGrp="1"/>
          </p:cNvSpPr>
          <p:nvPr>
            <p:ph type="body" sz="quarter" idx="13"/>
          </p:nvPr>
        </p:nvSpPr>
        <p:spPr/>
        <p:txBody>
          <a:bodyPr/>
          <a:lstStyle/>
          <a:p>
            <a:r>
              <a:rPr lang="en-US"/>
              <a:t>Effective coaching skills</a:t>
            </a:r>
          </a:p>
        </p:txBody>
      </p:sp>
      <p:pic>
        <p:nvPicPr>
          <p:cNvPr id="7" name="Picture 6">
            <a:extLst>
              <a:ext uri="{FF2B5EF4-FFF2-40B4-BE49-F238E27FC236}">
                <a16:creationId xmlns:a16="http://schemas.microsoft.com/office/drawing/2014/main" id="{ED15F00B-C0DB-012E-EDF5-BC71D726EF66}"/>
              </a:ext>
            </a:extLst>
          </p:cNvPr>
          <p:cNvPicPr>
            <a:picLocks noChangeAspect="1"/>
          </p:cNvPicPr>
          <p:nvPr/>
        </p:nvPicPr>
        <p:blipFill>
          <a:blip r:embed="rId3"/>
          <a:srcRect/>
          <a:stretch/>
        </p:blipFill>
        <p:spPr>
          <a:xfrm>
            <a:off x="331788" y="808387"/>
            <a:ext cx="279400" cy="330200"/>
          </a:xfrm>
          <a:prstGeom prst="rect">
            <a:avLst/>
          </a:prstGeom>
        </p:spPr>
      </p:pic>
      <p:sp>
        <p:nvSpPr>
          <p:cNvPr id="8" name="TextBox 7">
            <a:extLst>
              <a:ext uri="{FF2B5EF4-FFF2-40B4-BE49-F238E27FC236}">
                <a16:creationId xmlns:a16="http://schemas.microsoft.com/office/drawing/2014/main" id="{2F8524B3-4C8A-9CF2-9536-6AC31F0DD29B}"/>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effectLst/>
                <a:latin typeface="DM Sans" pitchFamily="2" charset="77"/>
              </a:rPr>
              <a:t>p85</a:t>
            </a:r>
            <a:endParaRPr lang="en-US" sz="800" dirty="0">
              <a:latin typeface="Petrona" pitchFamily="2" charset="77"/>
            </a:endParaRPr>
          </a:p>
        </p:txBody>
      </p:sp>
      <p:pic>
        <p:nvPicPr>
          <p:cNvPr id="11" name="Picture 10">
            <a:extLst>
              <a:ext uri="{FF2B5EF4-FFF2-40B4-BE49-F238E27FC236}">
                <a16:creationId xmlns:a16="http://schemas.microsoft.com/office/drawing/2014/main" id="{AB90D16D-DD74-6FD0-7412-A3FA1204BF8C}"/>
              </a:ext>
            </a:extLst>
          </p:cNvPr>
          <p:cNvPicPr>
            <a:picLocks noChangeAspect="1"/>
          </p:cNvPicPr>
          <p:nvPr/>
        </p:nvPicPr>
        <p:blipFill>
          <a:blip r:embed="rId4"/>
          <a:srcRect/>
          <a:stretch/>
        </p:blipFill>
        <p:spPr>
          <a:xfrm>
            <a:off x="1752272" y="2026534"/>
            <a:ext cx="825500" cy="927100"/>
          </a:xfrm>
          <a:prstGeom prst="rect">
            <a:avLst/>
          </a:prstGeom>
        </p:spPr>
      </p:pic>
      <p:pic>
        <p:nvPicPr>
          <p:cNvPr id="12" name="Picture 11">
            <a:extLst>
              <a:ext uri="{FF2B5EF4-FFF2-40B4-BE49-F238E27FC236}">
                <a16:creationId xmlns:a16="http://schemas.microsoft.com/office/drawing/2014/main" id="{A3DCDFE8-BDC0-AD1F-C8D7-D4B0FC69BB75}"/>
              </a:ext>
            </a:extLst>
          </p:cNvPr>
          <p:cNvPicPr>
            <a:picLocks noChangeAspect="1"/>
          </p:cNvPicPr>
          <p:nvPr/>
        </p:nvPicPr>
        <p:blipFill>
          <a:blip r:embed="rId5"/>
          <a:srcRect/>
          <a:stretch/>
        </p:blipFill>
        <p:spPr>
          <a:xfrm>
            <a:off x="4101145" y="1973966"/>
            <a:ext cx="505365" cy="1032236"/>
          </a:xfrm>
          <a:prstGeom prst="rect">
            <a:avLst/>
          </a:prstGeom>
        </p:spPr>
      </p:pic>
      <p:pic>
        <p:nvPicPr>
          <p:cNvPr id="13" name="Picture 12">
            <a:extLst>
              <a:ext uri="{FF2B5EF4-FFF2-40B4-BE49-F238E27FC236}">
                <a16:creationId xmlns:a16="http://schemas.microsoft.com/office/drawing/2014/main" id="{F2B4A947-2648-3F76-B2A7-2A13BBB97823}"/>
              </a:ext>
            </a:extLst>
          </p:cNvPr>
          <p:cNvPicPr>
            <a:picLocks noChangeAspect="1"/>
          </p:cNvPicPr>
          <p:nvPr/>
        </p:nvPicPr>
        <p:blipFill>
          <a:blip r:embed="rId6"/>
          <a:srcRect/>
          <a:stretch/>
        </p:blipFill>
        <p:spPr>
          <a:xfrm>
            <a:off x="5955449" y="2153534"/>
            <a:ext cx="1054100" cy="673100"/>
          </a:xfrm>
          <a:prstGeom prst="rect">
            <a:avLst/>
          </a:prstGeom>
        </p:spPr>
      </p:pic>
      <p:pic>
        <p:nvPicPr>
          <p:cNvPr id="14" name="Picture 13">
            <a:extLst>
              <a:ext uri="{FF2B5EF4-FFF2-40B4-BE49-F238E27FC236}">
                <a16:creationId xmlns:a16="http://schemas.microsoft.com/office/drawing/2014/main" id="{AEB29EEB-FD1F-C73D-81F6-2F50817FDAF8}"/>
              </a:ext>
            </a:extLst>
          </p:cNvPr>
          <p:cNvPicPr>
            <a:picLocks noChangeAspect="1"/>
          </p:cNvPicPr>
          <p:nvPr/>
        </p:nvPicPr>
        <p:blipFill>
          <a:blip r:embed="rId7"/>
          <a:srcRect/>
          <a:stretch/>
        </p:blipFill>
        <p:spPr>
          <a:xfrm>
            <a:off x="8230779" y="1924934"/>
            <a:ext cx="990600" cy="1130300"/>
          </a:xfrm>
          <a:prstGeom prst="rect">
            <a:avLst/>
          </a:prstGeom>
        </p:spPr>
      </p:pic>
      <p:pic>
        <p:nvPicPr>
          <p:cNvPr id="15" name="Picture 14">
            <a:extLst>
              <a:ext uri="{FF2B5EF4-FFF2-40B4-BE49-F238E27FC236}">
                <a16:creationId xmlns:a16="http://schemas.microsoft.com/office/drawing/2014/main" id="{8FCB054E-132A-BED0-F333-FAA886C22C43}"/>
              </a:ext>
            </a:extLst>
          </p:cNvPr>
          <p:cNvPicPr>
            <a:picLocks noChangeAspect="1"/>
          </p:cNvPicPr>
          <p:nvPr/>
        </p:nvPicPr>
        <p:blipFill>
          <a:blip r:embed="rId8"/>
          <a:srcRect/>
          <a:stretch/>
        </p:blipFill>
        <p:spPr>
          <a:xfrm>
            <a:off x="10395866" y="2196119"/>
            <a:ext cx="977900" cy="825500"/>
          </a:xfrm>
          <a:prstGeom prst="rect">
            <a:avLst/>
          </a:prstGeom>
        </p:spPr>
      </p:pic>
      <p:pic>
        <p:nvPicPr>
          <p:cNvPr id="16" name="Picture 15">
            <a:extLst>
              <a:ext uri="{FF2B5EF4-FFF2-40B4-BE49-F238E27FC236}">
                <a16:creationId xmlns:a16="http://schemas.microsoft.com/office/drawing/2014/main" id="{A5689C0E-648D-7961-D43A-20C8DAD6B22A}"/>
              </a:ext>
            </a:extLst>
          </p:cNvPr>
          <p:cNvPicPr>
            <a:picLocks noChangeAspect="1"/>
          </p:cNvPicPr>
          <p:nvPr/>
        </p:nvPicPr>
        <p:blipFill>
          <a:blip r:embed="rId9"/>
          <a:srcRect/>
          <a:stretch/>
        </p:blipFill>
        <p:spPr>
          <a:xfrm>
            <a:off x="1612572" y="4488534"/>
            <a:ext cx="1104900" cy="1104900"/>
          </a:xfrm>
          <a:prstGeom prst="rect">
            <a:avLst/>
          </a:prstGeom>
        </p:spPr>
      </p:pic>
      <p:pic>
        <p:nvPicPr>
          <p:cNvPr id="18" name="Picture 17">
            <a:extLst>
              <a:ext uri="{FF2B5EF4-FFF2-40B4-BE49-F238E27FC236}">
                <a16:creationId xmlns:a16="http://schemas.microsoft.com/office/drawing/2014/main" id="{738EC923-3341-DC2C-EDF0-EEFDB66853C4}"/>
              </a:ext>
            </a:extLst>
          </p:cNvPr>
          <p:cNvPicPr>
            <a:picLocks noChangeAspect="1"/>
          </p:cNvPicPr>
          <p:nvPr/>
        </p:nvPicPr>
        <p:blipFill>
          <a:blip r:embed="rId10"/>
          <a:srcRect/>
          <a:stretch/>
        </p:blipFill>
        <p:spPr>
          <a:xfrm>
            <a:off x="8202302" y="4545291"/>
            <a:ext cx="1028700" cy="1066800"/>
          </a:xfrm>
          <a:prstGeom prst="rect">
            <a:avLst/>
          </a:prstGeom>
        </p:spPr>
      </p:pic>
      <p:pic>
        <p:nvPicPr>
          <p:cNvPr id="19" name="Picture 18">
            <a:extLst>
              <a:ext uri="{FF2B5EF4-FFF2-40B4-BE49-F238E27FC236}">
                <a16:creationId xmlns:a16="http://schemas.microsoft.com/office/drawing/2014/main" id="{F278799C-B22F-7528-7EC4-A60D88B42DF6}"/>
              </a:ext>
            </a:extLst>
          </p:cNvPr>
          <p:cNvPicPr>
            <a:picLocks noChangeAspect="1"/>
          </p:cNvPicPr>
          <p:nvPr/>
        </p:nvPicPr>
        <p:blipFill>
          <a:blip r:embed="rId11"/>
          <a:srcRect/>
          <a:stretch/>
        </p:blipFill>
        <p:spPr>
          <a:xfrm>
            <a:off x="10475339" y="4573571"/>
            <a:ext cx="800100" cy="1003300"/>
          </a:xfrm>
          <a:prstGeom prst="rect">
            <a:avLst/>
          </a:prstGeom>
        </p:spPr>
      </p:pic>
      <p:pic>
        <p:nvPicPr>
          <p:cNvPr id="20" name="Picture 19">
            <a:extLst>
              <a:ext uri="{FF2B5EF4-FFF2-40B4-BE49-F238E27FC236}">
                <a16:creationId xmlns:a16="http://schemas.microsoft.com/office/drawing/2014/main" id="{AB6F5258-8288-DC3F-4D1F-F603267A6CA7}"/>
              </a:ext>
            </a:extLst>
          </p:cNvPr>
          <p:cNvPicPr>
            <a:picLocks noChangeAspect="1"/>
          </p:cNvPicPr>
          <p:nvPr/>
        </p:nvPicPr>
        <p:blipFill>
          <a:blip r:embed="rId12"/>
          <a:srcRect/>
          <a:stretch/>
        </p:blipFill>
        <p:spPr>
          <a:xfrm>
            <a:off x="6091876" y="4637071"/>
            <a:ext cx="800100" cy="939800"/>
          </a:xfrm>
          <a:prstGeom prst="rect">
            <a:avLst/>
          </a:prstGeom>
        </p:spPr>
      </p:pic>
      <p:pic>
        <p:nvPicPr>
          <p:cNvPr id="22" name="Picture 21">
            <a:extLst>
              <a:ext uri="{FF2B5EF4-FFF2-40B4-BE49-F238E27FC236}">
                <a16:creationId xmlns:a16="http://schemas.microsoft.com/office/drawing/2014/main" id="{84F021B3-1E1A-AB19-94FF-10668761FD5A}"/>
              </a:ext>
            </a:extLst>
          </p:cNvPr>
          <p:cNvPicPr>
            <a:picLocks noChangeAspect="1"/>
          </p:cNvPicPr>
          <p:nvPr/>
        </p:nvPicPr>
        <p:blipFill>
          <a:blip r:embed="rId13"/>
          <a:srcRect/>
          <a:stretch/>
        </p:blipFill>
        <p:spPr>
          <a:xfrm>
            <a:off x="3763278" y="4652945"/>
            <a:ext cx="1181100" cy="901700"/>
          </a:xfrm>
          <a:prstGeom prst="rect">
            <a:avLst/>
          </a:prstGeom>
        </p:spPr>
      </p:pic>
    </p:spTree>
    <p:extLst>
      <p:ext uri="{BB962C8B-B14F-4D97-AF65-F5344CB8AC3E}">
        <p14:creationId xmlns:p14="http://schemas.microsoft.com/office/powerpoint/2010/main" val="12251364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9DD06-0CC2-7FD8-ECEA-2AA950027FE7}"/>
              </a:ext>
            </a:extLst>
          </p:cNvPr>
          <p:cNvSpPr>
            <a:spLocks noGrp="1"/>
          </p:cNvSpPr>
          <p:nvPr>
            <p:ph type="title"/>
          </p:nvPr>
        </p:nvSpPr>
        <p:spPr/>
        <p:txBody>
          <a:bodyPr/>
          <a:lstStyle/>
          <a:p>
            <a:r>
              <a:rPr lang="en-US"/>
              <a:t>Giving advice as a QI coach</a:t>
            </a:r>
          </a:p>
        </p:txBody>
      </p:sp>
      <p:sp>
        <p:nvSpPr>
          <p:cNvPr id="3" name="Content Placeholder 2">
            <a:extLst>
              <a:ext uri="{FF2B5EF4-FFF2-40B4-BE49-F238E27FC236}">
                <a16:creationId xmlns:a16="http://schemas.microsoft.com/office/drawing/2014/main" id="{3CD447C2-54F2-1CEB-12BF-8718666DF40E}"/>
              </a:ext>
            </a:extLst>
          </p:cNvPr>
          <p:cNvSpPr>
            <a:spLocks noGrp="1"/>
          </p:cNvSpPr>
          <p:nvPr>
            <p:ph idx="1"/>
          </p:nvPr>
        </p:nvSpPr>
        <p:spPr>
          <a:xfrm>
            <a:off x="1077913" y="1520825"/>
            <a:ext cx="7100887" cy="5019720"/>
          </a:xfrm>
        </p:spPr>
        <p:txBody>
          <a:bodyPr/>
          <a:lstStyle/>
          <a:p>
            <a:r>
              <a:rPr lang="en-US"/>
              <a:t>It’s all about balance.</a:t>
            </a:r>
          </a:p>
          <a:p>
            <a:r>
              <a:rPr lang="en-US"/>
              <a:t>Aim to support and encourage without taking over. </a:t>
            </a:r>
          </a:p>
          <a:p>
            <a:endParaRPr lang="en-US"/>
          </a:p>
          <a:p>
            <a:endParaRPr lang="en-US"/>
          </a:p>
        </p:txBody>
      </p:sp>
      <p:sp>
        <p:nvSpPr>
          <p:cNvPr id="4" name="Footer Placeholder 3">
            <a:extLst>
              <a:ext uri="{FF2B5EF4-FFF2-40B4-BE49-F238E27FC236}">
                <a16:creationId xmlns:a16="http://schemas.microsoft.com/office/drawing/2014/main" id="{3C22862A-C3BB-44BE-4BCA-1B6CA1728F0F}"/>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FE6BD133-4E8B-4655-5CE3-19D0224DAF36}"/>
              </a:ext>
            </a:extLst>
          </p:cNvPr>
          <p:cNvSpPr>
            <a:spLocks noGrp="1"/>
          </p:cNvSpPr>
          <p:nvPr>
            <p:ph type="sldNum" sz="quarter" idx="12"/>
          </p:nvPr>
        </p:nvSpPr>
        <p:spPr/>
        <p:txBody>
          <a:bodyPr/>
          <a:lstStyle/>
          <a:p>
            <a:fld id="{16C5AC08-0ACD-404A-9C9F-AB39E786C34A}" type="slidenum">
              <a:rPr lang="en-GB"/>
              <a:t>80</a:t>
            </a:fld>
            <a:endParaRPr lang="en-GB"/>
          </a:p>
        </p:txBody>
      </p:sp>
      <p:sp>
        <p:nvSpPr>
          <p:cNvPr id="6" name="Text Placeholder 5">
            <a:extLst>
              <a:ext uri="{FF2B5EF4-FFF2-40B4-BE49-F238E27FC236}">
                <a16:creationId xmlns:a16="http://schemas.microsoft.com/office/drawing/2014/main" id="{4ED519ED-F101-F255-8951-BF2A6EDC8116}"/>
              </a:ext>
            </a:extLst>
          </p:cNvPr>
          <p:cNvSpPr>
            <a:spLocks noGrp="1"/>
          </p:cNvSpPr>
          <p:nvPr>
            <p:ph type="body" sz="quarter" idx="13"/>
          </p:nvPr>
        </p:nvSpPr>
        <p:spPr/>
        <p:txBody>
          <a:bodyPr/>
          <a:lstStyle/>
          <a:p>
            <a:r>
              <a:rPr lang="en-US"/>
              <a:t>Giving advice as a QI coach</a:t>
            </a:r>
          </a:p>
        </p:txBody>
      </p:sp>
      <p:pic>
        <p:nvPicPr>
          <p:cNvPr id="7" name="Picture 6">
            <a:extLst>
              <a:ext uri="{FF2B5EF4-FFF2-40B4-BE49-F238E27FC236}">
                <a16:creationId xmlns:a16="http://schemas.microsoft.com/office/drawing/2014/main" id="{51BC1340-D575-D6C4-5F0E-3D3B0597620F}"/>
              </a:ext>
            </a:extLst>
          </p:cNvPr>
          <p:cNvPicPr>
            <a:picLocks noChangeAspect="1"/>
          </p:cNvPicPr>
          <p:nvPr/>
        </p:nvPicPr>
        <p:blipFill>
          <a:blip r:embed="rId3"/>
          <a:stretch>
            <a:fillRect/>
          </a:stretch>
        </p:blipFill>
        <p:spPr>
          <a:xfrm rot="4500000">
            <a:off x="9861840" y="2223655"/>
            <a:ext cx="995795" cy="995795"/>
          </a:xfrm>
          <a:prstGeom prst="rect">
            <a:avLst/>
          </a:prstGeom>
        </p:spPr>
      </p:pic>
      <p:pic>
        <p:nvPicPr>
          <p:cNvPr id="8" name="Picture 7">
            <a:extLst>
              <a:ext uri="{FF2B5EF4-FFF2-40B4-BE49-F238E27FC236}">
                <a16:creationId xmlns:a16="http://schemas.microsoft.com/office/drawing/2014/main" id="{1FF44DD2-EA6D-9798-A648-DD093DC02979}"/>
              </a:ext>
            </a:extLst>
          </p:cNvPr>
          <p:cNvPicPr>
            <a:picLocks noChangeAspect="1"/>
          </p:cNvPicPr>
          <p:nvPr/>
        </p:nvPicPr>
        <p:blipFill>
          <a:blip r:embed="rId4"/>
          <a:srcRect/>
          <a:stretch/>
        </p:blipFill>
        <p:spPr>
          <a:xfrm rot="20970945">
            <a:off x="8677476" y="2016103"/>
            <a:ext cx="3130140" cy="223201"/>
          </a:xfrm>
          <a:prstGeom prst="rect">
            <a:avLst/>
          </a:prstGeom>
        </p:spPr>
      </p:pic>
    </p:spTree>
    <p:extLst>
      <p:ext uri="{BB962C8B-B14F-4D97-AF65-F5344CB8AC3E}">
        <p14:creationId xmlns:p14="http://schemas.microsoft.com/office/powerpoint/2010/main" val="151701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nodeType="withEffect">
                                  <p:stCondLst>
                                    <p:cond delay="0"/>
                                  </p:stCondLst>
                                  <p:childTnLst>
                                    <p:animRot by="-1500000">
                                      <p:cBhvr>
                                        <p:cTn id="6" dur="4000" fill="hold"/>
                                        <p:tgtEl>
                                          <p:spTgt spid="7"/>
                                        </p:tgtEl>
                                        <p:attrNameLst>
                                          <p:attrName>r</p:attrName>
                                        </p:attrNameLst>
                                      </p:cBhvr>
                                    </p:animRot>
                                  </p:childTnLst>
                                </p:cTn>
                              </p:par>
                              <p:par>
                                <p:cTn id="7" presetID="35" presetClass="path" presetSubtype="0" repeatCount="indefinite" accel="50000" decel="50000" autoRev="1" fill="hold" nodeType="withEffect">
                                  <p:stCondLst>
                                    <p:cond delay="0"/>
                                  </p:stCondLst>
                                  <p:childTnLst>
                                    <p:animMotion origin="layout" path="M 6.25E-7 7.40741E-7 L -0.01849 7.40741E-7 " pathEditMode="relative" rAng="0" ptsTypes="AA">
                                      <p:cBhvr>
                                        <p:cTn id="8" dur="4000" fill="hold"/>
                                        <p:tgtEl>
                                          <p:spTgt spid="7"/>
                                        </p:tgtEl>
                                        <p:attrNameLst>
                                          <p:attrName>ppt_x</p:attrName>
                                          <p:attrName>ppt_y</p:attrName>
                                        </p:attrNameLst>
                                      </p:cBhvr>
                                      <p:rCtr x="-924" y="0"/>
                                    </p:animMotion>
                                  </p:childTnLst>
                                </p:cTn>
                              </p:par>
                              <p:par>
                                <p:cTn id="9" presetID="8" presetClass="emph" presetSubtype="0" repeatCount="indefinite" accel="50000" decel="50000" autoRev="1" fill="hold" nodeType="withEffect">
                                  <p:stCondLst>
                                    <p:cond delay="0"/>
                                  </p:stCondLst>
                                  <p:childTnLst>
                                    <p:animRot by="1200000">
                                      <p:cBhvr>
                                        <p:cTn id="10" dur="4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Today’s learning outcomes</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p:txBody>
          <a:bodyPr/>
          <a:lstStyle/>
          <a:p>
            <a:pPr lvl="1"/>
            <a:r>
              <a:rPr lang="en-US" b="1" dirty="0"/>
              <a:t>By the end of the session, you will…</a:t>
            </a:r>
          </a:p>
          <a:p>
            <a:pPr lvl="2"/>
            <a:r>
              <a:rPr lang="en-US" b="1" dirty="0">
                <a:solidFill>
                  <a:schemeClr val="accent2"/>
                </a:solidFill>
              </a:rPr>
              <a:t>Understand the concepts of coaching improvement </a:t>
            </a:r>
            <a:br>
              <a:rPr lang="en-US" b="1" dirty="0">
                <a:solidFill>
                  <a:schemeClr val="accent2"/>
                </a:solidFill>
              </a:rPr>
            </a:br>
            <a:r>
              <a:rPr lang="en-US" b="1" dirty="0">
                <a:solidFill>
                  <a:schemeClr val="accent2"/>
                </a:solidFill>
              </a:rPr>
              <a:t>and the difference between coaching and advising</a:t>
            </a:r>
          </a:p>
          <a:p>
            <a:pPr lvl="2"/>
            <a:r>
              <a:rPr lang="en-US" dirty="0"/>
              <a:t>Understand the role QI plays in the wider change </a:t>
            </a:r>
            <a:br>
              <a:rPr lang="en-US" dirty="0"/>
            </a:br>
            <a:r>
              <a:rPr lang="en-US" dirty="0"/>
              <a:t>context and begin to think about how you would </a:t>
            </a:r>
            <a:br>
              <a:rPr lang="en-US" dirty="0"/>
            </a:br>
            <a:r>
              <a:rPr lang="en-US" dirty="0"/>
              <a:t>determine whether a problem/opportunity merits </a:t>
            </a:r>
            <a:br>
              <a:rPr lang="en-US" dirty="0"/>
            </a:br>
            <a:r>
              <a:rPr lang="en-US" dirty="0"/>
              <a:t>a QI approach</a:t>
            </a:r>
          </a:p>
          <a:p>
            <a:pPr lvl="2"/>
            <a:r>
              <a:rPr lang="en-US" dirty="0"/>
              <a:t>Be able to apply a simple coaching model to facilitate </a:t>
            </a:r>
            <a:br>
              <a:rPr lang="en-US" dirty="0"/>
            </a:br>
            <a:r>
              <a:rPr lang="en-US" dirty="0"/>
              <a:t>a coaching conversation</a:t>
            </a:r>
          </a:p>
          <a:p>
            <a:pPr lvl="2"/>
            <a:r>
              <a:rPr lang="en-US" dirty="0"/>
              <a:t>Be able to use coaching questions. </a:t>
            </a:r>
            <a:endParaRPr lang="en-US" dirty="0">
              <a:latin typeface="DM Sans Medium" pitchFamily="2" charset="77"/>
            </a:endParaRPr>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81</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Today’s learning outcomes</a:t>
            </a:r>
          </a:p>
        </p:txBody>
      </p:sp>
    </p:spTree>
    <p:extLst>
      <p:ext uri="{BB962C8B-B14F-4D97-AF65-F5344CB8AC3E}">
        <p14:creationId xmlns:p14="http://schemas.microsoft.com/office/powerpoint/2010/main" val="17467114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6D62FA-025A-8349-FFF7-A3B70C3510ED}"/>
              </a:ext>
            </a:extLst>
          </p:cNvPr>
          <p:cNvPicPr>
            <a:picLocks noChangeAspect="1"/>
          </p:cNvPicPr>
          <p:nvPr/>
        </p:nvPicPr>
        <p:blipFill>
          <a:blip r:embed="rId3"/>
          <a:srcRect/>
          <a:stretch/>
        </p:blipFill>
        <p:spPr>
          <a:xfrm>
            <a:off x="5546477" y="4620932"/>
            <a:ext cx="2011679" cy="819573"/>
          </a:xfrm>
          <a:prstGeom prst="rect">
            <a:avLst/>
          </a:prstGeom>
        </p:spPr>
      </p:pic>
      <p:pic>
        <p:nvPicPr>
          <p:cNvPr id="11" name="Picture 10">
            <a:extLst>
              <a:ext uri="{FF2B5EF4-FFF2-40B4-BE49-F238E27FC236}">
                <a16:creationId xmlns:a16="http://schemas.microsoft.com/office/drawing/2014/main" id="{ECE953D1-3EC8-957E-C60A-AB8821355789}"/>
              </a:ext>
            </a:extLst>
          </p:cNvPr>
          <p:cNvPicPr>
            <a:picLocks noChangeAspect="1"/>
          </p:cNvPicPr>
          <p:nvPr/>
        </p:nvPicPr>
        <p:blipFill>
          <a:blip r:embed="rId4"/>
          <a:srcRect/>
          <a:stretch/>
        </p:blipFill>
        <p:spPr>
          <a:xfrm>
            <a:off x="5546477" y="3591408"/>
            <a:ext cx="2011679" cy="819573"/>
          </a:xfrm>
          <a:prstGeom prst="rect">
            <a:avLst/>
          </a:prstGeom>
        </p:spPr>
      </p:pic>
      <p:pic>
        <p:nvPicPr>
          <p:cNvPr id="12" name="Picture 11">
            <a:extLst>
              <a:ext uri="{FF2B5EF4-FFF2-40B4-BE49-F238E27FC236}">
                <a16:creationId xmlns:a16="http://schemas.microsoft.com/office/drawing/2014/main" id="{B3684288-A050-600E-3653-5EEE7A6D4DAF}"/>
              </a:ext>
            </a:extLst>
          </p:cNvPr>
          <p:cNvPicPr>
            <a:picLocks noChangeAspect="1"/>
          </p:cNvPicPr>
          <p:nvPr/>
        </p:nvPicPr>
        <p:blipFill>
          <a:blip r:embed="rId5"/>
          <a:srcRect/>
          <a:stretch/>
        </p:blipFill>
        <p:spPr>
          <a:xfrm>
            <a:off x="5546477" y="2561884"/>
            <a:ext cx="2011679" cy="819573"/>
          </a:xfrm>
          <a:prstGeom prst="rect">
            <a:avLst/>
          </a:prstGeom>
        </p:spPr>
      </p:pic>
      <p:sp>
        <p:nvSpPr>
          <p:cNvPr id="2" name="Title 1">
            <a:extLst>
              <a:ext uri="{FF2B5EF4-FFF2-40B4-BE49-F238E27FC236}">
                <a16:creationId xmlns:a16="http://schemas.microsoft.com/office/drawing/2014/main" id="{96E2AA72-2674-3F66-B668-20841690C9D7}"/>
              </a:ext>
            </a:extLst>
          </p:cNvPr>
          <p:cNvSpPr>
            <a:spLocks noGrp="1"/>
          </p:cNvSpPr>
          <p:nvPr>
            <p:ph type="title"/>
          </p:nvPr>
        </p:nvSpPr>
        <p:spPr/>
        <p:txBody>
          <a:bodyPr/>
          <a:lstStyle/>
          <a:p>
            <a:r>
              <a:rPr lang="en-US"/>
              <a:t>We need your feedback</a:t>
            </a:r>
          </a:p>
        </p:txBody>
      </p:sp>
      <p:sp>
        <p:nvSpPr>
          <p:cNvPr id="4" name="Footer Placeholder 3">
            <a:extLst>
              <a:ext uri="{FF2B5EF4-FFF2-40B4-BE49-F238E27FC236}">
                <a16:creationId xmlns:a16="http://schemas.microsoft.com/office/drawing/2014/main" id="{67118C54-EC13-2EE0-1954-24FA9E4F75D8}"/>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F8C62BAB-7753-A102-DC79-0C326554132D}"/>
              </a:ext>
            </a:extLst>
          </p:cNvPr>
          <p:cNvSpPr>
            <a:spLocks noGrp="1"/>
          </p:cNvSpPr>
          <p:nvPr>
            <p:ph type="sldNum" sz="quarter" idx="12"/>
          </p:nvPr>
        </p:nvSpPr>
        <p:spPr/>
        <p:txBody>
          <a:bodyPr/>
          <a:lstStyle/>
          <a:p>
            <a:fld id="{16C5AC08-0ACD-404A-9C9F-AB39E786C34A}" type="slidenum">
              <a:rPr lang="en-GB"/>
              <a:t>82</a:t>
            </a:fld>
            <a:endParaRPr lang="en-GB"/>
          </a:p>
        </p:txBody>
      </p:sp>
      <p:sp>
        <p:nvSpPr>
          <p:cNvPr id="6" name="Text Placeholder 5">
            <a:extLst>
              <a:ext uri="{FF2B5EF4-FFF2-40B4-BE49-F238E27FC236}">
                <a16:creationId xmlns:a16="http://schemas.microsoft.com/office/drawing/2014/main" id="{EF4125A5-E104-D573-AEC1-518E6BA13BB4}"/>
              </a:ext>
            </a:extLst>
          </p:cNvPr>
          <p:cNvSpPr>
            <a:spLocks noGrp="1"/>
          </p:cNvSpPr>
          <p:nvPr>
            <p:ph type="body" sz="quarter" idx="13"/>
          </p:nvPr>
        </p:nvSpPr>
        <p:spPr/>
        <p:txBody>
          <a:bodyPr/>
          <a:lstStyle/>
          <a:p>
            <a:r>
              <a:rPr lang="en-US"/>
              <a:t>Feedback</a:t>
            </a:r>
          </a:p>
        </p:txBody>
      </p:sp>
      <p:sp>
        <p:nvSpPr>
          <p:cNvPr id="15" name="Rectangle 14">
            <a:extLst>
              <a:ext uri="{FF2B5EF4-FFF2-40B4-BE49-F238E27FC236}">
                <a16:creationId xmlns:a16="http://schemas.microsoft.com/office/drawing/2014/main" id="{E375FE19-D830-E8AF-F65B-65BEFC9793A8}"/>
              </a:ext>
            </a:extLst>
          </p:cNvPr>
          <p:cNvSpPr/>
          <p:nvPr/>
        </p:nvSpPr>
        <p:spPr>
          <a:xfrm>
            <a:off x="4848225" y="800100"/>
            <a:ext cx="3330575" cy="1571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C3BFAEF-67C3-5EDE-D1FF-9DFB3B41B3D3}"/>
              </a:ext>
            </a:extLst>
          </p:cNvPr>
          <p:cNvPicPr>
            <a:picLocks noChangeAspect="1"/>
          </p:cNvPicPr>
          <p:nvPr/>
        </p:nvPicPr>
        <p:blipFill>
          <a:blip r:embed="rId6"/>
          <a:srcRect/>
          <a:stretch/>
        </p:blipFill>
        <p:spPr>
          <a:xfrm>
            <a:off x="5291817" y="2263986"/>
            <a:ext cx="3352800" cy="3501813"/>
          </a:xfrm>
          <a:prstGeom prst="rect">
            <a:avLst/>
          </a:prstGeom>
        </p:spPr>
      </p:pic>
    </p:spTree>
    <p:extLst>
      <p:ext uri="{BB962C8B-B14F-4D97-AF65-F5344CB8AC3E}">
        <p14:creationId xmlns:p14="http://schemas.microsoft.com/office/powerpoint/2010/main" val="67853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616B-D579-56E9-B8F6-6506454E27D1}"/>
              </a:ext>
            </a:extLst>
          </p:cNvPr>
          <p:cNvSpPr>
            <a:spLocks noGrp="1"/>
          </p:cNvSpPr>
          <p:nvPr>
            <p:ph type="title"/>
          </p:nvPr>
        </p:nvSpPr>
        <p:spPr/>
        <p:txBody>
          <a:bodyPr/>
          <a:lstStyle/>
          <a:p>
            <a:r>
              <a:rPr lang="en-US"/>
              <a:t>Self-directed learning</a:t>
            </a:r>
          </a:p>
        </p:txBody>
      </p:sp>
      <p:sp>
        <p:nvSpPr>
          <p:cNvPr id="7" name="Content Placeholder 6">
            <a:extLst>
              <a:ext uri="{FF2B5EF4-FFF2-40B4-BE49-F238E27FC236}">
                <a16:creationId xmlns:a16="http://schemas.microsoft.com/office/drawing/2014/main" id="{73378340-DC16-CF5F-A726-E94F45F6D8BC}"/>
              </a:ext>
            </a:extLst>
          </p:cNvPr>
          <p:cNvSpPr>
            <a:spLocks noGrp="1"/>
          </p:cNvSpPr>
          <p:nvPr>
            <p:ph idx="1"/>
          </p:nvPr>
        </p:nvSpPr>
        <p:spPr>
          <a:xfrm>
            <a:off x="1077914" y="2371725"/>
            <a:ext cx="3332161" cy="3878489"/>
          </a:xfrm>
        </p:spPr>
        <p:txBody>
          <a:bodyPr/>
          <a:lstStyle/>
          <a:p>
            <a:pPr lvl="1">
              <a:spcBef>
                <a:spcPts val="0"/>
              </a:spcBef>
              <a:spcAft>
                <a:spcPts val="1000"/>
              </a:spcAft>
            </a:pPr>
            <a:r>
              <a:rPr lang="en-US">
                <a:latin typeface="DM Sans" pitchFamily="2" charset="77"/>
              </a:rPr>
              <a:t>Meet with your buddy and reflect on today, using a coaching approach:</a:t>
            </a:r>
          </a:p>
          <a:p>
            <a:pPr lvl="2">
              <a:spcBef>
                <a:spcPts val="0"/>
              </a:spcBef>
              <a:spcAft>
                <a:spcPts val="1000"/>
              </a:spcAft>
            </a:pPr>
            <a:r>
              <a:rPr lang="en-US" sz="1950">
                <a:latin typeface="DM Sans" pitchFamily="2" charset="77"/>
              </a:rPr>
              <a:t>What is your key learning from today?</a:t>
            </a:r>
          </a:p>
          <a:p>
            <a:pPr lvl="2">
              <a:spcBef>
                <a:spcPts val="0"/>
              </a:spcBef>
              <a:spcAft>
                <a:spcPts val="1000"/>
              </a:spcAft>
            </a:pPr>
            <a:r>
              <a:rPr lang="en-US" sz="1950">
                <a:latin typeface="DM Sans" pitchFamily="2" charset="77"/>
              </a:rPr>
              <a:t>What do you need to focus on/develop?</a:t>
            </a:r>
          </a:p>
          <a:p>
            <a:pPr lvl="2">
              <a:spcBef>
                <a:spcPts val="0"/>
              </a:spcBef>
              <a:spcAft>
                <a:spcPts val="1000"/>
              </a:spcAft>
            </a:pPr>
            <a:r>
              <a:rPr lang="en-US" sz="1950">
                <a:latin typeface="DM Sans" pitchFamily="2" charset="77"/>
              </a:rPr>
              <a:t>What opportunities are there for you to practise?</a:t>
            </a:r>
          </a:p>
          <a:p>
            <a:pPr lvl="1">
              <a:spcBef>
                <a:spcPts val="0"/>
              </a:spcBef>
              <a:spcAft>
                <a:spcPts val="1000"/>
              </a:spcAft>
            </a:pPr>
            <a:endParaRPr lang="en-US">
              <a:latin typeface="DM Sans" pitchFamily="2" charset="77"/>
            </a:endParaRPr>
          </a:p>
          <a:p>
            <a:pPr lvl="1">
              <a:spcBef>
                <a:spcPts val="0"/>
              </a:spcBef>
              <a:spcAft>
                <a:spcPts val="1000"/>
              </a:spcAft>
            </a:pPr>
            <a:endParaRPr lang="en-US">
              <a:latin typeface="DM Sans" pitchFamily="2" charset="77"/>
            </a:endParaRPr>
          </a:p>
        </p:txBody>
      </p:sp>
      <p:sp>
        <p:nvSpPr>
          <p:cNvPr id="4" name="Footer Placeholder 3">
            <a:extLst>
              <a:ext uri="{FF2B5EF4-FFF2-40B4-BE49-F238E27FC236}">
                <a16:creationId xmlns:a16="http://schemas.microsoft.com/office/drawing/2014/main" id="{A823AE2C-F131-01A6-9CC7-B8B5C6A67B12}"/>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5D86D141-3221-9E38-9A25-F18D7616DF3A}"/>
              </a:ext>
            </a:extLst>
          </p:cNvPr>
          <p:cNvSpPr>
            <a:spLocks noGrp="1"/>
          </p:cNvSpPr>
          <p:nvPr>
            <p:ph type="sldNum" sz="quarter" idx="12"/>
          </p:nvPr>
        </p:nvSpPr>
        <p:spPr/>
        <p:txBody>
          <a:bodyPr/>
          <a:lstStyle/>
          <a:p>
            <a:fld id="{16C5AC08-0ACD-404A-9C9F-AB39E786C34A}" type="slidenum">
              <a:rPr lang="en-GB"/>
              <a:t>83</a:t>
            </a:fld>
            <a:endParaRPr lang="en-GB"/>
          </a:p>
        </p:txBody>
      </p:sp>
      <p:sp>
        <p:nvSpPr>
          <p:cNvPr id="8" name="Text Placeholder 7">
            <a:extLst>
              <a:ext uri="{FF2B5EF4-FFF2-40B4-BE49-F238E27FC236}">
                <a16:creationId xmlns:a16="http://schemas.microsoft.com/office/drawing/2014/main" id="{89CB8A93-2D98-A474-5DED-D0C5DE78BC2A}"/>
              </a:ext>
            </a:extLst>
          </p:cNvPr>
          <p:cNvSpPr>
            <a:spLocks noGrp="1"/>
          </p:cNvSpPr>
          <p:nvPr>
            <p:ph type="body" sz="quarter" idx="13"/>
          </p:nvPr>
        </p:nvSpPr>
        <p:spPr/>
        <p:txBody>
          <a:bodyPr/>
          <a:lstStyle/>
          <a:p>
            <a:r>
              <a:rPr lang="en-US"/>
              <a:t>Self-directed learning</a:t>
            </a:r>
          </a:p>
        </p:txBody>
      </p:sp>
      <p:sp>
        <p:nvSpPr>
          <p:cNvPr id="9" name="Content Placeholder 8">
            <a:extLst>
              <a:ext uri="{FF2B5EF4-FFF2-40B4-BE49-F238E27FC236}">
                <a16:creationId xmlns:a16="http://schemas.microsoft.com/office/drawing/2014/main" id="{7D310E2A-0177-89F9-7DE7-2F50FCA8FA17}"/>
              </a:ext>
            </a:extLst>
          </p:cNvPr>
          <p:cNvSpPr>
            <a:spLocks noGrp="1"/>
          </p:cNvSpPr>
          <p:nvPr>
            <p:ph idx="14"/>
          </p:nvPr>
        </p:nvSpPr>
        <p:spPr>
          <a:xfrm>
            <a:off x="8620124" y="2371725"/>
            <a:ext cx="3338885" cy="3878489"/>
          </a:xfrm>
        </p:spPr>
        <p:txBody>
          <a:bodyPr/>
          <a:lstStyle/>
          <a:p>
            <a:pPr lvl="1"/>
            <a:r>
              <a:rPr lang="en-US">
                <a:latin typeface="DM Sans" pitchFamily="2" charset="77"/>
              </a:rPr>
              <a:t>Watch the GROW case study video</a:t>
            </a:r>
            <a:br>
              <a:rPr lang="en-US">
                <a:latin typeface="DM Sans" pitchFamily="2" charset="77"/>
              </a:rPr>
            </a:br>
            <a:r>
              <a:rPr lang="en-US">
                <a:latin typeface="DM Sans" pitchFamily="2" charset="77"/>
              </a:rPr>
              <a:t>and discuss with</a:t>
            </a:r>
            <a:br>
              <a:rPr lang="en-US">
                <a:latin typeface="DM Sans" pitchFamily="2" charset="77"/>
              </a:rPr>
            </a:br>
            <a:r>
              <a:rPr lang="en-US">
                <a:latin typeface="DM Sans" pitchFamily="2" charset="77"/>
              </a:rPr>
              <a:t>your mentor </a:t>
            </a:r>
          </a:p>
          <a:p>
            <a:pPr lvl="1"/>
            <a:endParaRPr lang="en-US">
              <a:latin typeface="DM Sans" pitchFamily="2" charset="77"/>
            </a:endParaRPr>
          </a:p>
        </p:txBody>
      </p:sp>
      <p:sp>
        <p:nvSpPr>
          <p:cNvPr id="10" name="Content Placeholder 9">
            <a:extLst>
              <a:ext uri="{FF2B5EF4-FFF2-40B4-BE49-F238E27FC236}">
                <a16:creationId xmlns:a16="http://schemas.microsoft.com/office/drawing/2014/main" id="{32CE059F-5F58-184F-D94D-EFC70081941E}"/>
              </a:ext>
            </a:extLst>
          </p:cNvPr>
          <p:cNvSpPr>
            <a:spLocks noGrp="1"/>
          </p:cNvSpPr>
          <p:nvPr>
            <p:ph idx="15"/>
          </p:nvPr>
        </p:nvSpPr>
        <p:spPr>
          <a:xfrm>
            <a:off x="4846639" y="2371725"/>
            <a:ext cx="3332161" cy="3878489"/>
          </a:xfrm>
        </p:spPr>
        <p:txBody>
          <a:bodyPr/>
          <a:lstStyle/>
          <a:p>
            <a:pPr lvl="1"/>
            <a:r>
              <a:rPr lang="en-US" dirty="0">
                <a:latin typeface="DM Sans" pitchFamily="2" charset="77"/>
              </a:rPr>
              <a:t>Read the BMJ article  and discuss any questions or thoughts with your mentor</a:t>
            </a:r>
          </a:p>
          <a:p>
            <a:pPr lvl="1"/>
            <a:endParaRPr lang="en-US" dirty="0">
              <a:latin typeface="DM Sans" pitchFamily="2" charset="77"/>
            </a:endParaRPr>
          </a:p>
          <a:p>
            <a:pPr lvl="4"/>
            <a:br>
              <a:rPr lang="en-US" sz="1400" dirty="0">
                <a:latin typeface="DM Sans" pitchFamily="2" charset="77"/>
                <a:hlinkClick r:id="rId3"/>
              </a:rPr>
            </a:br>
            <a:br>
              <a:rPr lang="en-US" sz="1400" dirty="0">
                <a:latin typeface="DM Sans" pitchFamily="2" charset="77"/>
                <a:hlinkClick r:id="rId3"/>
              </a:rPr>
            </a:br>
            <a:br>
              <a:rPr lang="en-US" sz="1400" dirty="0">
                <a:latin typeface="DM Sans" pitchFamily="2" charset="77"/>
                <a:hlinkClick r:id="rId3"/>
              </a:rPr>
            </a:br>
            <a:r>
              <a:rPr lang="en-US" sz="1400" dirty="0">
                <a:latin typeface="DM Sans" pitchFamily="2" charset="77"/>
                <a:hlinkClick r:id="rId3"/>
              </a:rPr>
              <a:t>www.bmj.com/content/368/bmj.m865</a:t>
            </a:r>
            <a:endParaRPr lang="en-US" sz="1400" dirty="0">
              <a:latin typeface="DM Sans" pitchFamily="2" charset="77"/>
            </a:endParaRPr>
          </a:p>
          <a:p>
            <a:pPr lvl="1"/>
            <a:endParaRPr lang="en-US" dirty="0">
              <a:latin typeface="DM Sans" pitchFamily="2" charset="77"/>
            </a:endParaRPr>
          </a:p>
          <a:p>
            <a:pPr lvl="1"/>
            <a:endParaRPr lang="en-US" dirty="0">
              <a:latin typeface="DM Sans" pitchFamily="2" charset="77"/>
            </a:endParaRPr>
          </a:p>
        </p:txBody>
      </p:sp>
      <p:sp>
        <p:nvSpPr>
          <p:cNvPr id="11" name="Rounded Rectangle 10">
            <a:extLst>
              <a:ext uri="{FF2B5EF4-FFF2-40B4-BE49-F238E27FC236}">
                <a16:creationId xmlns:a16="http://schemas.microsoft.com/office/drawing/2014/main" id="{031C784F-7DA7-FDC9-988B-156CADAB585D}"/>
              </a:ext>
            </a:extLst>
          </p:cNvPr>
          <p:cNvSpPr/>
          <p:nvPr/>
        </p:nvSpPr>
        <p:spPr>
          <a:xfrm>
            <a:off x="12920870" y="0"/>
            <a:ext cx="3200400" cy="6858000"/>
          </a:xfrm>
          <a:prstGeom prst="roundRect">
            <a:avLst>
              <a:gd name="adj" fmla="val 2545"/>
            </a:avLst>
          </a:prstGeom>
          <a:solidFill>
            <a:schemeClr val="accent4"/>
          </a:solidFill>
          <a:ln>
            <a:noFill/>
          </a:ln>
          <a:effectLst>
            <a:outerShdw blurRad="417802" sx="102539" sy="102539" algn="ctr" rotWithShape="0">
              <a:prstClr val="black">
                <a:alpha val="6097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2" name="TextBox 11">
            <a:extLst>
              <a:ext uri="{FF2B5EF4-FFF2-40B4-BE49-F238E27FC236}">
                <a16:creationId xmlns:a16="http://schemas.microsoft.com/office/drawing/2014/main" id="{D9901E7B-BF13-FCE7-D93B-C558555AEF10}"/>
              </a:ext>
            </a:extLst>
          </p:cNvPr>
          <p:cNvSpPr txBox="1"/>
          <p:nvPr/>
        </p:nvSpPr>
        <p:spPr>
          <a:xfrm>
            <a:off x="13358191" y="1520825"/>
            <a:ext cx="2385391" cy="3394075"/>
          </a:xfrm>
          <a:prstGeom prst="roundRect">
            <a:avLst>
              <a:gd name="adj" fmla="val 9183"/>
            </a:avLst>
          </a:prstGeom>
          <a:solidFill>
            <a:schemeClr val="accent2"/>
          </a:solidFill>
        </p:spPr>
        <p:txBody>
          <a:bodyPr wrap="square" rtlCol="0" anchor="ctr" anchorCtr="0">
            <a:noAutofit/>
          </a:bodyPr>
          <a:lstStyle/>
          <a:p>
            <a:r>
              <a:rPr lang="en-US" b="1">
                <a:solidFill>
                  <a:schemeClr val="bg1"/>
                </a:solidFill>
                <a:latin typeface="DM Sans" pitchFamily="2" charset="77"/>
              </a:rPr>
              <a:t>Remove #3 </a:t>
            </a:r>
            <a:br>
              <a:rPr lang="en-US" b="1">
                <a:solidFill>
                  <a:schemeClr val="bg1"/>
                </a:solidFill>
                <a:latin typeface="DM Sans" pitchFamily="2" charset="77"/>
              </a:rPr>
            </a:br>
            <a:r>
              <a:rPr lang="en-US" b="1">
                <a:solidFill>
                  <a:schemeClr val="bg1"/>
                </a:solidFill>
                <a:latin typeface="DM Sans" pitchFamily="2" charset="77"/>
              </a:rPr>
              <a:t>if video was used in the session</a:t>
            </a:r>
            <a:endParaRPr lang="en-US">
              <a:solidFill>
                <a:schemeClr val="bg1"/>
              </a:solidFill>
              <a:latin typeface="DM Sans" pitchFamily="2" charset="77"/>
            </a:endParaRPr>
          </a:p>
        </p:txBody>
      </p:sp>
      <p:sp>
        <p:nvSpPr>
          <p:cNvPr id="13" name="Right Triangle 12">
            <a:extLst>
              <a:ext uri="{FF2B5EF4-FFF2-40B4-BE49-F238E27FC236}">
                <a16:creationId xmlns:a16="http://schemas.microsoft.com/office/drawing/2014/main" id="{E44256CA-B094-334C-D910-F7BD72008B9F}"/>
              </a:ext>
            </a:extLst>
          </p:cNvPr>
          <p:cNvSpPr/>
          <p:nvPr/>
        </p:nvSpPr>
        <p:spPr>
          <a:xfrm rot="2700000">
            <a:off x="13595684" y="2005556"/>
            <a:ext cx="310043" cy="310043"/>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4" name="TextBox 13">
            <a:extLst>
              <a:ext uri="{FF2B5EF4-FFF2-40B4-BE49-F238E27FC236}">
                <a16:creationId xmlns:a16="http://schemas.microsoft.com/office/drawing/2014/main" id="{861FC5CF-CCAC-8302-68A2-78C326E2E6AB}"/>
              </a:ext>
            </a:extLst>
          </p:cNvPr>
          <p:cNvSpPr txBox="1"/>
          <p:nvPr/>
        </p:nvSpPr>
        <p:spPr>
          <a:xfrm>
            <a:off x="1077913"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1</a:t>
            </a:r>
          </a:p>
        </p:txBody>
      </p:sp>
      <p:sp>
        <p:nvSpPr>
          <p:cNvPr id="15" name="TextBox 14">
            <a:extLst>
              <a:ext uri="{FF2B5EF4-FFF2-40B4-BE49-F238E27FC236}">
                <a16:creationId xmlns:a16="http://schemas.microsoft.com/office/drawing/2014/main" id="{9813F4DD-7F3A-08DD-3754-63FD074D68EF}"/>
              </a:ext>
            </a:extLst>
          </p:cNvPr>
          <p:cNvSpPr txBox="1"/>
          <p:nvPr/>
        </p:nvSpPr>
        <p:spPr>
          <a:xfrm>
            <a:off x="4871864"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2</a:t>
            </a:r>
          </a:p>
        </p:txBody>
      </p:sp>
      <p:sp>
        <p:nvSpPr>
          <p:cNvPr id="16" name="TextBox 15">
            <a:extLst>
              <a:ext uri="{FF2B5EF4-FFF2-40B4-BE49-F238E27FC236}">
                <a16:creationId xmlns:a16="http://schemas.microsoft.com/office/drawing/2014/main" id="{BABB11E5-6826-8961-D672-307A5D780759}"/>
              </a:ext>
            </a:extLst>
          </p:cNvPr>
          <p:cNvSpPr txBox="1"/>
          <p:nvPr/>
        </p:nvSpPr>
        <p:spPr>
          <a:xfrm>
            <a:off x="8616280"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3</a:t>
            </a:r>
          </a:p>
        </p:txBody>
      </p:sp>
      <p:cxnSp>
        <p:nvCxnSpPr>
          <p:cNvPr id="18" name="Straight Connector 17">
            <a:extLst>
              <a:ext uri="{FF2B5EF4-FFF2-40B4-BE49-F238E27FC236}">
                <a16:creationId xmlns:a16="http://schemas.microsoft.com/office/drawing/2014/main" id="{1964AA94-8442-1229-37F1-CF92AAA859A3}"/>
              </a:ext>
            </a:extLst>
          </p:cNvPr>
          <p:cNvCxnSpPr/>
          <p:nvPr/>
        </p:nvCxnSpPr>
        <p:spPr>
          <a:xfrm>
            <a:off x="4641273"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B7A8B62-8A7C-9329-2FB7-D399E2062F5F}"/>
              </a:ext>
            </a:extLst>
          </p:cNvPr>
          <p:cNvCxnSpPr/>
          <p:nvPr/>
        </p:nvCxnSpPr>
        <p:spPr>
          <a:xfrm>
            <a:off x="8400256"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A3D1E35-A50B-FF5F-227D-7C7C78123147}"/>
              </a:ext>
            </a:extLst>
          </p:cNvPr>
          <p:cNvPicPr>
            <a:picLocks noChangeAspect="1"/>
          </p:cNvPicPr>
          <p:nvPr/>
        </p:nvPicPr>
        <p:blipFill>
          <a:blip r:embed="rId4"/>
          <a:srcRect/>
          <a:stretch/>
        </p:blipFill>
        <p:spPr>
          <a:xfrm>
            <a:off x="245154" y="800100"/>
            <a:ext cx="444008" cy="457200"/>
          </a:xfrm>
          <a:prstGeom prst="rect">
            <a:avLst/>
          </a:prstGeom>
        </p:spPr>
      </p:pic>
      <p:pic>
        <p:nvPicPr>
          <p:cNvPr id="6" name="Picture 5">
            <a:extLst>
              <a:ext uri="{FF2B5EF4-FFF2-40B4-BE49-F238E27FC236}">
                <a16:creationId xmlns:a16="http://schemas.microsoft.com/office/drawing/2014/main" id="{D2C36716-71A6-89F9-4E86-5A950F4C1A19}"/>
              </a:ext>
            </a:extLst>
          </p:cNvPr>
          <p:cNvPicPr>
            <a:picLocks noChangeAspect="1"/>
          </p:cNvPicPr>
          <p:nvPr/>
        </p:nvPicPr>
        <p:blipFill>
          <a:blip r:embed="rId5"/>
          <a:stretch>
            <a:fillRect/>
          </a:stretch>
        </p:blipFill>
        <p:spPr>
          <a:xfrm>
            <a:off x="238125" y="1377950"/>
            <a:ext cx="451035" cy="522251"/>
          </a:xfrm>
          <a:prstGeom prst="rect">
            <a:avLst/>
          </a:prstGeom>
        </p:spPr>
      </p:pic>
    </p:spTree>
    <p:extLst>
      <p:ext uri="{BB962C8B-B14F-4D97-AF65-F5344CB8AC3E}">
        <p14:creationId xmlns:p14="http://schemas.microsoft.com/office/powerpoint/2010/main" val="37680966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550C59-A069-56E3-FB5A-1B02021244CE}"/>
              </a:ext>
            </a:extLst>
          </p:cNvPr>
          <p:cNvSpPr>
            <a:spLocks noGrp="1"/>
          </p:cNvSpPr>
          <p:nvPr>
            <p:ph type="title"/>
          </p:nvPr>
        </p:nvSpPr>
        <p:spPr/>
        <p:txBody>
          <a:bodyPr/>
          <a:lstStyle/>
          <a:p>
            <a:r>
              <a:rPr lang="en-US"/>
              <a:t>References and links</a:t>
            </a:r>
          </a:p>
        </p:txBody>
      </p:sp>
      <p:sp>
        <p:nvSpPr>
          <p:cNvPr id="2" name="Text Placeholder 1">
            <a:extLst>
              <a:ext uri="{FF2B5EF4-FFF2-40B4-BE49-F238E27FC236}">
                <a16:creationId xmlns:a16="http://schemas.microsoft.com/office/drawing/2014/main" id="{315E0462-7F03-51DF-7D48-442752C5AD26}"/>
              </a:ext>
            </a:extLst>
          </p:cNvPr>
          <p:cNvSpPr>
            <a:spLocks noGrp="1"/>
          </p:cNvSpPr>
          <p:nvPr>
            <p:ph type="body" sz="quarter" idx="13"/>
          </p:nvPr>
        </p:nvSpPr>
        <p:spPr/>
        <p:txBody>
          <a:bodyPr/>
          <a:lstStyle/>
          <a:p>
            <a:r>
              <a:rPr lang="en-US" dirty="0"/>
              <a:t>References and links</a:t>
            </a:r>
          </a:p>
        </p:txBody>
      </p:sp>
      <p:sp>
        <p:nvSpPr>
          <p:cNvPr id="13" name="Content Placeholder 12">
            <a:extLst>
              <a:ext uri="{FF2B5EF4-FFF2-40B4-BE49-F238E27FC236}">
                <a16:creationId xmlns:a16="http://schemas.microsoft.com/office/drawing/2014/main" id="{EFB23DE3-E750-4722-8EA6-0ADB8FEFD2F9}"/>
              </a:ext>
            </a:extLst>
          </p:cNvPr>
          <p:cNvSpPr>
            <a:spLocks noGrp="1"/>
          </p:cNvSpPr>
          <p:nvPr>
            <p:ph idx="1"/>
          </p:nvPr>
        </p:nvSpPr>
        <p:spPr/>
        <p:txBody>
          <a:bodyPr/>
          <a:lstStyle/>
          <a:p>
            <a:r>
              <a:rPr lang="en-US" dirty="0"/>
              <a:t>The Health Foundation (2021). Quality improvement made simple.</a:t>
            </a:r>
          </a:p>
          <a:p>
            <a:pPr lvl="1"/>
            <a:r>
              <a:rPr lang="en-US" dirty="0"/>
              <a:t>https://</a:t>
            </a:r>
            <a:r>
              <a:rPr lang="en-US" dirty="0" err="1"/>
              <a:t>www.health.org.uk</a:t>
            </a:r>
            <a:r>
              <a:rPr lang="en-US" dirty="0"/>
              <a:t>/publications/quality-improvement-made-simple</a:t>
            </a:r>
          </a:p>
          <a:p>
            <a:r>
              <a:rPr lang="en-US" dirty="0"/>
              <a:t>Backhouse, A., </a:t>
            </a:r>
            <a:r>
              <a:rPr lang="en-US" dirty="0" err="1"/>
              <a:t>Ogunlayi</a:t>
            </a:r>
            <a:r>
              <a:rPr lang="en-US" dirty="0"/>
              <a:t>, F. (2020). Quality improvement into practice. </a:t>
            </a:r>
            <a:r>
              <a:rPr lang="en-US" i="1" dirty="0"/>
              <a:t>BMJ.</a:t>
            </a:r>
          </a:p>
          <a:p>
            <a:pPr lvl="1"/>
            <a:r>
              <a:rPr lang="en-US" dirty="0"/>
              <a:t>https://</a:t>
            </a:r>
            <a:r>
              <a:rPr lang="en-US" dirty="0" err="1"/>
              <a:t>www.bmj.com</a:t>
            </a:r>
            <a:r>
              <a:rPr lang="en-US" dirty="0"/>
              <a:t>/content/368/bmj.m865</a:t>
            </a:r>
          </a:p>
          <a:p>
            <a:r>
              <a:rPr lang="en-US" dirty="0"/>
              <a:t>Densen, P. (2011). Challenges and opportunities facing medical education. </a:t>
            </a:r>
            <a:r>
              <a:rPr lang="en-US" i="1" dirty="0"/>
              <a:t>Transactions of the American Clinical and Climatological Association.</a:t>
            </a:r>
          </a:p>
          <a:p>
            <a:pPr lvl="1"/>
            <a:r>
              <a:rPr lang="en-US" dirty="0"/>
              <a:t>https://</a:t>
            </a:r>
            <a:r>
              <a:rPr lang="en-US" dirty="0" err="1"/>
              <a:t>www.ncbi.nlm.nih.gov</a:t>
            </a:r>
            <a:r>
              <a:rPr lang="en-US" dirty="0"/>
              <a:t>/</a:t>
            </a:r>
            <a:r>
              <a:rPr lang="en-US" dirty="0" err="1"/>
              <a:t>pmc</a:t>
            </a:r>
            <a:r>
              <a:rPr lang="en-US" dirty="0"/>
              <a:t>/articles/PMC3116346/  </a:t>
            </a:r>
          </a:p>
          <a:p>
            <a:r>
              <a:rPr lang="en-US" dirty="0"/>
              <a:t> Langley, G., Moen, R., Nolan, K. M., Nolan, T. W., Norman, C. L. and Provost, L. P. (2009). </a:t>
            </a:r>
            <a:r>
              <a:rPr lang="en-US" i="1" dirty="0"/>
              <a:t>The Improvement Guide: A Practical Approach to Enhancing Organizational Performance. </a:t>
            </a:r>
            <a:r>
              <a:rPr lang="en-US" dirty="0"/>
              <a:t>Jossey-Bass Publishers.</a:t>
            </a:r>
          </a:p>
          <a:p>
            <a:pPr lvl="1"/>
            <a:r>
              <a:rPr lang="en-US" dirty="0"/>
              <a:t>https://</a:t>
            </a:r>
            <a:r>
              <a:rPr lang="en-US" dirty="0" err="1"/>
              <a:t>www.ihi.org</a:t>
            </a:r>
            <a:r>
              <a:rPr lang="en-US" dirty="0"/>
              <a:t>/resources/Pages/Publications/ImprovementGuidePracticalApproachEnhancingOrganizationalPerformance.aspx</a:t>
            </a:r>
          </a:p>
        </p:txBody>
      </p:sp>
      <p:sp>
        <p:nvSpPr>
          <p:cNvPr id="3" name="Content Placeholder 2">
            <a:extLst>
              <a:ext uri="{FF2B5EF4-FFF2-40B4-BE49-F238E27FC236}">
                <a16:creationId xmlns:a16="http://schemas.microsoft.com/office/drawing/2014/main" id="{8B6C2DE4-C604-93DE-0A60-754CDB8B8CA2}"/>
              </a:ext>
            </a:extLst>
          </p:cNvPr>
          <p:cNvSpPr>
            <a:spLocks noGrp="1"/>
          </p:cNvSpPr>
          <p:nvPr>
            <p:ph idx="14"/>
          </p:nvPr>
        </p:nvSpPr>
        <p:spPr/>
        <p:txBody>
          <a:bodyPr/>
          <a:lstStyle/>
          <a:p>
            <a:r>
              <a:rPr lang="en-US" dirty="0"/>
              <a:t>Kenney, C. (2015). </a:t>
            </a:r>
            <a:r>
              <a:rPr lang="en-US" i="1" dirty="0"/>
              <a:t>A Leadership Journey in Health Care: Virginia Mason's Story</a:t>
            </a:r>
            <a:r>
              <a:rPr lang="en-US" dirty="0"/>
              <a:t>. CRC Press.</a:t>
            </a:r>
          </a:p>
          <a:p>
            <a:r>
              <a:rPr lang="en-US" dirty="0"/>
              <a:t>The Health Foundation (2014). Building capability to improve safety.</a:t>
            </a:r>
          </a:p>
          <a:p>
            <a:pPr lvl="1"/>
            <a:r>
              <a:rPr lang="en-US" dirty="0"/>
              <a:t>https://</a:t>
            </a:r>
            <a:r>
              <a:rPr lang="en-US" dirty="0" err="1"/>
              <a:t>www.health.org.uk</a:t>
            </a:r>
            <a:r>
              <a:rPr lang="en-US" dirty="0"/>
              <a:t>/publications/building-capability-to-improve-safety </a:t>
            </a:r>
          </a:p>
          <a:p>
            <a:r>
              <a:rPr lang="en-US" dirty="0"/>
              <a:t>Co-Active Training Institute (2022). The Three Levels of Listening. </a:t>
            </a:r>
          </a:p>
          <a:p>
            <a:pPr lvl="1"/>
            <a:r>
              <a:rPr lang="en-US" dirty="0"/>
              <a:t>https://</a:t>
            </a:r>
            <a:r>
              <a:rPr lang="en-US" dirty="0" err="1"/>
              <a:t>coactive.com</a:t>
            </a:r>
            <a:r>
              <a:rPr lang="en-US" dirty="0"/>
              <a:t>/resources/blogs/levels-of-listening</a:t>
            </a:r>
          </a:p>
          <a:p>
            <a:r>
              <a:rPr lang="en-US" dirty="0"/>
              <a:t>Videos: Coaching conversation examples</a:t>
            </a:r>
            <a:br>
              <a:rPr lang="en-US" dirty="0"/>
            </a:br>
            <a:r>
              <a:rPr lang="en-US" dirty="0"/>
              <a:t>Link 1 3:52 </a:t>
            </a:r>
            <a:r>
              <a:rPr lang="en-US" dirty="0">
                <a:hlinkClick r:id="rId3"/>
              </a:rPr>
              <a:t>https://youtu.be/iRUhC-uCew8</a:t>
            </a:r>
            <a:br>
              <a:rPr lang="en-US" dirty="0"/>
            </a:br>
            <a:r>
              <a:rPr lang="en-US" dirty="0"/>
              <a:t>Link 2 6:23 </a:t>
            </a:r>
            <a:r>
              <a:rPr lang="en-US" dirty="0">
                <a:hlinkClick r:id="rId4"/>
              </a:rPr>
              <a:t>https://youtu.be/RJldimy5NZc</a:t>
            </a:r>
            <a:endParaRPr lang="en-US" dirty="0"/>
          </a:p>
          <a:p>
            <a:endParaRPr lang="en-US" dirty="0"/>
          </a:p>
          <a:p>
            <a:endParaRPr lang="en-US" dirty="0"/>
          </a:p>
        </p:txBody>
      </p:sp>
      <p:sp>
        <p:nvSpPr>
          <p:cNvPr id="4" name="Footer Placeholder 4">
            <a:extLst>
              <a:ext uri="{FF2B5EF4-FFF2-40B4-BE49-F238E27FC236}">
                <a16:creationId xmlns:a16="http://schemas.microsoft.com/office/drawing/2014/main" id="{FE96CAB3-FA6D-C9AE-EFE6-A4A36C1F4B8E}"/>
              </a:ext>
            </a:extLst>
          </p:cNvPr>
          <p:cNvSpPr txBox="1">
            <a:spLocks/>
          </p:cNvSpPr>
          <p:nvPr/>
        </p:nvSpPr>
        <p:spPr>
          <a:xfrm rot="16200000">
            <a:off x="-1796007" y="3554959"/>
            <a:ext cx="4248151" cy="179884"/>
          </a:xfrm>
          <a:prstGeom prst="rect">
            <a:avLst/>
          </a:prstGeom>
        </p:spPr>
        <p:txBody>
          <a:bodyPr vert="horz" lIns="0" tIns="0" rIns="0" bIns="0" rtlCol="0" anchor="ctr"/>
          <a:lstStyle>
            <a:defPPr>
              <a:defRPr lang="en-US"/>
            </a:defPPr>
            <a:lvl1pPr marL="0" algn="l" defTabSz="914400" rtl="0" eaLnBrk="1" latinLnBrk="0" hangingPunct="1">
              <a:defRPr sz="1050" b="0" i="0" kern="1200">
                <a:solidFill>
                  <a:schemeClr val="tx1">
                    <a:tint val="75000"/>
                  </a:schemeClr>
                </a:solidFill>
                <a:latin typeface="DM Sans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Session 1     </a:t>
            </a:r>
            <a:r>
              <a:rPr lang="en-US"/>
              <a:t>Coaching the Foundations of QI</a:t>
            </a:r>
          </a:p>
        </p:txBody>
      </p:sp>
    </p:spTree>
    <p:extLst>
      <p:ext uri="{BB962C8B-B14F-4D97-AF65-F5344CB8AC3E}">
        <p14:creationId xmlns:p14="http://schemas.microsoft.com/office/powerpoint/2010/main" val="3464651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045E-C76C-420C-CB0F-F77E7735D9E4}"/>
              </a:ext>
            </a:extLst>
          </p:cNvPr>
          <p:cNvSpPr>
            <a:spLocks noGrp="1"/>
          </p:cNvSpPr>
          <p:nvPr>
            <p:ph type="title"/>
          </p:nvPr>
        </p:nvSpPr>
        <p:spPr>
          <a:xfrm>
            <a:off x="1077914" y="1285487"/>
            <a:ext cx="3332162" cy="235338"/>
          </a:xfrm>
        </p:spPr>
        <p:txBody>
          <a:bodyPr/>
          <a:lstStyle/>
          <a:p>
            <a:r>
              <a:rPr lang="en-US"/>
              <a:t>Authors</a:t>
            </a:r>
          </a:p>
        </p:txBody>
      </p:sp>
      <p:sp>
        <p:nvSpPr>
          <p:cNvPr id="3" name="Content Placeholder 2">
            <a:extLst>
              <a:ext uri="{FF2B5EF4-FFF2-40B4-BE49-F238E27FC236}">
                <a16:creationId xmlns:a16="http://schemas.microsoft.com/office/drawing/2014/main" id="{5F80C020-AF5B-CA90-00FC-C4E2F107BFEF}"/>
              </a:ext>
            </a:extLst>
          </p:cNvPr>
          <p:cNvSpPr>
            <a:spLocks noGrp="1"/>
          </p:cNvSpPr>
          <p:nvPr>
            <p:ph idx="1"/>
          </p:nvPr>
        </p:nvSpPr>
        <p:spPr/>
        <p:txBody>
          <a:bodyPr/>
          <a:lstStyle/>
          <a:p>
            <a:r>
              <a:rPr lang="en-GB"/>
              <a:t>Sidney Beech</a:t>
            </a:r>
            <a:br>
              <a:rPr lang="en-GB"/>
            </a:br>
            <a:r>
              <a:rPr lang="en-GB"/>
              <a:t>Bridget Browne</a:t>
            </a:r>
            <a:br>
              <a:rPr lang="en-GB"/>
            </a:br>
            <a:r>
              <a:rPr lang="en-GB"/>
              <a:t>Robin Davis</a:t>
            </a:r>
            <a:br>
              <a:rPr lang="en-GB"/>
            </a:br>
            <a:endParaRPr lang="en-GB"/>
          </a:p>
          <a:p>
            <a:endParaRPr lang="en-US"/>
          </a:p>
        </p:txBody>
      </p:sp>
      <p:sp>
        <p:nvSpPr>
          <p:cNvPr id="7" name="Rectangle 6">
            <a:extLst>
              <a:ext uri="{FF2B5EF4-FFF2-40B4-BE49-F238E27FC236}">
                <a16:creationId xmlns:a16="http://schemas.microsoft.com/office/drawing/2014/main" id="{F26ACC3F-1FA6-BFF7-D152-13DF612BB40C}"/>
              </a:ext>
            </a:extLst>
          </p:cNvPr>
          <p:cNvSpPr/>
          <p:nvPr/>
        </p:nvSpPr>
        <p:spPr>
          <a:xfrm>
            <a:off x="6292850" y="4918075"/>
            <a:ext cx="1885950" cy="8477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Title 1">
            <a:extLst>
              <a:ext uri="{FF2B5EF4-FFF2-40B4-BE49-F238E27FC236}">
                <a16:creationId xmlns:a16="http://schemas.microsoft.com/office/drawing/2014/main" id="{C35E8600-0BDF-23ED-100B-93B7AFB7B2DC}"/>
              </a:ext>
            </a:extLst>
          </p:cNvPr>
          <p:cNvSpPr txBox="1">
            <a:spLocks/>
          </p:cNvSpPr>
          <p:nvPr/>
        </p:nvSpPr>
        <p:spPr>
          <a:xfrm>
            <a:off x="1077914" y="4055017"/>
            <a:ext cx="3332162" cy="2353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b="1" kern="1200">
                <a:solidFill>
                  <a:schemeClr val="accent1"/>
                </a:solidFill>
                <a:latin typeface="DM Sans" pitchFamily="2" charset="77"/>
                <a:ea typeface="+mj-ea"/>
                <a:cs typeface="+mj-cs"/>
              </a:defRPr>
            </a:lvl1pPr>
          </a:lstStyle>
          <a:p>
            <a:r>
              <a:rPr lang="en-US"/>
              <a:t>Contributors</a:t>
            </a:r>
          </a:p>
        </p:txBody>
      </p:sp>
      <p:sp>
        <p:nvSpPr>
          <p:cNvPr id="9" name="Content Placeholder 2">
            <a:extLst>
              <a:ext uri="{FF2B5EF4-FFF2-40B4-BE49-F238E27FC236}">
                <a16:creationId xmlns:a16="http://schemas.microsoft.com/office/drawing/2014/main" id="{D63E2ED7-52B2-8C5E-9F07-A7D83CA08FBC}"/>
              </a:ext>
            </a:extLst>
          </p:cNvPr>
          <p:cNvSpPr txBox="1">
            <a:spLocks/>
          </p:cNvSpPr>
          <p:nvPr/>
        </p:nvSpPr>
        <p:spPr>
          <a:xfrm>
            <a:off x="1077913" y="4509120"/>
            <a:ext cx="5337755" cy="1479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Jennifer Cotter</a:t>
            </a:r>
            <a:br>
              <a:rPr lang="en-GB" dirty="0"/>
            </a:br>
            <a:r>
              <a:rPr lang="en-GB" dirty="0"/>
              <a:t>Samantha Machen</a:t>
            </a:r>
            <a:br>
              <a:rPr lang="en-GB" dirty="0"/>
            </a:br>
            <a:r>
              <a:rPr lang="en-GB" dirty="0"/>
              <a:t>Hannah Pearson</a:t>
            </a:r>
            <a:br>
              <a:rPr lang="en-GB" dirty="0"/>
            </a:br>
            <a:r>
              <a:rPr lang="en-GB" dirty="0"/>
              <a:t>Jem </a:t>
            </a:r>
            <a:r>
              <a:rPr lang="en-GB" dirty="0" err="1"/>
              <a:t>Ramazanoglu</a:t>
            </a:r>
            <a:r>
              <a:rPr lang="en-GB" dirty="0"/>
              <a:t> </a:t>
            </a:r>
          </a:p>
          <a:p>
            <a:br>
              <a:rPr lang="en-GB" dirty="0"/>
            </a:br>
            <a:endParaRPr lang="en-GB" dirty="0"/>
          </a:p>
          <a:p>
            <a:endParaRPr lang="en-US" dirty="0"/>
          </a:p>
        </p:txBody>
      </p:sp>
      <p:sp>
        <p:nvSpPr>
          <p:cNvPr id="4" name="Content Placeholder 2">
            <a:extLst>
              <a:ext uri="{FF2B5EF4-FFF2-40B4-BE49-F238E27FC236}">
                <a16:creationId xmlns:a16="http://schemas.microsoft.com/office/drawing/2014/main" id="{E1E03C50-397D-6B9A-4C3D-C7D6E2A05DBD}"/>
              </a:ext>
            </a:extLst>
          </p:cNvPr>
          <p:cNvSpPr txBox="1">
            <a:spLocks/>
          </p:cNvSpPr>
          <p:nvPr/>
        </p:nvSpPr>
        <p:spPr>
          <a:xfrm rot="16200000">
            <a:off x="10651292" y="5317292"/>
            <a:ext cx="2219810" cy="3790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solidFill>
                  <a:schemeClr val="accent1"/>
                </a:solidFill>
              </a:rPr>
              <a:t>Slide design and layout by </a:t>
            </a:r>
            <a:r>
              <a:rPr lang="en-GB" sz="800" dirty="0">
                <a:solidFill>
                  <a:schemeClr val="accent1"/>
                </a:solidFill>
                <a:hlinkClick r:id="rId3">
                  <a:extLst>
                    <a:ext uri="{A12FA001-AC4F-418D-AE19-62706E023703}">
                      <ahyp:hlinkClr xmlns:ahyp="http://schemas.microsoft.com/office/drawing/2018/hyperlinkcolor" val="tx"/>
                    </a:ext>
                  </a:extLst>
                </a:hlinkClick>
              </a:rPr>
              <a:t>Studio Quercus</a:t>
            </a:r>
            <a:endParaRPr lang="en-US" sz="800" dirty="0">
              <a:solidFill>
                <a:schemeClr val="accent1"/>
              </a:solidFill>
            </a:endParaRPr>
          </a:p>
        </p:txBody>
      </p:sp>
    </p:spTree>
    <p:extLst>
      <p:ext uri="{BB962C8B-B14F-4D97-AF65-F5344CB8AC3E}">
        <p14:creationId xmlns:p14="http://schemas.microsoft.com/office/powerpoint/2010/main" val="1137073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045E-C76C-420C-CB0F-F77E7735D9E4}"/>
              </a:ext>
            </a:extLst>
          </p:cNvPr>
          <p:cNvSpPr>
            <a:spLocks noGrp="1"/>
          </p:cNvSpPr>
          <p:nvPr>
            <p:ph type="title"/>
          </p:nvPr>
        </p:nvSpPr>
        <p:spPr>
          <a:xfrm>
            <a:off x="1077914" y="1285487"/>
            <a:ext cx="3332162" cy="235338"/>
          </a:xfrm>
        </p:spPr>
        <p:txBody>
          <a:bodyPr/>
          <a:lstStyle/>
          <a:p>
            <a:r>
              <a:rPr lang="en-US"/>
              <a:t>Authors</a:t>
            </a:r>
          </a:p>
        </p:txBody>
      </p:sp>
      <p:sp>
        <p:nvSpPr>
          <p:cNvPr id="3" name="Content Placeholder 2">
            <a:extLst>
              <a:ext uri="{FF2B5EF4-FFF2-40B4-BE49-F238E27FC236}">
                <a16:creationId xmlns:a16="http://schemas.microsoft.com/office/drawing/2014/main" id="{5F80C020-AF5B-CA90-00FC-C4E2F107BFEF}"/>
              </a:ext>
            </a:extLst>
          </p:cNvPr>
          <p:cNvSpPr>
            <a:spLocks noGrp="1"/>
          </p:cNvSpPr>
          <p:nvPr>
            <p:ph idx="1"/>
          </p:nvPr>
        </p:nvSpPr>
        <p:spPr/>
        <p:txBody>
          <a:bodyPr/>
          <a:lstStyle/>
          <a:p>
            <a:r>
              <a:rPr lang="en-GB"/>
              <a:t>Sidney Beech</a:t>
            </a:r>
            <a:br>
              <a:rPr lang="en-GB"/>
            </a:br>
            <a:r>
              <a:rPr lang="en-GB"/>
              <a:t>Bridget Browne</a:t>
            </a:r>
            <a:br>
              <a:rPr lang="en-GB"/>
            </a:br>
            <a:r>
              <a:rPr lang="en-GB"/>
              <a:t>Robin Davis</a:t>
            </a:r>
            <a:br>
              <a:rPr lang="en-GB"/>
            </a:br>
            <a:endParaRPr lang="en-GB"/>
          </a:p>
          <a:p>
            <a:endParaRPr lang="en-US"/>
          </a:p>
        </p:txBody>
      </p:sp>
      <p:sp>
        <p:nvSpPr>
          <p:cNvPr id="7" name="Rectangle 6">
            <a:extLst>
              <a:ext uri="{FF2B5EF4-FFF2-40B4-BE49-F238E27FC236}">
                <a16:creationId xmlns:a16="http://schemas.microsoft.com/office/drawing/2014/main" id="{F26ACC3F-1FA6-BFF7-D152-13DF612BB40C}"/>
              </a:ext>
            </a:extLst>
          </p:cNvPr>
          <p:cNvSpPr/>
          <p:nvPr/>
        </p:nvSpPr>
        <p:spPr>
          <a:xfrm>
            <a:off x="6292850" y="4918075"/>
            <a:ext cx="1885950" cy="8477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Title 1">
            <a:extLst>
              <a:ext uri="{FF2B5EF4-FFF2-40B4-BE49-F238E27FC236}">
                <a16:creationId xmlns:a16="http://schemas.microsoft.com/office/drawing/2014/main" id="{C35E8600-0BDF-23ED-100B-93B7AFB7B2DC}"/>
              </a:ext>
            </a:extLst>
          </p:cNvPr>
          <p:cNvSpPr txBox="1">
            <a:spLocks/>
          </p:cNvSpPr>
          <p:nvPr/>
        </p:nvSpPr>
        <p:spPr>
          <a:xfrm>
            <a:off x="1077914" y="4055017"/>
            <a:ext cx="3332162" cy="2353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b="1" kern="1200">
                <a:solidFill>
                  <a:schemeClr val="accent1"/>
                </a:solidFill>
                <a:latin typeface="DM Sans" pitchFamily="2" charset="77"/>
                <a:ea typeface="+mj-ea"/>
                <a:cs typeface="+mj-cs"/>
              </a:defRPr>
            </a:lvl1pPr>
          </a:lstStyle>
          <a:p>
            <a:r>
              <a:rPr lang="en-US"/>
              <a:t>Contributors</a:t>
            </a:r>
          </a:p>
        </p:txBody>
      </p:sp>
      <p:sp>
        <p:nvSpPr>
          <p:cNvPr id="9" name="Content Placeholder 2">
            <a:extLst>
              <a:ext uri="{FF2B5EF4-FFF2-40B4-BE49-F238E27FC236}">
                <a16:creationId xmlns:a16="http://schemas.microsoft.com/office/drawing/2014/main" id="{D63E2ED7-52B2-8C5E-9F07-A7D83CA08FBC}"/>
              </a:ext>
            </a:extLst>
          </p:cNvPr>
          <p:cNvSpPr txBox="1">
            <a:spLocks/>
          </p:cNvSpPr>
          <p:nvPr/>
        </p:nvSpPr>
        <p:spPr>
          <a:xfrm>
            <a:off x="1077913" y="4509120"/>
            <a:ext cx="5337755" cy="1479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Jennifer Cotter</a:t>
            </a:r>
            <a:br>
              <a:rPr lang="en-GB" dirty="0"/>
            </a:br>
            <a:r>
              <a:rPr lang="en-GB" dirty="0"/>
              <a:t>Samantha Machen</a:t>
            </a:r>
            <a:br>
              <a:rPr lang="en-GB" dirty="0"/>
            </a:br>
            <a:r>
              <a:rPr lang="en-GB" dirty="0"/>
              <a:t>Hannah Pearson</a:t>
            </a:r>
            <a:br>
              <a:rPr lang="en-GB" dirty="0"/>
            </a:br>
            <a:r>
              <a:rPr lang="en-GB" dirty="0"/>
              <a:t>Jem </a:t>
            </a:r>
            <a:r>
              <a:rPr lang="en-GB" dirty="0" err="1"/>
              <a:t>Ramazanoglu</a:t>
            </a:r>
            <a:r>
              <a:rPr lang="en-GB" dirty="0"/>
              <a:t> </a:t>
            </a:r>
          </a:p>
          <a:p>
            <a:endParaRPr lang="en-GB" dirty="0"/>
          </a:p>
          <a:p>
            <a:endParaRPr lang="en-US" dirty="0"/>
          </a:p>
        </p:txBody>
      </p:sp>
      <p:sp>
        <p:nvSpPr>
          <p:cNvPr id="13" name="Rectangle 12">
            <a:extLst>
              <a:ext uri="{FF2B5EF4-FFF2-40B4-BE49-F238E27FC236}">
                <a16:creationId xmlns:a16="http://schemas.microsoft.com/office/drawing/2014/main" id="{171D7AA4-333A-637F-BE64-FA3C56FEE2FF}"/>
              </a:ext>
            </a:extLst>
          </p:cNvPr>
          <p:cNvSpPr/>
          <p:nvPr/>
        </p:nvSpPr>
        <p:spPr>
          <a:xfrm>
            <a:off x="0" y="0"/>
            <a:ext cx="280479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C">
            <a:extLst>
              <a:ext uri="{FF2B5EF4-FFF2-40B4-BE49-F238E27FC236}">
                <a16:creationId xmlns:a16="http://schemas.microsoft.com/office/drawing/2014/main" id="{00CCC93C-713F-17D5-879F-9672D3EF5CE8}"/>
              </a:ext>
            </a:extLst>
          </p:cNvPr>
          <p:cNvPicPr>
            <a:picLocks/>
          </p:cNvPicPr>
          <p:nvPr/>
        </p:nvPicPr>
        <p:blipFill>
          <a:blip r:embed="rId3"/>
          <a:stretch>
            <a:fillRect/>
          </a:stretch>
        </p:blipFill>
        <p:spPr>
          <a:xfrm>
            <a:off x="9627278" y="-1854208"/>
            <a:ext cx="10206569" cy="10206569"/>
          </a:xfrm>
          <a:prstGeom prst="rect">
            <a:avLst/>
          </a:prstGeom>
        </p:spPr>
      </p:pic>
      <p:pic>
        <p:nvPicPr>
          <p:cNvPr id="11" name="Q">
            <a:extLst>
              <a:ext uri="{FF2B5EF4-FFF2-40B4-BE49-F238E27FC236}">
                <a16:creationId xmlns:a16="http://schemas.microsoft.com/office/drawing/2014/main" id="{1ADB4417-864C-CAF3-DBBB-E2FDEE08D37F}"/>
              </a:ext>
            </a:extLst>
          </p:cNvPr>
          <p:cNvPicPr>
            <a:picLocks noChangeAspect="1"/>
          </p:cNvPicPr>
          <p:nvPr/>
        </p:nvPicPr>
        <p:blipFill>
          <a:blip r:embed="rId4"/>
          <a:stretch>
            <a:fillRect/>
          </a:stretch>
        </p:blipFill>
        <p:spPr>
          <a:xfrm>
            <a:off x="2524125" y="-1929066"/>
            <a:ext cx="10462314" cy="10462314"/>
          </a:xfrm>
          <a:prstGeom prst="rect">
            <a:avLst/>
          </a:prstGeom>
        </p:spPr>
      </p:pic>
      <p:pic>
        <p:nvPicPr>
          <p:cNvPr id="12" name="Tail">
            <a:extLst>
              <a:ext uri="{FF2B5EF4-FFF2-40B4-BE49-F238E27FC236}">
                <a16:creationId xmlns:a16="http://schemas.microsoft.com/office/drawing/2014/main" id="{1F4F3D4A-F9AA-298E-C5F0-752524C2A855}"/>
              </a:ext>
            </a:extLst>
          </p:cNvPr>
          <p:cNvPicPr>
            <a:picLocks noChangeAspect="1"/>
          </p:cNvPicPr>
          <p:nvPr/>
        </p:nvPicPr>
        <p:blipFill>
          <a:blip r:embed="rId5"/>
          <a:stretch>
            <a:fillRect/>
          </a:stretch>
        </p:blipFill>
        <p:spPr>
          <a:xfrm>
            <a:off x="7874411" y="3394383"/>
            <a:ext cx="6889817" cy="5103568"/>
          </a:xfrm>
          <a:prstGeom prst="rect">
            <a:avLst/>
          </a:prstGeom>
        </p:spPr>
      </p:pic>
      <p:sp>
        <p:nvSpPr>
          <p:cNvPr id="4" name="design by SQL">
            <a:extLst>
              <a:ext uri="{FF2B5EF4-FFF2-40B4-BE49-F238E27FC236}">
                <a16:creationId xmlns:a16="http://schemas.microsoft.com/office/drawing/2014/main" id="{7A514C20-389B-BC87-37E0-567698421812}"/>
              </a:ext>
            </a:extLst>
          </p:cNvPr>
          <p:cNvSpPr txBox="1">
            <a:spLocks/>
          </p:cNvSpPr>
          <p:nvPr/>
        </p:nvSpPr>
        <p:spPr>
          <a:xfrm rot="16200000">
            <a:off x="10651292" y="5317292"/>
            <a:ext cx="2219810" cy="3790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solidFill>
                  <a:schemeClr val="accent1"/>
                </a:solidFill>
              </a:rPr>
              <a:t>Slide design and layout by </a:t>
            </a:r>
            <a:r>
              <a:rPr lang="en-GB" sz="800" dirty="0">
                <a:solidFill>
                  <a:schemeClr val="accent1"/>
                </a:solidFill>
                <a:hlinkClick r:id="rId6">
                  <a:extLst>
                    <a:ext uri="{A12FA001-AC4F-418D-AE19-62706E023703}">
                      <ahyp:hlinkClr xmlns:ahyp="http://schemas.microsoft.com/office/drawing/2018/hyperlinkcolor" val="tx"/>
                    </a:ext>
                  </a:extLst>
                </a:hlinkClick>
              </a:rPr>
              <a:t>Studio Quercus</a:t>
            </a:r>
            <a:endParaRPr lang="en-US" sz="800" dirty="0">
              <a:solidFill>
                <a:schemeClr val="accent1"/>
              </a:solidFill>
            </a:endParaRPr>
          </a:p>
        </p:txBody>
      </p:sp>
    </p:spTree>
    <p:extLst>
      <p:ext uri="{BB962C8B-B14F-4D97-AF65-F5344CB8AC3E}">
        <p14:creationId xmlns:p14="http://schemas.microsoft.com/office/powerpoint/2010/main" val="40894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par>
                                <p:cTn id="8" presetID="21" presetClass="entr" presetSubtype="1" fill="hold"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900"/>
                                        <p:tgtEl>
                                          <p:spTgt spid="10"/>
                                        </p:tgtEl>
                                      </p:cBhvr>
                                    </p:animEffect>
                                  </p:childTnLst>
                                </p:cTn>
                              </p:par>
                              <p:par>
                                <p:cTn id="11" presetID="22" presetClass="entr" presetSubtype="8" fill="hold" nodeType="withEffect">
                                  <p:stCondLst>
                                    <p:cond delay="3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1" presetClass="exit" presetSubtype="1" fill="hold" nodeType="withEffect">
                                  <p:stCondLst>
                                    <p:cond delay="750"/>
                                  </p:stCondLst>
                                  <p:childTnLst>
                                    <p:animEffect transition="out" filter="wheel(1)">
                                      <p:cBhvr>
                                        <p:cTn id="15" dur="1250"/>
                                        <p:tgtEl>
                                          <p:spTgt spid="10"/>
                                        </p:tgtEl>
                                      </p:cBhvr>
                                    </p:animEffect>
                                    <p:set>
                                      <p:cBhvr>
                                        <p:cTn id="16" dur="1" fill="hold">
                                          <p:stCondLst>
                                            <p:cond delay="1249"/>
                                          </p:stCondLst>
                                        </p:cTn>
                                        <p:tgtEl>
                                          <p:spTgt spid="10"/>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11"/>
                                        </p:tgtEl>
                                      </p:cBhvr>
                                    </p:animEffect>
                                    <p:set>
                                      <p:cBhvr>
                                        <p:cTn id="19" dur="1" fill="hold">
                                          <p:stCondLst>
                                            <p:cond delay="1599"/>
                                          </p:stCondLst>
                                        </p:cTn>
                                        <p:tgtEl>
                                          <p:spTgt spid="11"/>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2" presetClass="exit" presetSubtype="8" fill="hold" nodeType="withEffect">
                                  <p:stCondLst>
                                    <p:cond delay="0"/>
                                  </p:stCondLst>
                                  <p:childTnLst>
                                    <p:anim calcmode="lin" valueType="num">
                                      <p:cBhvr additive="base">
                                        <p:cTn id="24" dur="5000"/>
                                        <p:tgtEl>
                                          <p:spTgt spid="10"/>
                                        </p:tgtEl>
                                        <p:attrNameLst>
                                          <p:attrName>ppt_x</p:attrName>
                                        </p:attrNameLst>
                                      </p:cBhvr>
                                      <p:tavLst>
                                        <p:tav tm="0">
                                          <p:val>
                                            <p:strVal val="ppt_x"/>
                                          </p:val>
                                        </p:tav>
                                        <p:tav tm="100000">
                                          <p:val>
                                            <p:strVal val="0-ppt_w/2"/>
                                          </p:val>
                                        </p:tav>
                                      </p:tavLst>
                                    </p:anim>
                                    <p:anim calcmode="lin" valueType="num">
                                      <p:cBhvr additive="base">
                                        <p:cTn id="25" dur="5000"/>
                                        <p:tgtEl>
                                          <p:spTgt spid="10"/>
                                        </p:tgtEl>
                                        <p:attrNameLst>
                                          <p:attrName>ppt_y</p:attrName>
                                        </p:attrNameLst>
                                      </p:cBhvr>
                                      <p:tavLst>
                                        <p:tav tm="0">
                                          <p:val>
                                            <p:strVal val="ppt_y"/>
                                          </p:val>
                                        </p:tav>
                                        <p:tav tm="100000">
                                          <p:val>
                                            <p:strVal val="ppt_y"/>
                                          </p:val>
                                        </p:tav>
                                      </p:tavLst>
                                    </p:anim>
                                    <p:set>
                                      <p:cBhvr>
                                        <p:cTn id="26" dur="1" fill="hold">
                                          <p:stCondLst>
                                            <p:cond delay="4999"/>
                                          </p:stCondLst>
                                        </p:cTn>
                                        <p:tgtEl>
                                          <p:spTgt spid="10"/>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5000"/>
                                        <p:tgtEl>
                                          <p:spTgt spid="11"/>
                                        </p:tgtEl>
                                        <p:attrNameLst>
                                          <p:attrName>ppt_x</p:attrName>
                                        </p:attrNameLst>
                                      </p:cBhvr>
                                      <p:tavLst>
                                        <p:tav tm="0">
                                          <p:val>
                                            <p:strVal val="ppt_x"/>
                                          </p:val>
                                        </p:tav>
                                        <p:tav tm="100000">
                                          <p:val>
                                            <p:strVal val="0-ppt_w/2"/>
                                          </p:val>
                                        </p:tav>
                                      </p:tavLst>
                                    </p:anim>
                                    <p:anim calcmode="lin" valueType="num">
                                      <p:cBhvr additive="base">
                                        <p:cTn id="29" dur="5000"/>
                                        <p:tgtEl>
                                          <p:spTgt spid="11"/>
                                        </p:tgtEl>
                                        <p:attrNameLst>
                                          <p:attrName>ppt_y</p:attrName>
                                        </p:attrNameLst>
                                      </p:cBhvr>
                                      <p:tavLst>
                                        <p:tav tm="0">
                                          <p:val>
                                            <p:strVal val="ppt_y"/>
                                          </p:val>
                                        </p:tav>
                                        <p:tav tm="100000">
                                          <p:val>
                                            <p:strVal val="ppt_y"/>
                                          </p:val>
                                        </p:tav>
                                      </p:tavLst>
                                    </p:anim>
                                    <p:set>
                                      <p:cBhvr>
                                        <p:cTn id="30" dur="1" fill="hold">
                                          <p:stCondLst>
                                            <p:cond delay="4999"/>
                                          </p:stCondLst>
                                        </p:cTn>
                                        <p:tgtEl>
                                          <p:spTgt spid="11"/>
                                        </p:tgtEl>
                                        <p:attrNameLst>
                                          <p:attrName>style.visibility</p:attrName>
                                        </p:attrNameLst>
                                      </p:cBhvr>
                                      <p:to>
                                        <p:strVal val="hidden"/>
                                      </p:to>
                                    </p:set>
                                  </p:childTnLst>
                                </p:cTn>
                              </p:par>
                              <p:par>
                                <p:cTn id="31" presetID="2" presetClass="exit" presetSubtype="8" fill="hold" nodeType="withEffect">
                                  <p:stCondLst>
                                    <p:cond delay="0"/>
                                  </p:stCondLst>
                                  <p:childTnLst>
                                    <p:anim calcmode="lin" valueType="num">
                                      <p:cBhvr additive="base">
                                        <p:cTn id="32" dur="5000"/>
                                        <p:tgtEl>
                                          <p:spTgt spid="12"/>
                                        </p:tgtEl>
                                        <p:attrNameLst>
                                          <p:attrName>ppt_x</p:attrName>
                                        </p:attrNameLst>
                                      </p:cBhvr>
                                      <p:tavLst>
                                        <p:tav tm="0">
                                          <p:val>
                                            <p:strVal val="ppt_x"/>
                                          </p:val>
                                        </p:tav>
                                        <p:tav tm="100000">
                                          <p:val>
                                            <p:strVal val="0-ppt_w/2"/>
                                          </p:val>
                                        </p:tav>
                                      </p:tavLst>
                                    </p:anim>
                                    <p:anim calcmode="lin" valueType="num">
                                      <p:cBhvr additive="base">
                                        <p:cTn id="33" dur="5000"/>
                                        <p:tgtEl>
                                          <p:spTgt spid="12"/>
                                        </p:tgtEl>
                                        <p:attrNameLst>
                                          <p:attrName>ppt_y</p:attrName>
                                        </p:attrNameLst>
                                      </p:cBhvr>
                                      <p:tavLst>
                                        <p:tav tm="0">
                                          <p:val>
                                            <p:strVal val="ppt_y"/>
                                          </p:val>
                                        </p:tav>
                                        <p:tav tm="100000">
                                          <p:val>
                                            <p:strVal val="ppt_y"/>
                                          </p:val>
                                        </p:tav>
                                      </p:tavLst>
                                    </p:anim>
                                    <p:set>
                                      <p:cBhvr>
                                        <p:cTn id="34" dur="1" fill="hold">
                                          <p:stCondLst>
                                            <p:cond delay="4999"/>
                                          </p:stCondLst>
                                        </p:cTn>
                                        <p:tgtEl>
                                          <p:spTgt spid="12"/>
                                        </p:tgtEl>
                                        <p:attrNameLst>
                                          <p:attrName>style.visibility</p:attrName>
                                        </p:attrNameLst>
                                      </p:cBhvr>
                                      <p:to>
                                        <p:strVal val="hidden"/>
                                      </p:to>
                                    </p:set>
                                  </p:childTnLst>
                                </p:cTn>
                              </p:par>
                              <p:par>
                                <p:cTn id="35" presetID="10" presetClass="entr" presetSubtype="0" fill="hold" grpId="0" nodeType="with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
                                        <p:tgtEl>
                                          <p:spTgt spid="13"/>
                                        </p:tgtEl>
                                      </p:cBhvr>
                                    </p:animEffect>
                                  </p:childTnLst>
                                </p:cTn>
                              </p:par>
                              <p:par>
                                <p:cTn id="38" presetID="10" presetClass="exit" presetSubtype="0" fill="hold" grpId="0" nodeType="withEffect">
                                  <p:stCondLst>
                                    <p:cond delay="100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30AF-5F02-3E37-4124-1A2C2F30C7EB}"/>
              </a:ext>
            </a:extLst>
          </p:cNvPr>
          <p:cNvSpPr>
            <a:spLocks noGrp="1"/>
          </p:cNvSpPr>
          <p:nvPr>
            <p:ph type="title"/>
          </p:nvPr>
        </p:nvSpPr>
        <p:spPr/>
        <p:txBody>
          <a:bodyPr/>
          <a:lstStyle/>
          <a:p>
            <a:r>
              <a:rPr lang="en-US"/>
              <a:t>Poll</a:t>
            </a:r>
          </a:p>
        </p:txBody>
      </p:sp>
      <p:pic>
        <p:nvPicPr>
          <p:cNvPr id="7" name="Content Placeholder 6">
            <a:extLst>
              <a:ext uri="{FF2B5EF4-FFF2-40B4-BE49-F238E27FC236}">
                <a16:creationId xmlns:a16="http://schemas.microsoft.com/office/drawing/2014/main" id="{608F3EE5-D8E9-EC6C-48E5-65F32CD51118}"/>
              </a:ext>
            </a:extLst>
          </p:cNvPr>
          <p:cNvPicPr>
            <a:picLocks noGrp="1" noChangeAspect="1"/>
          </p:cNvPicPr>
          <p:nvPr>
            <p:ph idx="1"/>
          </p:nvPr>
        </p:nvPicPr>
        <p:blipFill>
          <a:blip r:embed="rId3"/>
          <a:stretch>
            <a:fillRect/>
          </a:stretch>
        </p:blipFill>
        <p:spPr>
          <a:xfrm>
            <a:off x="1821656" y="1520825"/>
            <a:ext cx="9385300" cy="3378200"/>
          </a:xfrm>
          <a:prstGeom prst="rect">
            <a:avLst/>
          </a:prstGeom>
        </p:spPr>
      </p:pic>
      <p:sp>
        <p:nvSpPr>
          <p:cNvPr id="4" name="Footer Placeholder 3">
            <a:extLst>
              <a:ext uri="{FF2B5EF4-FFF2-40B4-BE49-F238E27FC236}">
                <a16:creationId xmlns:a16="http://schemas.microsoft.com/office/drawing/2014/main" id="{8AD09F88-A435-F1E8-CA3F-9F6C9C0C6C83}"/>
              </a:ext>
            </a:extLst>
          </p:cNvPr>
          <p:cNvSpPr>
            <a:spLocks noGrp="1"/>
          </p:cNvSpPr>
          <p:nvPr>
            <p:ph type="ftr" sz="quarter" idx="11"/>
          </p:nvPr>
        </p:nvSpPr>
        <p:spPr/>
        <p:txBody>
          <a:bodyPr/>
          <a:lstStyle/>
          <a:p>
            <a:r>
              <a:rPr lang="en-US"/>
              <a:t>Session 1     Coaching the Foundations of QI</a:t>
            </a:r>
          </a:p>
        </p:txBody>
      </p:sp>
      <p:sp>
        <p:nvSpPr>
          <p:cNvPr id="5" name="Slide Number Placeholder 4">
            <a:extLst>
              <a:ext uri="{FF2B5EF4-FFF2-40B4-BE49-F238E27FC236}">
                <a16:creationId xmlns:a16="http://schemas.microsoft.com/office/drawing/2014/main" id="{F7D9D10E-9854-F7C1-1608-A83FCF1BE67A}"/>
              </a:ext>
            </a:extLst>
          </p:cNvPr>
          <p:cNvSpPr>
            <a:spLocks noGrp="1"/>
          </p:cNvSpPr>
          <p:nvPr>
            <p:ph type="sldNum" sz="quarter" idx="12"/>
          </p:nvPr>
        </p:nvSpPr>
        <p:spPr/>
        <p:txBody>
          <a:bodyPr/>
          <a:lstStyle/>
          <a:p>
            <a:fld id="{16C5AC08-0ACD-404A-9C9F-AB39E786C34A}" type="slidenum">
              <a:rPr lang="en-GB"/>
              <a:t>8</a:t>
            </a:fld>
            <a:endParaRPr lang="en-GB"/>
          </a:p>
        </p:txBody>
      </p:sp>
      <p:sp>
        <p:nvSpPr>
          <p:cNvPr id="6" name="Text Placeholder 5">
            <a:extLst>
              <a:ext uri="{FF2B5EF4-FFF2-40B4-BE49-F238E27FC236}">
                <a16:creationId xmlns:a16="http://schemas.microsoft.com/office/drawing/2014/main" id="{25834981-5436-ED8B-025A-11FA4CD3E965}"/>
              </a:ext>
            </a:extLst>
          </p:cNvPr>
          <p:cNvSpPr>
            <a:spLocks noGrp="1"/>
          </p:cNvSpPr>
          <p:nvPr>
            <p:ph type="body" sz="quarter" idx="13"/>
          </p:nvPr>
        </p:nvSpPr>
        <p:spPr/>
        <p:txBody>
          <a:bodyPr/>
          <a:lstStyle/>
          <a:p>
            <a:r>
              <a:rPr lang="en-US"/>
              <a:t>Poll</a:t>
            </a:r>
          </a:p>
        </p:txBody>
      </p:sp>
      <p:pic>
        <p:nvPicPr>
          <p:cNvPr id="8" name="Picture 7">
            <a:extLst>
              <a:ext uri="{FF2B5EF4-FFF2-40B4-BE49-F238E27FC236}">
                <a16:creationId xmlns:a16="http://schemas.microsoft.com/office/drawing/2014/main" id="{839FC0E4-6714-4D28-4DAC-3BDE6F0023EC}"/>
              </a:ext>
            </a:extLst>
          </p:cNvPr>
          <p:cNvPicPr>
            <a:picLocks noChangeAspect="1"/>
          </p:cNvPicPr>
          <p:nvPr/>
        </p:nvPicPr>
        <p:blipFill>
          <a:blip r:embed="rId4"/>
          <a:stretch>
            <a:fillRect/>
          </a:stretch>
        </p:blipFill>
        <p:spPr>
          <a:xfrm>
            <a:off x="4829475" y="2445838"/>
            <a:ext cx="3378200" cy="1524000"/>
          </a:xfrm>
          <a:prstGeom prst="rect">
            <a:avLst/>
          </a:prstGeom>
        </p:spPr>
      </p:pic>
      <p:sp>
        <p:nvSpPr>
          <p:cNvPr id="9" name="TextBox 8">
            <a:extLst>
              <a:ext uri="{FF2B5EF4-FFF2-40B4-BE49-F238E27FC236}">
                <a16:creationId xmlns:a16="http://schemas.microsoft.com/office/drawing/2014/main" id="{824E6255-3B28-6EF0-C12C-0683E2B04037}"/>
              </a:ext>
            </a:extLst>
          </p:cNvPr>
          <p:cNvSpPr txBox="1"/>
          <p:nvPr/>
        </p:nvSpPr>
        <p:spPr>
          <a:xfrm>
            <a:off x="1838425" y="5367113"/>
            <a:ext cx="9365381" cy="398687"/>
          </a:xfrm>
          <a:prstGeom prst="rect">
            <a:avLst/>
          </a:prstGeom>
          <a:noFill/>
        </p:spPr>
        <p:txBody>
          <a:bodyPr wrap="square" numCol="3" spcCol="360000" rtlCol="0">
            <a:noAutofit/>
          </a:bodyPr>
          <a:lstStyle/>
          <a:p>
            <a:pPr algn="ctr"/>
            <a:r>
              <a:rPr lang="en-US" sz="1500" b="1">
                <a:solidFill>
                  <a:schemeClr val="accent1"/>
                </a:solidFill>
                <a:latin typeface="DM Sans" pitchFamily="2" charset="77"/>
              </a:rPr>
              <a:t>Yes</a:t>
            </a:r>
          </a:p>
          <a:p>
            <a:pPr algn="ctr"/>
            <a:endParaRPr lang="en-US" sz="1500" b="1">
              <a:latin typeface="DM Sans" pitchFamily="2" charset="77"/>
            </a:endParaRPr>
          </a:p>
          <a:p>
            <a:pPr algn="ctr"/>
            <a:r>
              <a:rPr lang="en-US" sz="1500" b="1">
                <a:solidFill>
                  <a:schemeClr val="accent2"/>
                </a:solidFill>
                <a:latin typeface="DM Sans" pitchFamily="2" charset="77"/>
              </a:rPr>
              <a:t>No</a:t>
            </a:r>
          </a:p>
          <a:p>
            <a:pPr algn="ctr"/>
            <a:endParaRPr lang="en-US" sz="1500" b="1">
              <a:latin typeface="DM Sans" pitchFamily="2" charset="77"/>
            </a:endParaRPr>
          </a:p>
          <a:p>
            <a:pPr algn="ctr"/>
            <a:r>
              <a:rPr lang="en-US" sz="1500" b="1">
                <a:solidFill>
                  <a:schemeClr val="accent3"/>
                </a:solidFill>
                <a:latin typeface="DM Sans" pitchFamily="2" charset="77"/>
              </a:rPr>
              <a:t>Maybe</a:t>
            </a:r>
          </a:p>
        </p:txBody>
      </p:sp>
    </p:spTree>
    <p:extLst>
      <p:ext uri="{BB962C8B-B14F-4D97-AF65-F5344CB8AC3E}">
        <p14:creationId xmlns:p14="http://schemas.microsoft.com/office/powerpoint/2010/main" val="2950259756"/>
      </p:ext>
    </p:extLst>
  </p:cSld>
  <p:clrMapOvr>
    <a:masterClrMapping/>
  </p:clrMapOvr>
</p:sld>
</file>

<file path=ppt/theme/theme1.xml><?xml version="1.0" encoding="utf-8"?>
<a:theme xmlns:a="http://schemas.openxmlformats.org/drawingml/2006/main" name="Office Theme">
  <a:themeElements>
    <a:clrScheme name="QCDP">
      <a:dk1>
        <a:srgbClr val="000000"/>
      </a:dk1>
      <a:lt1>
        <a:srgbClr val="FFFFFF"/>
      </a:lt1>
      <a:dk2>
        <a:srgbClr val="243F4C"/>
      </a:dk2>
      <a:lt2>
        <a:srgbClr val="FCF2F0"/>
      </a:lt2>
      <a:accent1>
        <a:srgbClr val="EB6057"/>
      </a:accent1>
      <a:accent2>
        <a:srgbClr val="49B8AC"/>
      </a:accent2>
      <a:accent3>
        <a:srgbClr val="B35793"/>
      </a:accent3>
      <a:accent4>
        <a:srgbClr val="412669"/>
      </a:accent4>
      <a:accent5>
        <a:srgbClr val="243F4C"/>
      </a:accent5>
      <a:accent6>
        <a:srgbClr val="5C5753"/>
      </a:accent6>
      <a:hlink>
        <a:srgbClr val="49B8AC"/>
      </a:hlink>
      <a:folHlink>
        <a:srgbClr val="243F4C"/>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9127</TotalTime>
  <Words>12801</Words>
  <Application>Microsoft Macintosh PowerPoint</Application>
  <PresentationFormat>Widescreen</PresentationFormat>
  <Paragraphs>1567</Paragraphs>
  <Slides>87</Slides>
  <Notes>87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Arial</vt:lpstr>
      <vt:lpstr>DM Sans Medium</vt:lpstr>
      <vt:lpstr>Montserrat</vt:lpstr>
      <vt:lpstr>Petrona Light</vt:lpstr>
      <vt:lpstr>Petrona</vt:lpstr>
      <vt:lpstr>Georgia</vt:lpstr>
      <vt:lpstr>DM Sans</vt:lpstr>
      <vt:lpstr>Office Theme</vt:lpstr>
      <vt:lpstr>PowerPoint Presentation</vt:lpstr>
      <vt:lpstr>Coaching and the Foundations of QI</vt:lpstr>
      <vt:lpstr>Funding Acknowledgement</vt:lpstr>
      <vt:lpstr>Coaching and the Foundations of QI</vt:lpstr>
      <vt:lpstr>Making the most of our virtual  environment</vt:lpstr>
      <vt:lpstr>Housekeeping</vt:lpstr>
      <vt:lpstr>Agenda for today</vt:lpstr>
      <vt:lpstr>Today’s facilitators</vt:lpstr>
      <vt:lpstr>Poll</vt:lpstr>
      <vt:lpstr>Programme aim</vt:lpstr>
      <vt:lpstr>Ten learning outcomes of the programme</vt:lpstr>
      <vt:lpstr>A quick intro to [Mural]</vt:lpstr>
      <vt:lpstr>Getting to know one another</vt:lpstr>
      <vt:lpstr>Coffee break</vt:lpstr>
      <vt:lpstr>PowerPoint Presentation</vt:lpstr>
      <vt:lpstr>Today’s learning outcomes</vt:lpstr>
      <vt:lpstr>Foundations of Improvement</vt:lpstr>
      <vt:lpstr>Here is a simple definition</vt:lpstr>
      <vt:lpstr>What do we mean by QI</vt:lpstr>
      <vt:lpstr>Core principles of QI</vt:lpstr>
      <vt:lpstr>Some considerations</vt:lpstr>
      <vt:lpstr>Planned vs Iterative Change</vt:lpstr>
      <vt:lpstr>Beware the QI Genie</vt:lpstr>
      <vt:lpstr>Questionable candidates for QI work</vt:lpstr>
      <vt:lpstr>QI and other improvement approaches</vt:lpstr>
      <vt:lpstr>QI and other improvement approaches</vt:lpstr>
      <vt:lpstr>Simple triage tool for QI</vt:lpstr>
      <vt:lpstr>The ‘know–do’ gap</vt:lpstr>
      <vt:lpstr>The ‘know–do’ gap</vt:lpstr>
      <vt:lpstr>The Model for Improvement</vt:lpstr>
      <vt:lpstr>Other common methodologies used  in healthcare</vt:lpstr>
      <vt:lpstr>Toolbox</vt:lpstr>
      <vt:lpstr>Comfort 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Lunch break</vt:lpstr>
      <vt:lpstr>Building QI capability</vt:lpstr>
      <vt:lpstr>What do we mean by coaching?</vt:lpstr>
      <vt:lpstr>Activity</vt:lpstr>
      <vt:lpstr>Mentoring vs Coaching</vt:lpstr>
      <vt:lpstr>Coaching vs Coaching Improvement</vt:lpstr>
      <vt:lpstr>You will wear many hats…</vt:lpstr>
      <vt:lpstr>Coaching over time</vt:lpstr>
      <vt:lpstr>Beware coach creep</vt:lpstr>
      <vt:lpstr>Coffee break</vt:lpstr>
      <vt:lpstr>Poll</vt:lpstr>
      <vt:lpstr>An experiment in telling</vt:lpstr>
      <vt:lpstr>An experiment in advice and helpfulness</vt:lpstr>
      <vt:lpstr>Why telling rarely works</vt:lpstr>
      <vt:lpstr>You insist, I resist…</vt:lpstr>
      <vt:lpstr>Back into your pairs</vt:lpstr>
      <vt:lpstr>Deciding for myself</vt:lpstr>
      <vt:lpstr>Open questions</vt:lpstr>
      <vt:lpstr>Effective questions to help move forward</vt:lpstr>
      <vt:lpstr>Reflective questions</vt:lpstr>
      <vt:lpstr>Listening</vt:lpstr>
      <vt:lpstr>Three levels of listening</vt:lpstr>
      <vt:lpstr>Activity</vt:lpstr>
      <vt:lpstr>Coaching conversation example</vt:lpstr>
      <vt:lpstr>Coaching conversation debrief</vt:lpstr>
      <vt:lpstr>Comfort break</vt:lpstr>
      <vt:lpstr>A structure for a coaching conversation</vt:lpstr>
      <vt:lpstr>A structure for a coaching conversation</vt:lpstr>
      <vt:lpstr>Live coaching</vt:lpstr>
      <vt:lpstr>Effective coaching skills</vt:lpstr>
      <vt:lpstr>Giving advice as a QI coach</vt:lpstr>
      <vt:lpstr>Today’s learning outcomes</vt:lpstr>
      <vt:lpstr>We need your feedback</vt:lpstr>
      <vt:lpstr>Self-directed learning</vt:lpstr>
      <vt:lpstr>References and links</vt:lpstr>
      <vt:lpstr>Authors</vt:lpstr>
      <vt:lpstr>Authors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Quality Coach Development Programme</dc:creator>
  <cp:keywords/>
  <dc:description/>
  <cp:lastModifiedBy>Rosie Downes</cp:lastModifiedBy>
  <cp:revision>83</cp:revision>
  <cp:lastPrinted>2023-09-16T08:22:38Z</cp:lastPrinted>
  <dcterms:created xsi:type="dcterms:W3CDTF">2023-07-18T08:55:06Z</dcterms:created>
  <dcterms:modified xsi:type="dcterms:W3CDTF">2023-09-27T14:00:22Z</dcterms:modified>
  <cp:category/>
</cp:coreProperties>
</file>