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CC5E720D-D8E9-87DB-91AB-AE0F3BAD7C17}" name="JENSEN, Anja (NHS HUMBER AND NORTH YORKSHIRE ICB - 03Q)" initials="AJ" userId="S::anja.jensen@nhs.net::1ac1f39f-eb38-482d-b93a-92aa455a3a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12656-B467-B4DA-84FA-21B7EDE5E365}" v="11" dt="2026-03-23T08:25:27.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2104"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0CE43-D202-445A-90D2-E032CAA60BA8}" type="datetimeFigureOut">
              <a:rPr lang="en-GB" smtClean="0"/>
              <a:t>30/03/2026</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3AC68-0DF8-41DC-A197-2090BE3DB620}" type="slidenum">
              <a:rPr lang="en-GB" smtClean="0"/>
              <a:t>‹#›</a:t>
            </a:fld>
            <a:endParaRPr lang="en-GB"/>
          </a:p>
        </p:txBody>
      </p:sp>
    </p:spTree>
    <p:extLst>
      <p:ext uri="{BB962C8B-B14F-4D97-AF65-F5344CB8AC3E}">
        <p14:creationId xmlns:p14="http://schemas.microsoft.com/office/powerpoint/2010/main" val="2384675680"/>
      </p:ext>
    </p:extLst>
  </p:cSld>
  <p:clrMap bg1="lt1" tx1="dk1" bg2="lt2" tx2="dk2" accent1="accent1" accent2="accent2" accent3="accent3" accent4="accent4" accent5="accent5" accent6="accent6" hlink="hlink" folHlink="folHlink"/>
  <p:notesStyle>
    <a:lvl1pPr marL="0" algn="l" defTabSz="2479578" rtl="0" eaLnBrk="1" latinLnBrk="0" hangingPunct="1">
      <a:defRPr sz="3254" kern="1200">
        <a:solidFill>
          <a:schemeClr val="tx1"/>
        </a:solidFill>
        <a:latin typeface="+mn-lt"/>
        <a:ea typeface="+mn-ea"/>
        <a:cs typeface="+mn-cs"/>
      </a:defRPr>
    </a:lvl1pPr>
    <a:lvl2pPr marL="1239789" algn="l" defTabSz="2479578" rtl="0" eaLnBrk="1" latinLnBrk="0" hangingPunct="1">
      <a:defRPr sz="3254" kern="1200">
        <a:solidFill>
          <a:schemeClr val="tx1"/>
        </a:solidFill>
        <a:latin typeface="+mn-lt"/>
        <a:ea typeface="+mn-ea"/>
        <a:cs typeface="+mn-cs"/>
      </a:defRPr>
    </a:lvl2pPr>
    <a:lvl3pPr marL="2479578" algn="l" defTabSz="2479578" rtl="0" eaLnBrk="1" latinLnBrk="0" hangingPunct="1">
      <a:defRPr sz="3254" kern="1200">
        <a:solidFill>
          <a:schemeClr val="tx1"/>
        </a:solidFill>
        <a:latin typeface="+mn-lt"/>
        <a:ea typeface="+mn-ea"/>
        <a:cs typeface="+mn-cs"/>
      </a:defRPr>
    </a:lvl3pPr>
    <a:lvl4pPr marL="3719368" algn="l" defTabSz="2479578" rtl="0" eaLnBrk="1" latinLnBrk="0" hangingPunct="1">
      <a:defRPr sz="3254" kern="1200">
        <a:solidFill>
          <a:schemeClr val="tx1"/>
        </a:solidFill>
        <a:latin typeface="+mn-lt"/>
        <a:ea typeface="+mn-ea"/>
        <a:cs typeface="+mn-cs"/>
      </a:defRPr>
    </a:lvl4pPr>
    <a:lvl5pPr marL="4959157" algn="l" defTabSz="2479578" rtl="0" eaLnBrk="1" latinLnBrk="0" hangingPunct="1">
      <a:defRPr sz="3254" kern="1200">
        <a:solidFill>
          <a:schemeClr val="tx1"/>
        </a:solidFill>
        <a:latin typeface="+mn-lt"/>
        <a:ea typeface="+mn-ea"/>
        <a:cs typeface="+mn-cs"/>
      </a:defRPr>
    </a:lvl5pPr>
    <a:lvl6pPr marL="6198946" algn="l" defTabSz="2479578" rtl="0" eaLnBrk="1" latinLnBrk="0" hangingPunct="1">
      <a:defRPr sz="3254" kern="1200">
        <a:solidFill>
          <a:schemeClr val="tx1"/>
        </a:solidFill>
        <a:latin typeface="+mn-lt"/>
        <a:ea typeface="+mn-ea"/>
        <a:cs typeface="+mn-cs"/>
      </a:defRPr>
    </a:lvl6pPr>
    <a:lvl7pPr marL="7438735" algn="l" defTabSz="2479578" rtl="0" eaLnBrk="1" latinLnBrk="0" hangingPunct="1">
      <a:defRPr sz="3254" kern="1200">
        <a:solidFill>
          <a:schemeClr val="tx1"/>
        </a:solidFill>
        <a:latin typeface="+mn-lt"/>
        <a:ea typeface="+mn-ea"/>
        <a:cs typeface="+mn-cs"/>
      </a:defRPr>
    </a:lvl7pPr>
    <a:lvl8pPr marL="8678525" algn="l" defTabSz="2479578" rtl="0" eaLnBrk="1" latinLnBrk="0" hangingPunct="1">
      <a:defRPr sz="3254" kern="1200">
        <a:solidFill>
          <a:schemeClr val="tx1"/>
        </a:solidFill>
        <a:latin typeface="+mn-lt"/>
        <a:ea typeface="+mn-ea"/>
        <a:cs typeface="+mn-cs"/>
      </a:defRPr>
    </a:lvl8pPr>
    <a:lvl9pPr marL="9918314" algn="l" defTabSz="2479578"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33AC68-0DF8-41DC-A197-2090BE3DB620}" type="slidenum">
              <a:rPr lang="en-GB" smtClean="0"/>
              <a:t>1</a:t>
            </a:fld>
            <a:endParaRPr lang="en-GB"/>
          </a:p>
        </p:txBody>
      </p:sp>
    </p:spTree>
    <p:extLst>
      <p:ext uri="{BB962C8B-B14F-4D97-AF65-F5344CB8AC3E}">
        <p14:creationId xmlns:p14="http://schemas.microsoft.com/office/powerpoint/2010/main" val="297376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p>
        </p:txBody>
      </p:sp>
      <p:sp>
        <p:nvSpPr>
          <p:cNvPr id="4" name="Date Placeholder 3"/>
          <p:cNvSpPr>
            <a:spLocks noGrp="1"/>
          </p:cNvSpPr>
          <p:nvPr>
            <p:ph type="dt" sz="half" idx="10"/>
          </p:nvPr>
        </p:nvSpPr>
        <p:spPr/>
        <p:txBody>
          <a:bodyPr/>
          <a:lstStyle/>
          <a:p>
            <a:fld id="{20DA0950-10D3-4187-950A-C15B2DE1D340}"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226945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A0950-10D3-4187-950A-C15B2DE1D340}"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7055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A0950-10D3-4187-950A-C15B2DE1D340}"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67353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A0950-10D3-4187-950A-C15B2DE1D340}"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320230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tint val="82000"/>
                  </a:schemeClr>
                </a:solidFill>
              </a:defRPr>
            </a:lvl1pPr>
            <a:lvl2pPr marL="1069162" indent="0">
              <a:buNone/>
              <a:defRPr sz="4677">
                <a:solidFill>
                  <a:schemeClr val="tx1">
                    <a:tint val="82000"/>
                  </a:schemeClr>
                </a:solidFill>
              </a:defRPr>
            </a:lvl2pPr>
            <a:lvl3pPr marL="2138324" indent="0">
              <a:buNone/>
              <a:defRPr sz="4209">
                <a:solidFill>
                  <a:schemeClr val="tx1">
                    <a:tint val="82000"/>
                  </a:schemeClr>
                </a:solidFill>
              </a:defRPr>
            </a:lvl3pPr>
            <a:lvl4pPr marL="3207487" indent="0">
              <a:buNone/>
              <a:defRPr sz="3742">
                <a:solidFill>
                  <a:schemeClr val="tx1">
                    <a:tint val="82000"/>
                  </a:schemeClr>
                </a:solidFill>
              </a:defRPr>
            </a:lvl4pPr>
            <a:lvl5pPr marL="4276649" indent="0">
              <a:buNone/>
              <a:defRPr sz="3742">
                <a:solidFill>
                  <a:schemeClr val="tx1">
                    <a:tint val="82000"/>
                  </a:schemeClr>
                </a:solidFill>
              </a:defRPr>
            </a:lvl5pPr>
            <a:lvl6pPr marL="5345811" indent="0">
              <a:buNone/>
              <a:defRPr sz="3742">
                <a:solidFill>
                  <a:schemeClr val="tx1">
                    <a:tint val="82000"/>
                  </a:schemeClr>
                </a:solidFill>
              </a:defRPr>
            </a:lvl6pPr>
            <a:lvl7pPr marL="6414973" indent="0">
              <a:buNone/>
              <a:defRPr sz="3742">
                <a:solidFill>
                  <a:schemeClr val="tx1">
                    <a:tint val="82000"/>
                  </a:schemeClr>
                </a:solidFill>
              </a:defRPr>
            </a:lvl7pPr>
            <a:lvl8pPr marL="7484135" indent="0">
              <a:buNone/>
              <a:defRPr sz="3742">
                <a:solidFill>
                  <a:schemeClr val="tx1">
                    <a:tint val="82000"/>
                  </a:schemeClr>
                </a:solidFill>
              </a:defRPr>
            </a:lvl8pPr>
            <a:lvl9pPr marL="8553298" indent="0">
              <a:buNone/>
              <a:defRPr sz="3742">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DA0950-10D3-4187-950A-C15B2DE1D340}"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132280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A0950-10D3-4187-950A-C15B2DE1D340}"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126968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A0950-10D3-4187-950A-C15B2DE1D340}" type="datetimeFigureOut">
              <a:rPr lang="en-GB" smtClean="0"/>
              <a:t>30/03/2026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63880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A0950-10D3-4187-950A-C15B2DE1D340}" type="datetimeFigureOut">
              <a:rPr lang="en-GB" smtClean="0"/>
              <a:t>30/03/2026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163285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A0950-10D3-4187-950A-C15B2DE1D340}" type="datetimeFigureOut">
              <a:rPr lang="en-GB" smtClean="0"/>
              <a:t>30/03/2026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150474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20DA0950-10D3-4187-950A-C15B2DE1D340}"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368791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20DA0950-10D3-4187-950A-C15B2DE1D340}"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F7C3B-34DF-4930-A9D5-4B0DFA620E8D}" type="slidenum">
              <a:rPr lang="en-GB" smtClean="0"/>
              <a:t>‹#›</a:t>
            </a:fld>
            <a:endParaRPr lang="en-GB"/>
          </a:p>
        </p:txBody>
      </p:sp>
    </p:spTree>
    <p:extLst>
      <p:ext uri="{BB962C8B-B14F-4D97-AF65-F5344CB8AC3E}">
        <p14:creationId xmlns:p14="http://schemas.microsoft.com/office/powerpoint/2010/main" val="46096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82000"/>
                  </a:schemeClr>
                </a:solidFill>
              </a:defRPr>
            </a:lvl1pPr>
          </a:lstStyle>
          <a:p>
            <a:fld id="{20DA0950-10D3-4187-950A-C15B2DE1D340}" type="datetimeFigureOut">
              <a:rPr lang="en-GB" smtClean="0"/>
              <a:t>30/03/2026</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82000"/>
                  </a:schemeClr>
                </a:solidFill>
              </a:defRPr>
            </a:lvl1pPr>
          </a:lstStyle>
          <a:p>
            <a:fld id="{8FCF7C3B-34DF-4930-A9D5-4B0DFA620E8D}" type="slidenum">
              <a:rPr lang="en-GB" smtClean="0"/>
              <a:t>‹#›</a:t>
            </a:fld>
            <a:endParaRPr lang="en-GB"/>
          </a:p>
        </p:txBody>
      </p:sp>
    </p:spTree>
    <p:extLst>
      <p:ext uri="{BB962C8B-B14F-4D97-AF65-F5344CB8AC3E}">
        <p14:creationId xmlns:p14="http://schemas.microsoft.com/office/powerpoint/2010/main" val="548000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mailto:hnyicb-ery.iris@nhs.net" TargetMode="External"/><Relationship Id="rId15" Type="http://schemas.openxmlformats.org/officeDocument/2006/relationships/image" Target="../media/image12.sv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ith different colored circles&#10;&#10;AI-generated content may be incorrect.">
            <a:extLst>
              <a:ext uri="{FF2B5EF4-FFF2-40B4-BE49-F238E27FC236}">
                <a16:creationId xmlns:a16="http://schemas.microsoft.com/office/drawing/2014/main" id="{BAE71496-AC0B-4320-70B1-16D12B2B4688}"/>
              </a:ext>
            </a:extLst>
          </p:cNvPr>
          <p:cNvPicPr>
            <a:picLocks noChangeAspect="1"/>
          </p:cNvPicPr>
          <p:nvPr/>
        </p:nvPicPr>
        <p:blipFill>
          <a:blip r:embed="rId3"/>
          <a:srcRect l="-219" t="6180" r="-4344" b="8139"/>
          <a:stretch>
            <a:fillRect/>
          </a:stretch>
        </p:blipFill>
        <p:spPr>
          <a:xfrm>
            <a:off x="14749339" y="22749687"/>
            <a:ext cx="4015277" cy="1396378"/>
          </a:xfrm>
          <a:prstGeom prst="rect">
            <a:avLst/>
          </a:prstGeom>
        </p:spPr>
      </p:pic>
      <p:sp>
        <p:nvSpPr>
          <p:cNvPr id="5" name="TextBox 4">
            <a:extLst>
              <a:ext uri="{FF2B5EF4-FFF2-40B4-BE49-F238E27FC236}">
                <a16:creationId xmlns:a16="http://schemas.microsoft.com/office/drawing/2014/main" id="{91ABB65A-8B4E-9B80-9E34-7E250E60FD60}"/>
              </a:ext>
            </a:extLst>
          </p:cNvPr>
          <p:cNvSpPr txBox="1"/>
          <p:nvPr/>
        </p:nvSpPr>
        <p:spPr>
          <a:xfrm>
            <a:off x="-377213" y="1664272"/>
            <a:ext cx="22567116" cy="2123658"/>
          </a:xfrm>
          <a:prstGeom prst="rect">
            <a:avLst/>
          </a:prstGeom>
          <a:noFill/>
        </p:spPr>
        <p:txBody>
          <a:bodyPr wrap="square">
            <a:spAutoFit/>
          </a:bodyPr>
          <a:lstStyle/>
          <a:p>
            <a:pPr algn="ctr">
              <a:defRPr sz="7200" b="1"/>
            </a:pPr>
            <a:r>
              <a:rPr lang="en-GB" sz="6600"/>
              <a:t>Connecting Innovation, Research and Improvement</a:t>
            </a:r>
          </a:p>
          <a:p>
            <a:pPr algn="ctr">
              <a:defRPr sz="7200" b="1"/>
            </a:pPr>
            <a:r>
              <a:rPr lang="en-GB" sz="6600"/>
              <a:t> across Humber and North Yorkshire </a:t>
            </a:r>
          </a:p>
        </p:txBody>
      </p:sp>
      <p:sp>
        <p:nvSpPr>
          <p:cNvPr id="11" name="TextBox 10">
            <a:extLst>
              <a:ext uri="{FF2B5EF4-FFF2-40B4-BE49-F238E27FC236}">
                <a16:creationId xmlns:a16="http://schemas.microsoft.com/office/drawing/2014/main" id="{812E6E3C-3B7B-8E95-FD33-CE7E2181292D}"/>
              </a:ext>
            </a:extLst>
          </p:cNvPr>
          <p:cNvSpPr txBox="1"/>
          <p:nvPr/>
        </p:nvSpPr>
        <p:spPr>
          <a:xfrm>
            <a:off x="8903780" y="3874499"/>
            <a:ext cx="3556057" cy="769441"/>
          </a:xfrm>
          <a:prstGeom prst="rect">
            <a:avLst/>
          </a:prstGeom>
          <a:noFill/>
        </p:spPr>
        <p:txBody>
          <a:bodyPr wrap="square" lIns="91440" tIns="45720" rIns="91440" bIns="45720" anchor="t">
            <a:spAutoFit/>
          </a:bodyPr>
          <a:lstStyle/>
          <a:p>
            <a:pPr algn="ctr"/>
            <a:r>
              <a:rPr lang="en-GB" sz="4400" b="1"/>
              <a:t> Global aim</a:t>
            </a:r>
            <a:r>
              <a:rPr lang="en-GB" sz="4000" b="1"/>
              <a:t> </a:t>
            </a:r>
          </a:p>
        </p:txBody>
      </p:sp>
      <p:sp>
        <p:nvSpPr>
          <p:cNvPr id="20" name="TextBox 19">
            <a:extLst>
              <a:ext uri="{FF2B5EF4-FFF2-40B4-BE49-F238E27FC236}">
                <a16:creationId xmlns:a16="http://schemas.microsoft.com/office/drawing/2014/main" id="{56D0A7B9-E5CC-64B3-6F3E-73C85678E649}"/>
              </a:ext>
            </a:extLst>
          </p:cNvPr>
          <p:cNvSpPr txBox="1"/>
          <p:nvPr/>
        </p:nvSpPr>
        <p:spPr>
          <a:xfrm>
            <a:off x="588764" y="4545236"/>
            <a:ext cx="20026074" cy="954107"/>
          </a:xfrm>
          <a:prstGeom prst="rect">
            <a:avLst/>
          </a:prstGeom>
          <a:noFill/>
        </p:spPr>
        <p:txBody>
          <a:bodyPr wrap="square" lIns="91440" tIns="45720" rIns="91440" bIns="45720" anchor="t">
            <a:spAutoFit/>
          </a:bodyPr>
          <a:lstStyle/>
          <a:p>
            <a:pPr algn="ctr"/>
            <a:r>
              <a:rPr lang="en-GB" sz="2800"/>
              <a:t>To </a:t>
            </a:r>
            <a:r>
              <a:rPr lang="en-GB" sz="2800">
                <a:ea typeface="+mn-lt"/>
                <a:cs typeface="+mn-lt"/>
              </a:rPr>
              <a:t>better connect </a:t>
            </a:r>
            <a:r>
              <a:rPr lang="en-GB" sz="2800" b="1">
                <a:ea typeface="+mn-lt"/>
                <a:cs typeface="+mn-lt"/>
              </a:rPr>
              <a:t>Innovation</a:t>
            </a:r>
            <a:r>
              <a:rPr lang="en-GB" sz="2800">
                <a:ea typeface="+mn-lt"/>
                <a:cs typeface="+mn-lt"/>
              </a:rPr>
              <a:t>, </a:t>
            </a:r>
            <a:r>
              <a:rPr lang="en-GB" sz="2800" b="1">
                <a:ea typeface="+mn-lt"/>
                <a:cs typeface="+mn-lt"/>
              </a:rPr>
              <a:t>Research</a:t>
            </a:r>
            <a:r>
              <a:rPr lang="en-GB" sz="2800">
                <a:ea typeface="+mn-lt"/>
                <a:cs typeface="+mn-lt"/>
              </a:rPr>
              <a:t>, and</a:t>
            </a:r>
            <a:r>
              <a:rPr lang="en-GB" sz="2800" b="1">
                <a:ea typeface="+mn-lt"/>
                <a:cs typeface="+mn-lt"/>
              </a:rPr>
              <a:t> Improvement</a:t>
            </a:r>
            <a:r>
              <a:rPr lang="en-GB" sz="2800">
                <a:ea typeface="+mn-lt"/>
                <a:cs typeface="+mn-lt"/>
              </a:rPr>
              <a:t> across our HNY system, to support the development of a unified culture that enables accelerated change to happen. </a:t>
            </a:r>
            <a:endParaRPr lang="en-GB" sz="2800"/>
          </a:p>
        </p:txBody>
      </p:sp>
      <p:pic>
        <p:nvPicPr>
          <p:cNvPr id="21" name="Picture 20">
            <a:extLst>
              <a:ext uri="{FF2B5EF4-FFF2-40B4-BE49-F238E27FC236}">
                <a16:creationId xmlns:a16="http://schemas.microsoft.com/office/drawing/2014/main" id="{4E9B4B07-8FEB-6A61-380D-EB90194D2DCB}"/>
              </a:ext>
            </a:extLst>
          </p:cNvPr>
          <p:cNvPicPr>
            <a:picLocks noChangeAspect="1"/>
          </p:cNvPicPr>
          <p:nvPr/>
        </p:nvPicPr>
        <p:blipFill>
          <a:blip r:embed="rId4"/>
          <a:stretch>
            <a:fillRect/>
          </a:stretch>
        </p:blipFill>
        <p:spPr>
          <a:xfrm>
            <a:off x="18215118" y="7429000"/>
            <a:ext cx="2639555" cy="2206663"/>
          </a:xfrm>
          <a:prstGeom prst="rect">
            <a:avLst/>
          </a:prstGeom>
        </p:spPr>
      </p:pic>
      <p:sp>
        <p:nvSpPr>
          <p:cNvPr id="22" name="Rectangle 21">
            <a:extLst>
              <a:ext uri="{FF2B5EF4-FFF2-40B4-BE49-F238E27FC236}">
                <a16:creationId xmlns:a16="http://schemas.microsoft.com/office/drawing/2014/main" id="{91D110BA-4779-AF18-6198-EDAD770C50D9}"/>
              </a:ext>
            </a:extLst>
          </p:cNvPr>
          <p:cNvSpPr/>
          <p:nvPr/>
        </p:nvSpPr>
        <p:spPr>
          <a:xfrm>
            <a:off x="350161" y="7115943"/>
            <a:ext cx="17465943" cy="34978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708C7AF-D871-7358-761E-960FCD53C101}"/>
              </a:ext>
            </a:extLst>
          </p:cNvPr>
          <p:cNvSpPr txBox="1"/>
          <p:nvPr/>
        </p:nvSpPr>
        <p:spPr>
          <a:xfrm>
            <a:off x="7147421" y="7117169"/>
            <a:ext cx="3457032" cy="646331"/>
          </a:xfrm>
          <a:prstGeom prst="rect">
            <a:avLst/>
          </a:prstGeom>
          <a:noFill/>
        </p:spPr>
        <p:txBody>
          <a:bodyPr wrap="square">
            <a:spAutoFit/>
          </a:bodyPr>
          <a:lstStyle/>
          <a:p>
            <a:pPr algn="ctr"/>
            <a:r>
              <a:rPr lang="en-GB" sz="3600" b="1"/>
              <a:t>Introduction</a:t>
            </a:r>
          </a:p>
        </p:txBody>
      </p:sp>
      <p:sp>
        <p:nvSpPr>
          <p:cNvPr id="26" name="TextBox 25">
            <a:extLst>
              <a:ext uri="{FF2B5EF4-FFF2-40B4-BE49-F238E27FC236}">
                <a16:creationId xmlns:a16="http://schemas.microsoft.com/office/drawing/2014/main" id="{CEE7A43A-563E-ED2A-54E7-019CC25C737B}"/>
              </a:ext>
            </a:extLst>
          </p:cNvPr>
          <p:cNvSpPr txBox="1"/>
          <p:nvPr/>
        </p:nvSpPr>
        <p:spPr>
          <a:xfrm>
            <a:off x="593341" y="7575240"/>
            <a:ext cx="17463583" cy="2954655"/>
          </a:xfrm>
          <a:prstGeom prst="rect">
            <a:avLst/>
          </a:prstGeom>
          <a:noFill/>
        </p:spPr>
        <p:txBody>
          <a:bodyPr wrap="square" lIns="91440" tIns="45720" rIns="91440" bIns="45720" anchor="t">
            <a:spAutoFit/>
          </a:bodyPr>
          <a:lstStyle/>
          <a:p>
            <a:r>
              <a:rPr lang="en-GB" sz="2400"/>
              <a:t>Across health and care systems, </a:t>
            </a:r>
            <a:r>
              <a:rPr lang="en-GB" sz="2400" b="1"/>
              <a:t>Innovation, Research, and Improvement (IRI) </a:t>
            </a:r>
            <a:r>
              <a:rPr lang="en-GB" sz="2400"/>
              <a:t>activities are often undertaken in parallel but remain largely siloed. Despite shared aims and overlapping personnel, each domain typically operates with distinct processes, terminology, and entry points. This fragmentation limits collaboration and creates barriers when initiatives move between domains.</a:t>
            </a:r>
            <a:endParaRPr lang="en-US"/>
          </a:p>
          <a:p>
            <a:endParaRPr lang="en-US"/>
          </a:p>
          <a:p>
            <a:r>
              <a:rPr lang="en-GB" sz="2400"/>
              <a:t>Demand for IRI activity continues to grow while resources remain constrained. Expectations of what can be achieved with those resources are increasing, and the consequences of inaction are substantial. These challenges highlight the need for stronger integration and alignment across IRI domains.</a:t>
            </a:r>
            <a:endParaRPr lang="en-GB" sz="2400">
              <a:latin typeface="Aptos"/>
              <a:cs typeface="Arial"/>
            </a:endParaRPr>
          </a:p>
          <a:p>
            <a:r>
              <a:rPr lang="en-GB" sz="2400">
                <a:latin typeface="Aptos"/>
                <a:cs typeface="Arial"/>
              </a:rPr>
              <a:t>This project is funded through the Q community’s Supporting Q Connections programme.</a:t>
            </a:r>
            <a:endParaRPr lang="en-GB" sz="2400">
              <a:latin typeface="Aptos"/>
            </a:endParaRPr>
          </a:p>
        </p:txBody>
      </p:sp>
      <p:sp>
        <p:nvSpPr>
          <p:cNvPr id="29" name="TextBox 28">
            <a:extLst>
              <a:ext uri="{FF2B5EF4-FFF2-40B4-BE49-F238E27FC236}">
                <a16:creationId xmlns:a16="http://schemas.microsoft.com/office/drawing/2014/main" id="{29ACF92B-9D60-C16F-94DD-0DC6BD98987D}"/>
              </a:ext>
            </a:extLst>
          </p:cNvPr>
          <p:cNvSpPr txBox="1"/>
          <p:nvPr/>
        </p:nvSpPr>
        <p:spPr>
          <a:xfrm>
            <a:off x="7537122" y="14769271"/>
            <a:ext cx="6589218" cy="646331"/>
          </a:xfrm>
          <a:prstGeom prst="rect">
            <a:avLst/>
          </a:prstGeom>
          <a:noFill/>
        </p:spPr>
        <p:txBody>
          <a:bodyPr wrap="square">
            <a:spAutoFit/>
          </a:bodyPr>
          <a:lstStyle/>
          <a:p>
            <a:r>
              <a:rPr lang="en-GB" sz="3600" b="1"/>
              <a:t>Progression of the pathways</a:t>
            </a:r>
            <a:endParaRPr lang="en-GB" b="1"/>
          </a:p>
        </p:txBody>
      </p:sp>
      <p:sp>
        <p:nvSpPr>
          <p:cNvPr id="41" name="Rectangle 40">
            <a:extLst>
              <a:ext uri="{FF2B5EF4-FFF2-40B4-BE49-F238E27FC236}">
                <a16:creationId xmlns:a16="http://schemas.microsoft.com/office/drawing/2014/main" id="{C5287B3C-81BF-62CD-55B9-19F3BFD13CBC}"/>
              </a:ext>
            </a:extLst>
          </p:cNvPr>
          <p:cNvSpPr/>
          <p:nvPr/>
        </p:nvSpPr>
        <p:spPr>
          <a:xfrm>
            <a:off x="477067" y="19931278"/>
            <a:ext cx="11631079" cy="978505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44223BF-CE18-5FD1-540C-251C44F1500C}"/>
              </a:ext>
            </a:extLst>
          </p:cNvPr>
          <p:cNvSpPr/>
          <p:nvPr/>
        </p:nvSpPr>
        <p:spPr>
          <a:xfrm>
            <a:off x="12225595" y="19924294"/>
            <a:ext cx="8638643" cy="422025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21B42215-040B-1FD7-BC2C-97CE82D1069F}"/>
              </a:ext>
            </a:extLst>
          </p:cNvPr>
          <p:cNvSpPr txBox="1"/>
          <p:nvPr/>
        </p:nvSpPr>
        <p:spPr>
          <a:xfrm>
            <a:off x="728278" y="19932011"/>
            <a:ext cx="11180550" cy="6576827"/>
          </a:xfrm>
          <a:prstGeom prst="rect">
            <a:avLst/>
          </a:prstGeom>
          <a:noFill/>
        </p:spPr>
        <p:txBody>
          <a:bodyPr wrap="square" lIns="91440" tIns="45720" rIns="91440" bIns="45720" rtlCol="0" anchor="t">
            <a:spAutoFit/>
          </a:bodyPr>
          <a:lstStyle/>
          <a:p>
            <a:pPr algn="ctr"/>
            <a:r>
              <a:rPr lang="en-GB" sz="3600" b="1"/>
              <a:t>Measuring Success </a:t>
            </a:r>
            <a:r>
              <a:rPr lang="en-GB" sz="2400" b="1" dirty="0"/>
              <a:t> </a:t>
            </a:r>
            <a:endParaRPr lang="en-US" dirty="0"/>
          </a:p>
          <a:p>
            <a:r>
              <a:rPr lang="en-GB" sz="2400" dirty="0"/>
              <a:t>As this work is  about building and changing culture which takes time; our measures are mainly qualitative through questionnaires, please see below for some measures: (as we are yet to launch our co-produced tools, we are unable to share data at this point)  </a:t>
            </a:r>
            <a:endParaRPr lang="en-US" sz="2400" dirty="0"/>
          </a:p>
          <a:p>
            <a:pPr marL="285750" indent="-285750">
              <a:buFont typeface="Arial,Sans-Serif"/>
              <a:buChar char="•"/>
            </a:pPr>
            <a:r>
              <a:rPr lang="en-GB" sz="2400"/>
              <a:t>Increase in Research, Innovation, and Improvement work shared across organisational boundaries </a:t>
            </a:r>
            <a:endParaRPr lang="en-US" sz="2400"/>
          </a:p>
          <a:p>
            <a:pPr marL="285750" indent="-285750">
              <a:buFont typeface="Arial,Sans-Serif"/>
              <a:buChar char="•"/>
            </a:pPr>
            <a:r>
              <a:rPr lang="en-GB" sz="2400"/>
              <a:t>Increase in Communities of Practice membership and participation </a:t>
            </a:r>
            <a:endParaRPr lang="en-US" sz="2400"/>
          </a:p>
          <a:p>
            <a:pPr marL="285750" indent="-285750">
              <a:buFont typeface="Arial,Sans-Serif"/>
              <a:buChar char="•"/>
            </a:pPr>
            <a:r>
              <a:rPr lang="en-GB" sz="2400"/>
              <a:t>Increase in the number of cross organisation/ joint work in Innovation, Research, and Improvement </a:t>
            </a:r>
            <a:endParaRPr lang="en-US" sz="2400"/>
          </a:p>
          <a:p>
            <a:pPr marL="285750" indent="-285750">
              <a:buFont typeface="Arial,Sans-Serif"/>
              <a:buChar char="•"/>
            </a:pPr>
            <a:r>
              <a:rPr lang="en-GB" sz="2400"/>
              <a:t>Decrease in the number of "stuck" pieces of work  </a:t>
            </a:r>
          </a:p>
          <a:p>
            <a:endParaRPr lang="en-GB" sz="2400"/>
          </a:p>
          <a:p>
            <a:endParaRPr lang="en-GB" sz="2400"/>
          </a:p>
          <a:p>
            <a:endParaRPr lang="en-GB" sz="2400"/>
          </a:p>
          <a:p>
            <a:pPr algn="ctr"/>
            <a:r>
              <a:rPr lang="en-GB" sz="3600" b="1"/>
              <a:t>  Feedback from the CoPs </a:t>
            </a:r>
          </a:p>
          <a:p>
            <a:pPr algn="ctr"/>
            <a:endParaRPr lang="en-GB" sz="3600" b="1"/>
          </a:p>
        </p:txBody>
      </p:sp>
      <p:sp>
        <p:nvSpPr>
          <p:cNvPr id="52" name="TextBox 51">
            <a:extLst>
              <a:ext uri="{FF2B5EF4-FFF2-40B4-BE49-F238E27FC236}">
                <a16:creationId xmlns:a16="http://schemas.microsoft.com/office/drawing/2014/main" id="{8A9F10C1-84A6-8BCA-3121-DF7A6F829C2A}"/>
              </a:ext>
            </a:extLst>
          </p:cNvPr>
          <p:cNvSpPr txBox="1"/>
          <p:nvPr/>
        </p:nvSpPr>
        <p:spPr>
          <a:xfrm>
            <a:off x="17429413" y="9908805"/>
            <a:ext cx="4225595" cy="707886"/>
          </a:xfrm>
          <a:prstGeom prst="rect">
            <a:avLst/>
          </a:prstGeom>
          <a:noFill/>
        </p:spPr>
        <p:txBody>
          <a:bodyPr wrap="square" lIns="91440" tIns="45720" rIns="91440" bIns="45720" anchor="t">
            <a:spAutoFit/>
          </a:bodyPr>
          <a:lstStyle/>
          <a:p>
            <a:pPr algn="ctr"/>
            <a:r>
              <a:rPr lang="en-GB" sz="2000" b="1"/>
              <a:t>Find out more here:</a:t>
            </a:r>
            <a:endParaRPr lang="en-US"/>
          </a:p>
          <a:p>
            <a:pPr algn="ctr"/>
            <a:r>
              <a:rPr lang="en-GB" sz="2000" b="1"/>
              <a:t> </a:t>
            </a:r>
            <a:r>
              <a:rPr lang="en-GB" sz="2000" b="1">
                <a:hlinkClick r:id="rId5"/>
              </a:rPr>
              <a:t>hnyicb-ery.iris@nhs.net</a:t>
            </a:r>
            <a:r>
              <a:rPr lang="en-GB" sz="2000" b="1"/>
              <a:t> </a:t>
            </a:r>
            <a:endParaRPr lang="en-GB"/>
          </a:p>
        </p:txBody>
      </p:sp>
      <p:sp>
        <p:nvSpPr>
          <p:cNvPr id="53" name="Rectangle 52">
            <a:extLst>
              <a:ext uri="{FF2B5EF4-FFF2-40B4-BE49-F238E27FC236}">
                <a16:creationId xmlns:a16="http://schemas.microsoft.com/office/drawing/2014/main" id="{1E211F1A-42C6-0241-069D-0B4B41081619}"/>
              </a:ext>
            </a:extLst>
          </p:cNvPr>
          <p:cNvSpPr/>
          <p:nvPr/>
        </p:nvSpPr>
        <p:spPr>
          <a:xfrm>
            <a:off x="9666840" y="10869153"/>
            <a:ext cx="11191918" cy="352262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cv</a:t>
            </a:r>
          </a:p>
        </p:txBody>
      </p:sp>
      <p:sp>
        <p:nvSpPr>
          <p:cNvPr id="57" name="TextBox 56">
            <a:extLst>
              <a:ext uri="{FF2B5EF4-FFF2-40B4-BE49-F238E27FC236}">
                <a16:creationId xmlns:a16="http://schemas.microsoft.com/office/drawing/2014/main" id="{0038224E-96A1-C9E0-53B3-83AA245FD156}"/>
              </a:ext>
            </a:extLst>
          </p:cNvPr>
          <p:cNvSpPr txBox="1"/>
          <p:nvPr/>
        </p:nvSpPr>
        <p:spPr>
          <a:xfrm>
            <a:off x="10687225" y="10900456"/>
            <a:ext cx="9036633" cy="646331"/>
          </a:xfrm>
          <a:prstGeom prst="rect">
            <a:avLst/>
          </a:prstGeom>
          <a:noFill/>
        </p:spPr>
        <p:txBody>
          <a:bodyPr wrap="square" lIns="91440" tIns="45720" rIns="91440" bIns="45720" anchor="t">
            <a:spAutoFit/>
          </a:bodyPr>
          <a:lstStyle/>
          <a:p>
            <a:pPr algn="ctr"/>
            <a:r>
              <a:rPr lang="en-GB" sz="3600" b="1"/>
              <a:t>Improvement Methods</a:t>
            </a:r>
            <a:endParaRPr lang="en-GB" sz="3600"/>
          </a:p>
        </p:txBody>
      </p:sp>
      <p:sp>
        <p:nvSpPr>
          <p:cNvPr id="62" name="TextBox 61">
            <a:extLst>
              <a:ext uri="{FF2B5EF4-FFF2-40B4-BE49-F238E27FC236}">
                <a16:creationId xmlns:a16="http://schemas.microsoft.com/office/drawing/2014/main" id="{641B61C4-51DE-910A-B43E-259211552E17}"/>
              </a:ext>
            </a:extLst>
          </p:cNvPr>
          <p:cNvSpPr txBox="1"/>
          <p:nvPr/>
        </p:nvSpPr>
        <p:spPr>
          <a:xfrm>
            <a:off x="6298769" y="29756456"/>
            <a:ext cx="14599866" cy="276999"/>
          </a:xfrm>
          <a:prstGeom prst="rect">
            <a:avLst/>
          </a:prstGeom>
          <a:noFill/>
        </p:spPr>
        <p:txBody>
          <a:bodyPr wrap="square" rtlCol="0">
            <a:spAutoFit/>
          </a:bodyPr>
          <a:lstStyle/>
          <a:p>
            <a:pPr algn="r"/>
            <a:r>
              <a:rPr lang="en-GB" sz="1200"/>
              <a:t>Anja </a:t>
            </a:r>
            <a:r>
              <a:rPr lang="en-GB" sz="1200" err="1"/>
              <a:t>Jensen,</a:t>
            </a:r>
            <a:r>
              <a:rPr lang="en-GB" sz="1200"/>
              <a:t> Hannah Parker, Becky Bibby, Callum Schofield, Amanda Lilley –Kelly, Juan Winter, Karen Lucas, Tracey Daniels, Gemma </a:t>
            </a:r>
            <a:r>
              <a:rPr lang="en-GB" sz="1200" err="1"/>
              <a:t>Kierczuk</a:t>
            </a:r>
            <a:r>
              <a:rPr lang="en-GB" sz="1200"/>
              <a:t>, Tracey </a:t>
            </a:r>
            <a:r>
              <a:rPr lang="en-GB" sz="1200" err="1"/>
              <a:t>Wartnaby</a:t>
            </a:r>
            <a:r>
              <a:rPr lang="en-GB" sz="1200"/>
              <a:t>, Marie </a:t>
            </a:r>
            <a:r>
              <a:rPr lang="en-GB" sz="1200" err="1"/>
              <a:t>Girdham</a:t>
            </a:r>
            <a:r>
              <a:rPr lang="en-GB" sz="1200"/>
              <a:t> </a:t>
            </a:r>
          </a:p>
        </p:txBody>
      </p:sp>
      <p:sp>
        <p:nvSpPr>
          <p:cNvPr id="19" name="TextBox 18">
            <a:extLst>
              <a:ext uri="{FF2B5EF4-FFF2-40B4-BE49-F238E27FC236}">
                <a16:creationId xmlns:a16="http://schemas.microsoft.com/office/drawing/2014/main" id="{55B45FAD-2F35-1736-C5E8-AE75C53E3416}"/>
              </a:ext>
            </a:extLst>
          </p:cNvPr>
          <p:cNvSpPr txBox="1"/>
          <p:nvPr/>
        </p:nvSpPr>
        <p:spPr>
          <a:xfrm>
            <a:off x="1904059" y="5734011"/>
            <a:ext cx="4363844" cy="830997"/>
          </a:xfrm>
          <a:prstGeom prst="rect">
            <a:avLst/>
          </a:prstGeom>
          <a:noFill/>
        </p:spPr>
        <p:txBody>
          <a:bodyPr wrap="square" lIns="91440" tIns="45720" rIns="91440" bIns="45720" rtlCol="0" anchor="t">
            <a:spAutoFit/>
          </a:bodyPr>
          <a:lstStyle/>
          <a:p>
            <a:r>
              <a:rPr lang="en-GB" sz="2400"/>
              <a:t>To co-produce an explainer animation</a:t>
            </a:r>
            <a:endParaRPr lang="en-GB"/>
          </a:p>
        </p:txBody>
      </p:sp>
      <p:sp>
        <p:nvSpPr>
          <p:cNvPr id="23" name="TextBox 22">
            <a:extLst>
              <a:ext uri="{FF2B5EF4-FFF2-40B4-BE49-F238E27FC236}">
                <a16:creationId xmlns:a16="http://schemas.microsoft.com/office/drawing/2014/main" id="{9E70B542-DB2C-DE31-DC6B-AFDEAAB5C3B3}"/>
              </a:ext>
            </a:extLst>
          </p:cNvPr>
          <p:cNvSpPr txBox="1"/>
          <p:nvPr/>
        </p:nvSpPr>
        <p:spPr>
          <a:xfrm>
            <a:off x="7533737" y="5737615"/>
            <a:ext cx="3441425" cy="1169551"/>
          </a:xfrm>
          <a:prstGeom prst="rect">
            <a:avLst/>
          </a:prstGeom>
          <a:noFill/>
        </p:spPr>
        <p:txBody>
          <a:bodyPr wrap="square" lIns="91440" tIns="45720" rIns="91440" bIns="45720" rtlCol="0" anchor="t">
            <a:spAutoFit/>
          </a:bodyPr>
          <a:lstStyle/>
          <a:p>
            <a:r>
              <a:rPr lang="en-GB" sz="2400"/>
              <a:t>To co-design practical pathways</a:t>
            </a:r>
          </a:p>
          <a:p>
            <a:endParaRPr lang="en-GB" sz="2200"/>
          </a:p>
        </p:txBody>
      </p:sp>
      <p:sp>
        <p:nvSpPr>
          <p:cNvPr id="25" name="TextBox 24">
            <a:extLst>
              <a:ext uri="{FF2B5EF4-FFF2-40B4-BE49-F238E27FC236}">
                <a16:creationId xmlns:a16="http://schemas.microsoft.com/office/drawing/2014/main" id="{44897B28-47FC-ACEC-74C0-B7A02A8C17DB}"/>
              </a:ext>
            </a:extLst>
          </p:cNvPr>
          <p:cNvSpPr txBox="1"/>
          <p:nvPr/>
        </p:nvSpPr>
        <p:spPr>
          <a:xfrm>
            <a:off x="12230111" y="5721684"/>
            <a:ext cx="2777295" cy="1169551"/>
          </a:xfrm>
          <a:prstGeom prst="rect">
            <a:avLst/>
          </a:prstGeom>
          <a:noFill/>
        </p:spPr>
        <p:txBody>
          <a:bodyPr wrap="square" lIns="91440" tIns="45720" rIns="91440" bIns="45720" rtlCol="0" anchor="t">
            <a:spAutoFit/>
          </a:bodyPr>
          <a:lstStyle/>
          <a:p>
            <a:r>
              <a:rPr lang="en-GB" sz="2400"/>
              <a:t>To co-design a</a:t>
            </a:r>
            <a:endParaRPr lang="en-US"/>
          </a:p>
          <a:p>
            <a:r>
              <a:rPr lang="en-GB" sz="2400"/>
              <a:t>shared language</a:t>
            </a:r>
            <a:endParaRPr lang="en-GB"/>
          </a:p>
          <a:p>
            <a:endParaRPr lang="en-GB" sz="2200"/>
          </a:p>
        </p:txBody>
      </p:sp>
      <p:sp>
        <p:nvSpPr>
          <p:cNvPr id="28" name="TextBox 27">
            <a:extLst>
              <a:ext uri="{FF2B5EF4-FFF2-40B4-BE49-F238E27FC236}">
                <a16:creationId xmlns:a16="http://schemas.microsoft.com/office/drawing/2014/main" id="{7F0B5842-1BD9-60F1-B61B-607DACE5E509}"/>
              </a:ext>
            </a:extLst>
          </p:cNvPr>
          <p:cNvSpPr txBox="1"/>
          <p:nvPr/>
        </p:nvSpPr>
        <p:spPr>
          <a:xfrm>
            <a:off x="16822069" y="5733933"/>
            <a:ext cx="4228419" cy="830997"/>
          </a:xfrm>
          <a:prstGeom prst="rect">
            <a:avLst/>
          </a:prstGeom>
          <a:noFill/>
        </p:spPr>
        <p:txBody>
          <a:bodyPr wrap="square" lIns="91440" tIns="45720" rIns="91440" bIns="45720" rtlCol="0" anchor="t">
            <a:spAutoFit/>
          </a:bodyPr>
          <a:lstStyle/>
          <a:p>
            <a:r>
              <a:rPr lang="en-GB" sz="2400"/>
              <a:t>To grow and develop</a:t>
            </a:r>
          </a:p>
          <a:p>
            <a:r>
              <a:rPr lang="en-GB" sz="2400"/>
              <a:t>Communities of Practice </a:t>
            </a:r>
          </a:p>
        </p:txBody>
      </p:sp>
      <p:sp>
        <p:nvSpPr>
          <p:cNvPr id="49" name="TextBox 48">
            <a:extLst>
              <a:ext uri="{FF2B5EF4-FFF2-40B4-BE49-F238E27FC236}">
                <a16:creationId xmlns:a16="http://schemas.microsoft.com/office/drawing/2014/main" id="{D029E380-AA06-C31B-B8D2-FFA459E430A4}"/>
              </a:ext>
            </a:extLst>
          </p:cNvPr>
          <p:cNvSpPr txBox="1"/>
          <p:nvPr/>
        </p:nvSpPr>
        <p:spPr>
          <a:xfrm>
            <a:off x="9120867" y="24614369"/>
            <a:ext cx="2936867" cy="1384995"/>
          </a:xfrm>
          <a:prstGeom prst="rect">
            <a:avLst/>
          </a:prstGeom>
          <a:noFill/>
        </p:spPr>
        <p:txBody>
          <a:bodyPr wrap="square" lIns="91440" tIns="45720" rIns="91440" bIns="45720" rtlCol="0" anchor="t">
            <a:spAutoFit/>
          </a:bodyPr>
          <a:lstStyle/>
          <a:p>
            <a:pPr algn="ctr"/>
            <a:r>
              <a:rPr lang="en-GB" sz="2000" b="1" i="1">
                <a:solidFill>
                  <a:srgbClr val="7030A0"/>
                </a:solidFill>
              </a:rPr>
              <a:t>'I value meeting new people and potential stakeholders for future projects'</a:t>
            </a:r>
            <a:r>
              <a:rPr lang="en-GB" sz="2400" b="1" i="1">
                <a:solidFill>
                  <a:srgbClr val="7030A0"/>
                </a:solidFill>
              </a:rPr>
              <a:t> </a:t>
            </a:r>
          </a:p>
        </p:txBody>
      </p:sp>
      <p:sp>
        <p:nvSpPr>
          <p:cNvPr id="50" name="TextBox 49">
            <a:extLst>
              <a:ext uri="{FF2B5EF4-FFF2-40B4-BE49-F238E27FC236}">
                <a16:creationId xmlns:a16="http://schemas.microsoft.com/office/drawing/2014/main" id="{E2B32BFB-E158-C7F8-03BB-B20971DDB099}"/>
              </a:ext>
            </a:extLst>
          </p:cNvPr>
          <p:cNvSpPr txBox="1"/>
          <p:nvPr/>
        </p:nvSpPr>
        <p:spPr>
          <a:xfrm>
            <a:off x="776429" y="24619341"/>
            <a:ext cx="2280096" cy="1323439"/>
          </a:xfrm>
          <a:prstGeom prst="rect">
            <a:avLst/>
          </a:prstGeom>
          <a:noFill/>
        </p:spPr>
        <p:txBody>
          <a:bodyPr wrap="square" lIns="91440" tIns="45720" rIns="91440" bIns="45720" rtlCol="0" anchor="t">
            <a:spAutoFit/>
          </a:bodyPr>
          <a:lstStyle/>
          <a:p>
            <a:pPr algn="ctr"/>
            <a:r>
              <a:rPr lang="en-GB" sz="2000" b="1" i="1">
                <a:solidFill>
                  <a:srgbClr val="7030A0"/>
                </a:solidFill>
              </a:rPr>
              <a:t>'A great opportunity to connect and learn from each other</a:t>
            </a:r>
            <a:r>
              <a:rPr lang="en-GB" sz="2000" i="1">
                <a:solidFill>
                  <a:srgbClr val="7030A0"/>
                </a:solidFill>
              </a:rPr>
              <a:t>' </a:t>
            </a:r>
          </a:p>
        </p:txBody>
      </p:sp>
      <p:sp>
        <p:nvSpPr>
          <p:cNvPr id="55" name="Speech Bubble: Oval 54">
            <a:extLst>
              <a:ext uri="{FF2B5EF4-FFF2-40B4-BE49-F238E27FC236}">
                <a16:creationId xmlns:a16="http://schemas.microsoft.com/office/drawing/2014/main" id="{6C391915-9C3A-82A6-172B-BDDDEE885B88}"/>
              </a:ext>
            </a:extLst>
          </p:cNvPr>
          <p:cNvSpPr/>
          <p:nvPr/>
        </p:nvSpPr>
        <p:spPr>
          <a:xfrm rot="319444">
            <a:off x="544221" y="24406572"/>
            <a:ext cx="2949481" cy="1787858"/>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peech Bubble: Oval 55">
            <a:extLst>
              <a:ext uri="{FF2B5EF4-FFF2-40B4-BE49-F238E27FC236}">
                <a16:creationId xmlns:a16="http://schemas.microsoft.com/office/drawing/2014/main" id="{F63E3437-01CF-2BFF-0796-E3DF94D6D534}"/>
              </a:ext>
            </a:extLst>
          </p:cNvPr>
          <p:cNvSpPr/>
          <p:nvPr/>
        </p:nvSpPr>
        <p:spPr>
          <a:xfrm rot="21398559" flipH="1">
            <a:off x="8979891" y="24241719"/>
            <a:ext cx="3104768" cy="1930781"/>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B1171D7B-8F2F-A323-24F4-BB7C1B3B7B99}"/>
              </a:ext>
            </a:extLst>
          </p:cNvPr>
          <p:cNvSpPr/>
          <p:nvPr/>
        </p:nvSpPr>
        <p:spPr>
          <a:xfrm>
            <a:off x="376247" y="3794220"/>
            <a:ext cx="20478583" cy="299941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90139519-39F5-C46E-F9F6-15D0ED0D722F}"/>
              </a:ext>
            </a:extLst>
          </p:cNvPr>
          <p:cNvSpPr txBox="1"/>
          <p:nvPr/>
        </p:nvSpPr>
        <p:spPr>
          <a:xfrm>
            <a:off x="-350754" y="10876682"/>
            <a:ext cx="11277600" cy="646331"/>
          </a:xfrm>
          <a:prstGeom prst="rect">
            <a:avLst/>
          </a:prstGeom>
          <a:noFill/>
        </p:spPr>
        <p:txBody>
          <a:bodyPr wrap="square">
            <a:spAutoFit/>
          </a:bodyPr>
          <a:lstStyle/>
          <a:p>
            <a:pPr algn="ctr"/>
            <a:r>
              <a:rPr lang="en-GB" sz="3600" b="1"/>
              <a:t>Timeline </a:t>
            </a:r>
          </a:p>
        </p:txBody>
      </p:sp>
      <p:pic>
        <p:nvPicPr>
          <p:cNvPr id="6" name="Picture 5" descr="A screenshot of a phone&#10;&#10;AI-generated content may be incorrect.">
            <a:extLst>
              <a:ext uri="{FF2B5EF4-FFF2-40B4-BE49-F238E27FC236}">
                <a16:creationId xmlns:a16="http://schemas.microsoft.com/office/drawing/2014/main" id="{0A3F3685-E601-AF29-2AB0-6C32C04F601C}"/>
              </a:ext>
            </a:extLst>
          </p:cNvPr>
          <p:cNvPicPr>
            <a:picLocks noChangeAspect="1"/>
          </p:cNvPicPr>
          <p:nvPr/>
        </p:nvPicPr>
        <p:blipFill>
          <a:blip r:embed="rId6"/>
          <a:stretch>
            <a:fillRect/>
          </a:stretch>
        </p:blipFill>
        <p:spPr>
          <a:xfrm>
            <a:off x="8029879" y="26512335"/>
            <a:ext cx="3724595" cy="3345698"/>
          </a:xfrm>
          <a:prstGeom prst="rect">
            <a:avLst/>
          </a:prstGeom>
        </p:spPr>
      </p:pic>
      <p:pic>
        <p:nvPicPr>
          <p:cNvPr id="8" name="Picture 7" descr="A screenshot of a cell phone&#10;&#10;AI-generated content may be incorrect.">
            <a:extLst>
              <a:ext uri="{FF2B5EF4-FFF2-40B4-BE49-F238E27FC236}">
                <a16:creationId xmlns:a16="http://schemas.microsoft.com/office/drawing/2014/main" id="{030DC48C-0063-C725-BB3B-6202E01E699A}"/>
              </a:ext>
            </a:extLst>
          </p:cNvPr>
          <p:cNvPicPr>
            <a:picLocks noChangeAspect="1"/>
          </p:cNvPicPr>
          <p:nvPr/>
        </p:nvPicPr>
        <p:blipFill>
          <a:blip r:embed="rId7"/>
          <a:stretch>
            <a:fillRect/>
          </a:stretch>
        </p:blipFill>
        <p:spPr>
          <a:xfrm>
            <a:off x="4325625" y="26492470"/>
            <a:ext cx="3443857" cy="3398886"/>
          </a:xfrm>
          <a:prstGeom prst="rect">
            <a:avLst/>
          </a:prstGeom>
        </p:spPr>
      </p:pic>
      <p:sp>
        <p:nvSpPr>
          <p:cNvPr id="2" name="TextBox 1">
            <a:extLst>
              <a:ext uri="{FF2B5EF4-FFF2-40B4-BE49-F238E27FC236}">
                <a16:creationId xmlns:a16="http://schemas.microsoft.com/office/drawing/2014/main" id="{609FF549-28D7-6589-FEDD-749E1372C0BE}"/>
              </a:ext>
            </a:extLst>
          </p:cNvPr>
          <p:cNvSpPr txBox="1"/>
          <p:nvPr/>
        </p:nvSpPr>
        <p:spPr>
          <a:xfrm>
            <a:off x="12263121" y="19920500"/>
            <a:ext cx="8768678" cy="28441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t>The Animation </a:t>
            </a:r>
            <a:endParaRPr lang="en-US"/>
          </a:p>
          <a:p>
            <a:r>
              <a:rPr lang="en-GB" sz="2400"/>
              <a:t>An amination is currently being created by a design agency it has been voiced by members of the design group who represent members of our system. It demonstrates how </a:t>
            </a:r>
            <a:r>
              <a:rPr lang="en-GB" sz="2400" b="1"/>
              <a:t>curiosity</a:t>
            </a:r>
            <a:r>
              <a:rPr lang="en-GB" sz="2400"/>
              <a:t>, </a:t>
            </a:r>
            <a:r>
              <a:rPr lang="en-GB" sz="2400" b="1"/>
              <a:t>openness</a:t>
            </a:r>
            <a:r>
              <a:rPr lang="en-GB" sz="2400"/>
              <a:t> and </a:t>
            </a:r>
            <a:r>
              <a:rPr lang="en-GB" sz="2400" b="1"/>
              <a:t>collaboration</a:t>
            </a:r>
            <a:r>
              <a:rPr lang="en-GB" sz="2400"/>
              <a:t> are essential foundations of working together to make a lasting, positive impact on lived in Humber and North Yorkshire. </a:t>
            </a:r>
          </a:p>
        </p:txBody>
      </p:sp>
      <p:pic>
        <p:nvPicPr>
          <p:cNvPr id="12" name="Picture 11" descr="A screenshot of a cell phone&#10;&#10;AI-generated content may be incorrect.">
            <a:extLst>
              <a:ext uri="{FF2B5EF4-FFF2-40B4-BE49-F238E27FC236}">
                <a16:creationId xmlns:a16="http://schemas.microsoft.com/office/drawing/2014/main" id="{F592D2F0-D350-99B2-BD0C-929EFE485611}"/>
              </a:ext>
            </a:extLst>
          </p:cNvPr>
          <p:cNvPicPr>
            <a:picLocks noChangeAspect="1"/>
          </p:cNvPicPr>
          <p:nvPr/>
        </p:nvPicPr>
        <p:blipFill>
          <a:blip r:embed="rId8"/>
          <a:stretch>
            <a:fillRect/>
          </a:stretch>
        </p:blipFill>
        <p:spPr>
          <a:xfrm>
            <a:off x="963613" y="26498576"/>
            <a:ext cx="3299591" cy="3061367"/>
          </a:xfrm>
          <a:prstGeom prst="rect">
            <a:avLst/>
          </a:prstGeom>
        </p:spPr>
      </p:pic>
      <p:sp>
        <p:nvSpPr>
          <p:cNvPr id="15" name="Arrow: Right 14">
            <a:extLst>
              <a:ext uri="{FF2B5EF4-FFF2-40B4-BE49-F238E27FC236}">
                <a16:creationId xmlns:a16="http://schemas.microsoft.com/office/drawing/2014/main" id="{77DF7744-5885-3B0B-A385-65709F87B21C}"/>
              </a:ext>
            </a:extLst>
          </p:cNvPr>
          <p:cNvSpPr/>
          <p:nvPr/>
        </p:nvSpPr>
        <p:spPr>
          <a:xfrm>
            <a:off x="15588116" y="18507412"/>
            <a:ext cx="562437" cy="403001"/>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A764377-9279-84C8-82D9-602FBF936126}"/>
              </a:ext>
            </a:extLst>
          </p:cNvPr>
          <p:cNvGrpSpPr/>
          <p:nvPr/>
        </p:nvGrpSpPr>
        <p:grpSpPr>
          <a:xfrm>
            <a:off x="490548" y="15421617"/>
            <a:ext cx="20388881" cy="4404758"/>
            <a:chOff x="458783" y="16501438"/>
            <a:chExt cx="20388881" cy="4404758"/>
          </a:xfrm>
        </p:grpSpPr>
        <p:pic>
          <p:nvPicPr>
            <p:cNvPr id="9" name="Picture 8" descr="A diagram of a process&#10;&#10;AI-generated content may be incorrect.">
              <a:extLst>
                <a:ext uri="{FF2B5EF4-FFF2-40B4-BE49-F238E27FC236}">
                  <a16:creationId xmlns:a16="http://schemas.microsoft.com/office/drawing/2014/main" id="{C1DBC879-9E7E-DE45-1F25-ACD0E5718A06}"/>
                </a:ext>
              </a:extLst>
            </p:cNvPr>
            <p:cNvPicPr>
              <a:picLocks noChangeAspect="1"/>
            </p:cNvPicPr>
            <p:nvPr/>
          </p:nvPicPr>
          <p:blipFill>
            <a:blip r:embed="rId9"/>
            <a:stretch>
              <a:fillRect/>
            </a:stretch>
          </p:blipFill>
          <p:spPr>
            <a:xfrm>
              <a:off x="16202401" y="16647886"/>
              <a:ext cx="4645263" cy="2857407"/>
            </a:xfrm>
            <a:prstGeom prst="rect">
              <a:avLst/>
            </a:prstGeom>
          </p:spPr>
        </p:pic>
        <p:pic>
          <p:nvPicPr>
            <p:cNvPr id="30" name="Picture 29">
              <a:extLst>
                <a:ext uri="{FF2B5EF4-FFF2-40B4-BE49-F238E27FC236}">
                  <a16:creationId xmlns:a16="http://schemas.microsoft.com/office/drawing/2014/main" id="{AE3C6C9C-F5F2-E621-D3A0-6BC18950A1EC}"/>
                </a:ext>
              </a:extLst>
            </p:cNvPr>
            <p:cNvPicPr>
              <a:picLocks noChangeAspect="1"/>
            </p:cNvPicPr>
            <p:nvPr/>
          </p:nvPicPr>
          <p:blipFill>
            <a:blip r:embed="rId10"/>
            <a:stretch>
              <a:fillRect/>
            </a:stretch>
          </p:blipFill>
          <p:spPr>
            <a:xfrm>
              <a:off x="549800" y="16719922"/>
              <a:ext cx="4556435" cy="1828133"/>
            </a:xfrm>
            <a:prstGeom prst="rect">
              <a:avLst/>
            </a:prstGeom>
          </p:spPr>
        </p:pic>
        <p:pic>
          <p:nvPicPr>
            <p:cNvPr id="31" name="Picture 30">
              <a:extLst>
                <a:ext uri="{FF2B5EF4-FFF2-40B4-BE49-F238E27FC236}">
                  <a16:creationId xmlns:a16="http://schemas.microsoft.com/office/drawing/2014/main" id="{8FD68EA8-5CC6-A31A-DC20-B503B0B5F863}"/>
                </a:ext>
              </a:extLst>
            </p:cNvPr>
            <p:cNvPicPr>
              <a:picLocks noChangeAspect="1"/>
            </p:cNvPicPr>
            <p:nvPr/>
          </p:nvPicPr>
          <p:blipFill>
            <a:blip r:embed="rId11"/>
            <a:stretch>
              <a:fillRect/>
            </a:stretch>
          </p:blipFill>
          <p:spPr>
            <a:xfrm>
              <a:off x="5771120" y="16856534"/>
              <a:ext cx="4476186" cy="1641991"/>
            </a:xfrm>
            <a:prstGeom prst="rect">
              <a:avLst/>
            </a:prstGeom>
          </p:spPr>
        </p:pic>
        <p:pic>
          <p:nvPicPr>
            <p:cNvPr id="33" name="Picture 32">
              <a:extLst>
                <a:ext uri="{FF2B5EF4-FFF2-40B4-BE49-F238E27FC236}">
                  <a16:creationId xmlns:a16="http://schemas.microsoft.com/office/drawing/2014/main" id="{738FD35D-3701-8DCD-4F66-700E9248691E}"/>
                </a:ext>
              </a:extLst>
            </p:cNvPr>
            <p:cNvPicPr>
              <a:picLocks noChangeAspect="1"/>
            </p:cNvPicPr>
            <p:nvPr/>
          </p:nvPicPr>
          <p:blipFill>
            <a:blip r:embed="rId12"/>
            <a:stretch>
              <a:fillRect/>
            </a:stretch>
          </p:blipFill>
          <p:spPr>
            <a:xfrm>
              <a:off x="11051193" y="16583160"/>
              <a:ext cx="4436466" cy="2988612"/>
            </a:xfrm>
            <a:prstGeom prst="rect">
              <a:avLst/>
            </a:prstGeom>
          </p:spPr>
        </p:pic>
        <p:sp>
          <p:nvSpPr>
            <p:cNvPr id="34" name="Rectangle 33">
              <a:extLst>
                <a:ext uri="{FF2B5EF4-FFF2-40B4-BE49-F238E27FC236}">
                  <a16:creationId xmlns:a16="http://schemas.microsoft.com/office/drawing/2014/main" id="{7350AD29-030C-7894-CC06-C05671B346FE}"/>
                </a:ext>
              </a:extLst>
            </p:cNvPr>
            <p:cNvSpPr/>
            <p:nvPr/>
          </p:nvSpPr>
          <p:spPr>
            <a:xfrm>
              <a:off x="458783" y="16501438"/>
              <a:ext cx="4647012" cy="42295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4B0A931-263F-7416-87FC-F0E2C3DB4DD1}"/>
                </a:ext>
              </a:extLst>
            </p:cNvPr>
            <p:cNvSpPr/>
            <p:nvPr/>
          </p:nvSpPr>
          <p:spPr>
            <a:xfrm>
              <a:off x="5684899" y="16513598"/>
              <a:ext cx="4647012" cy="42295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89BDF80-A164-C855-3CBF-F4EC2EBE2101}"/>
                </a:ext>
              </a:extLst>
            </p:cNvPr>
            <p:cNvSpPr/>
            <p:nvPr/>
          </p:nvSpPr>
          <p:spPr>
            <a:xfrm>
              <a:off x="10940210" y="16501438"/>
              <a:ext cx="4647012" cy="42295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A2CCCAE-F8B2-6119-69E9-5CC0E1C15CC9}"/>
                </a:ext>
              </a:extLst>
            </p:cNvPr>
            <p:cNvSpPr/>
            <p:nvPr/>
          </p:nvSpPr>
          <p:spPr>
            <a:xfrm>
              <a:off x="16188446" y="16501438"/>
              <a:ext cx="4647012" cy="42295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cv</a:t>
              </a:r>
            </a:p>
          </p:txBody>
        </p:sp>
        <p:sp>
          <p:nvSpPr>
            <p:cNvPr id="68" name="TextBox 67">
              <a:extLst>
                <a:ext uri="{FF2B5EF4-FFF2-40B4-BE49-F238E27FC236}">
                  <a16:creationId xmlns:a16="http://schemas.microsoft.com/office/drawing/2014/main" id="{182F1B51-599F-FF76-AA35-F35284E1CF04}"/>
                </a:ext>
              </a:extLst>
            </p:cNvPr>
            <p:cNvSpPr txBox="1"/>
            <p:nvPr/>
          </p:nvSpPr>
          <p:spPr>
            <a:xfrm>
              <a:off x="462178" y="19197084"/>
              <a:ext cx="4671579" cy="1200329"/>
            </a:xfrm>
            <a:prstGeom prst="rect">
              <a:avLst/>
            </a:prstGeom>
            <a:noFill/>
          </p:spPr>
          <p:txBody>
            <a:bodyPr wrap="square" lIns="91440" tIns="45720" rIns="91440" bIns="45720" anchor="t">
              <a:spAutoFit/>
            </a:bodyPr>
            <a:lstStyle/>
            <a:p>
              <a:pPr algn="ctr"/>
              <a:r>
                <a:rPr lang="en-GB" sz="1800"/>
                <a:t>Each CoP co-produced an initial pathway; a high-level attempt at  explaining the steps we go through when completing a </a:t>
              </a:r>
              <a:r>
                <a:rPr lang="en-GB"/>
                <a:t>IRI</a:t>
              </a:r>
              <a:r>
                <a:rPr lang="en-GB" sz="1800"/>
                <a:t> project.</a:t>
              </a:r>
              <a:endParaRPr lang="en-US"/>
            </a:p>
            <a:p>
              <a:endParaRPr lang="en-GB"/>
            </a:p>
          </p:txBody>
        </p:sp>
        <p:sp>
          <p:nvSpPr>
            <p:cNvPr id="70" name="TextBox 69">
              <a:extLst>
                <a:ext uri="{FF2B5EF4-FFF2-40B4-BE49-F238E27FC236}">
                  <a16:creationId xmlns:a16="http://schemas.microsoft.com/office/drawing/2014/main" id="{5842A46C-07B7-2D08-597A-7CA7F2D08F74}"/>
                </a:ext>
              </a:extLst>
            </p:cNvPr>
            <p:cNvSpPr txBox="1"/>
            <p:nvPr/>
          </p:nvSpPr>
          <p:spPr>
            <a:xfrm>
              <a:off x="5723642" y="18597872"/>
              <a:ext cx="4541128" cy="2308324"/>
            </a:xfrm>
            <a:prstGeom prst="rect">
              <a:avLst/>
            </a:prstGeom>
            <a:noFill/>
          </p:spPr>
          <p:txBody>
            <a:bodyPr wrap="square" lIns="91440" tIns="45720" rIns="91440" bIns="45720" anchor="t">
              <a:spAutoFit/>
            </a:bodyPr>
            <a:lstStyle/>
            <a:p>
              <a:endParaRPr lang="en-GB" sz="1800">
                <a:highlight>
                  <a:srgbClr val="FFFF00"/>
                </a:highlight>
              </a:endParaRPr>
            </a:p>
            <a:p>
              <a:pPr algn="ctr"/>
              <a:r>
                <a:rPr lang="en-GB" sz="1800"/>
                <a:t>At each stage, further detail was added including examples of tools, measures and support services within HNY</a:t>
              </a:r>
              <a:r>
                <a:rPr lang="en-GB"/>
                <a:t>. </a:t>
              </a:r>
              <a:endParaRPr lang="en-GB" sz="1800"/>
            </a:p>
            <a:p>
              <a:pPr algn="ctr"/>
              <a:r>
                <a:rPr lang="en-GB"/>
                <a:t>We linked with external partners: the Q Community, Health Foundation and NEY Network. </a:t>
              </a:r>
            </a:p>
            <a:p>
              <a:endParaRPr lang="en-GB" sz="1800">
                <a:highlight>
                  <a:srgbClr val="FFFF00"/>
                </a:highlight>
              </a:endParaRPr>
            </a:p>
          </p:txBody>
        </p:sp>
        <p:sp>
          <p:nvSpPr>
            <p:cNvPr id="72" name="TextBox 71">
              <a:extLst>
                <a:ext uri="{FF2B5EF4-FFF2-40B4-BE49-F238E27FC236}">
                  <a16:creationId xmlns:a16="http://schemas.microsoft.com/office/drawing/2014/main" id="{8F06CECE-5F36-FAEA-F09D-5D6EBAF6984D}"/>
                </a:ext>
              </a:extLst>
            </p:cNvPr>
            <p:cNvSpPr txBox="1"/>
            <p:nvPr/>
          </p:nvSpPr>
          <p:spPr>
            <a:xfrm>
              <a:off x="10987082" y="19388440"/>
              <a:ext cx="4641879" cy="1477328"/>
            </a:xfrm>
            <a:prstGeom prst="rect">
              <a:avLst/>
            </a:prstGeom>
            <a:noFill/>
          </p:spPr>
          <p:txBody>
            <a:bodyPr wrap="square" lIns="91440" tIns="45720" rIns="91440" bIns="45720" anchor="t">
              <a:spAutoFit/>
            </a:bodyPr>
            <a:lstStyle/>
            <a:p>
              <a:endParaRPr lang="en-GB" sz="1800"/>
            </a:p>
            <a:p>
              <a:pPr algn="ctr"/>
              <a:r>
                <a:rPr lang="en-GB" sz="1800"/>
                <a:t>An in-person session </a:t>
              </a:r>
              <a:r>
                <a:rPr lang="en-GB"/>
                <a:t>made </a:t>
              </a:r>
              <a:r>
                <a:rPr lang="en-GB" sz="1800"/>
                <a:t>further iterations on the pathways and </a:t>
              </a:r>
              <a:r>
                <a:rPr lang="en-GB"/>
                <a:t>was used to </a:t>
              </a:r>
              <a:r>
                <a:rPr lang="en-GB" sz="1800"/>
                <a:t> </a:t>
              </a:r>
              <a:r>
                <a:rPr lang="en-GB"/>
                <a:t>understand where </a:t>
              </a:r>
              <a:r>
                <a:rPr lang="en-GB" sz="1800"/>
                <a:t> </a:t>
              </a:r>
              <a:r>
                <a:rPr lang="en-GB"/>
                <a:t>IRI</a:t>
              </a:r>
              <a:r>
                <a:rPr lang="en-GB" sz="1800"/>
                <a:t> interconnect.</a:t>
              </a:r>
            </a:p>
            <a:p>
              <a:endParaRPr lang="en-GB" sz="1800">
                <a:highlight>
                  <a:srgbClr val="FFFF00"/>
                </a:highlight>
              </a:endParaRPr>
            </a:p>
          </p:txBody>
        </p:sp>
        <p:sp>
          <p:nvSpPr>
            <p:cNvPr id="88" name="TextBox 87">
              <a:extLst>
                <a:ext uri="{FF2B5EF4-FFF2-40B4-BE49-F238E27FC236}">
                  <a16:creationId xmlns:a16="http://schemas.microsoft.com/office/drawing/2014/main" id="{FF611E9C-7AC5-7DEF-F97F-C4BE85499389}"/>
                </a:ext>
              </a:extLst>
            </p:cNvPr>
            <p:cNvSpPr txBox="1"/>
            <p:nvPr/>
          </p:nvSpPr>
          <p:spPr>
            <a:xfrm>
              <a:off x="16197996" y="19747327"/>
              <a:ext cx="4626622" cy="923330"/>
            </a:xfrm>
            <a:prstGeom prst="rect">
              <a:avLst/>
            </a:prstGeom>
            <a:noFill/>
          </p:spPr>
          <p:txBody>
            <a:bodyPr wrap="square" lIns="91440" tIns="45720" rIns="91440" bIns="45720" rtlCol="0" anchor="t">
              <a:spAutoFit/>
            </a:bodyPr>
            <a:lstStyle/>
            <a:p>
              <a:pPr algn="ctr"/>
              <a:r>
                <a:rPr lang="en-GB"/>
                <a:t>The pathway is being developed into practical decision trees, which a design agency will be working on.</a:t>
              </a:r>
            </a:p>
          </p:txBody>
        </p:sp>
        <p:sp>
          <p:nvSpPr>
            <p:cNvPr id="10" name="Arrow: Right 9">
              <a:extLst>
                <a:ext uri="{FF2B5EF4-FFF2-40B4-BE49-F238E27FC236}">
                  <a16:creationId xmlns:a16="http://schemas.microsoft.com/office/drawing/2014/main" id="{F9FAAE51-FD92-537D-DE4E-1D7B45A01B5C}"/>
                </a:ext>
              </a:extLst>
            </p:cNvPr>
            <p:cNvSpPr/>
            <p:nvPr/>
          </p:nvSpPr>
          <p:spPr>
            <a:xfrm>
              <a:off x="5108529" y="18428052"/>
              <a:ext cx="562437" cy="403001"/>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3B71BDB1-67BD-9DD1-4921-3C46409D9D1B}"/>
                </a:ext>
              </a:extLst>
            </p:cNvPr>
            <p:cNvSpPr/>
            <p:nvPr/>
          </p:nvSpPr>
          <p:spPr>
            <a:xfrm>
              <a:off x="10341264" y="18428211"/>
              <a:ext cx="562437" cy="403001"/>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8" name="Picture 47" descr="A close-up of a logo&#10;&#10;AI-generated content may be incorrect.">
            <a:extLst>
              <a:ext uri="{FF2B5EF4-FFF2-40B4-BE49-F238E27FC236}">
                <a16:creationId xmlns:a16="http://schemas.microsoft.com/office/drawing/2014/main" id="{0E8F4A60-CF8D-337D-45EC-D2E80579CB78}"/>
              </a:ext>
            </a:extLst>
          </p:cNvPr>
          <p:cNvPicPr>
            <a:picLocks noChangeAspect="1"/>
          </p:cNvPicPr>
          <p:nvPr/>
        </p:nvPicPr>
        <p:blipFill>
          <a:blip r:embed="rId13"/>
          <a:stretch>
            <a:fillRect/>
          </a:stretch>
        </p:blipFill>
        <p:spPr>
          <a:xfrm>
            <a:off x="18531394" y="105515"/>
            <a:ext cx="2435286" cy="1412375"/>
          </a:xfrm>
          <a:prstGeom prst="rect">
            <a:avLst/>
          </a:prstGeom>
        </p:spPr>
      </p:pic>
      <p:pic>
        <p:nvPicPr>
          <p:cNvPr id="54" name="Graphic 53">
            <a:extLst>
              <a:ext uri="{FF2B5EF4-FFF2-40B4-BE49-F238E27FC236}">
                <a16:creationId xmlns:a16="http://schemas.microsoft.com/office/drawing/2014/main" id="{C0E66E67-8AEA-B90A-3F03-F83B812784F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402217" y="221906"/>
            <a:ext cx="3005684" cy="930819"/>
          </a:xfrm>
          <a:prstGeom prst="rect">
            <a:avLst/>
          </a:prstGeom>
        </p:spPr>
      </p:pic>
      <p:pic>
        <p:nvPicPr>
          <p:cNvPr id="61" name="Picture 60" descr="A close-up of a sign&#10;&#10;AI-generated content may be incorrect.">
            <a:extLst>
              <a:ext uri="{FF2B5EF4-FFF2-40B4-BE49-F238E27FC236}">
                <a16:creationId xmlns:a16="http://schemas.microsoft.com/office/drawing/2014/main" id="{D7385975-F37B-E352-31B0-F06F0867A53E}"/>
              </a:ext>
            </a:extLst>
          </p:cNvPr>
          <p:cNvPicPr>
            <a:picLocks noChangeAspect="1"/>
          </p:cNvPicPr>
          <p:nvPr/>
        </p:nvPicPr>
        <p:blipFill>
          <a:blip r:embed="rId16"/>
          <a:stretch>
            <a:fillRect/>
          </a:stretch>
        </p:blipFill>
        <p:spPr>
          <a:xfrm>
            <a:off x="334734" y="107525"/>
            <a:ext cx="5458230" cy="1059118"/>
          </a:xfrm>
          <a:prstGeom prst="rect">
            <a:avLst/>
          </a:prstGeom>
        </p:spPr>
      </p:pic>
      <p:sp>
        <p:nvSpPr>
          <p:cNvPr id="63" name="TextBox 62">
            <a:extLst>
              <a:ext uri="{FF2B5EF4-FFF2-40B4-BE49-F238E27FC236}">
                <a16:creationId xmlns:a16="http://schemas.microsoft.com/office/drawing/2014/main" id="{811666DB-E58A-27F4-2B36-1A0A6E1DD160}"/>
              </a:ext>
            </a:extLst>
          </p:cNvPr>
          <p:cNvSpPr txBox="1"/>
          <p:nvPr/>
        </p:nvSpPr>
        <p:spPr>
          <a:xfrm>
            <a:off x="9706158" y="11543568"/>
            <a:ext cx="11274406"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mn-lt"/>
                <a:cs typeface="+mn-lt"/>
              </a:rPr>
              <a:t>The work so far has used a mix of the Model for Improvement (PDSA cycles) along with the Double Diamond Design model: Discover, Design, Develop and Deliver taking complex ideas, language and pathways and simplifying with stakeholders from across Health and Care organisations in Humber and North Yorkshire (both within and external to the NHS). This process has taken place across three CoPs </a:t>
            </a:r>
            <a:endParaRPr lang="en-US">
              <a:ea typeface="+mn-lt"/>
              <a:cs typeface="+mn-lt"/>
            </a:endParaRPr>
          </a:p>
          <a:p>
            <a:r>
              <a:rPr lang="en-GB" sz="2400">
                <a:ea typeface="+mn-lt"/>
                <a:cs typeface="+mn-lt"/>
              </a:rPr>
              <a:t>with a collective membership of over 300colleagues, building relationships and trust across Organisational boundaries as the </a:t>
            </a:r>
            <a:r>
              <a:rPr lang="en-US" sz="2400">
                <a:latin typeface="Arial"/>
                <a:cs typeface="Arial"/>
              </a:rPr>
              <a:t> </a:t>
            </a:r>
            <a:r>
              <a:rPr lang="en-GB" sz="2400">
                <a:ea typeface="+mn-lt"/>
                <a:cs typeface="+mn-lt"/>
              </a:rPr>
              <a:t>work progresses.</a:t>
            </a:r>
            <a:endParaRPr lang="en-US"/>
          </a:p>
          <a:p>
            <a:endParaRPr lang="en-GB"/>
          </a:p>
          <a:p>
            <a:endParaRPr lang="en-GB" sz="2400"/>
          </a:p>
          <a:p>
            <a:endParaRPr lang="en-GB"/>
          </a:p>
          <a:p>
            <a:endParaRPr lang="en-GB"/>
          </a:p>
        </p:txBody>
      </p:sp>
      <p:sp>
        <p:nvSpPr>
          <p:cNvPr id="64" name="TextBox 63">
            <a:extLst>
              <a:ext uri="{FF2B5EF4-FFF2-40B4-BE49-F238E27FC236}">
                <a16:creationId xmlns:a16="http://schemas.microsoft.com/office/drawing/2014/main" id="{1F3584F8-6FC3-7B1C-4F20-8B28F21C1F54}"/>
              </a:ext>
            </a:extLst>
          </p:cNvPr>
          <p:cNvSpPr txBox="1"/>
          <p:nvPr/>
        </p:nvSpPr>
        <p:spPr>
          <a:xfrm>
            <a:off x="22621380" y="17461647"/>
            <a:ext cx="106918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endParaRPr lang="en-GB"/>
          </a:p>
          <a:p>
            <a:pPr rtl="0"/>
            <a:r>
              <a:rPr lang="en-GB"/>
              <a:t>​</a:t>
            </a:r>
          </a:p>
          <a:p>
            <a:pPr algn="ctr"/>
            <a:endParaRPr lang="en-GB"/>
          </a:p>
        </p:txBody>
      </p:sp>
      <p:pic>
        <p:nvPicPr>
          <p:cNvPr id="13" name="Picture 12">
            <a:extLst>
              <a:ext uri="{FF2B5EF4-FFF2-40B4-BE49-F238E27FC236}">
                <a16:creationId xmlns:a16="http://schemas.microsoft.com/office/drawing/2014/main" id="{A9CA33DB-AF82-352E-B07A-DEBDABCC2286}"/>
              </a:ext>
            </a:extLst>
          </p:cNvPr>
          <p:cNvPicPr>
            <a:picLocks noChangeAspect="1"/>
          </p:cNvPicPr>
          <p:nvPr/>
        </p:nvPicPr>
        <p:blipFill>
          <a:blip r:embed="rId17"/>
          <a:stretch>
            <a:fillRect/>
          </a:stretch>
        </p:blipFill>
        <p:spPr>
          <a:xfrm>
            <a:off x="13874045" y="190981"/>
            <a:ext cx="4889972" cy="987296"/>
          </a:xfrm>
          <a:prstGeom prst="rect">
            <a:avLst/>
          </a:prstGeom>
        </p:spPr>
      </p:pic>
      <p:sp>
        <p:nvSpPr>
          <p:cNvPr id="16" name="TextBox 15">
            <a:extLst>
              <a:ext uri="{FF2B5EF4-FFF2-40B4-BE49-F238E27FC236}">
                <a16:creationId xmlns:a16="http://schemas.microsoft.com/office/drawing/2014/main" id="{7EEDC4C7-3BDA-9874-42E9-7CAFEDF49474}"/>
              </a:ext>
            </a:extLst>
          </p:cNvPr>
          <p:cNvSpPr txBox="1"/>
          <p:nvPr/>
        </p:nvSpPr>
        <p:spPr>
          <a:xfrm>
            <a:off x="12212537" y="24508065"/>
            <a:ext cx="8634293" cy="75614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t>Impact</a:t>
            </a:r>
            <a:endParaRPr lang="en-GB" sz="3200" b="1"/>
          </a:p>
          <a:p>
            <a:r>
              <a:rPr lang="en-GB" sz="2400">
                <a:ea typeface="+mn-lt"/>
                <a:cs typeface="+mn-lt"/>
              </a:rPr>
              <a:t>Through the work we have done so far, we have seen colleagues come together from and build new trusting relationships with one another. We know that building stronger connections across IRI as well as across organisational boundaries will help to change the dial in the way we work together and help to accelerate more transformational change. This work is about building and fostering these strong connections.  In the words of Margaret Wheatly we know that creative solutions come from new connections and that to save a failing system we must connect it with more of itself.  We hope to demonstrate more of the Impact as our co-produced products launch and we progress with the work. </a:t>
            </a:r>
            <a:endParaRPr lang="en-GB" sz="2400"/>
          </a:p>
          <a:p>
            <a:pPr algn="ctr"/>
            <a:endParaRPr lang="en-GB" sz="2400"/>
          </a:p>
          <a:p>
            <a:pPr algn="ctr"/>
            <a:endParaRPr lang="en-GB" sz="2400" b="1"/>
          </a:p>
          <a:p>
            <a:pPr algn="ctr"/>
            <a:endParaRPr lang="en-GB" sz="2400" b="1"/>
          </a:p>
          <a:p>
            <a:pPr algn="ctr"/>
            <a:endParaRPr lang="en-GB" sz="2400" b="1"/>
          </a:p>
          <a:p>
            <a:pPr algn="ctr"/>
            <a:endParaRPr lang="en-GB" sz="2400" b="1"/>
          </a:p>
          <a:p>
            <a:pPr algn="ctr"/>
            <a:endParaRPr lang="en-GB" sz="2400" b="1"/>
          </a:p>
        </p:txBody>
      </p:sp>
      <p:sp>
        <p:nvSpPr>
          <p:cNvPr id="38" name="Rectangle 37">
            <a:extLst>
              <a:ext uri="{FF2B5EF4-FFF2-40B4-BE49-F238E27FC236}">
                <a16:creationId xmlns:a16="http://schemas.microsoft.com/office/drawing/2014/main" id="{F10BC461-0F2E-76A9-9BF0-3C019B24E871}"/>
              </a:ext>
            </a:extLst>
          </p:cNvPr>
          <p:cNvSpPr/>
          <p:nvPr/>
        </p:nvSpPr>
        <p:spPr>
          <a:xfrm>
            <a:off x="12219760" y="24513377"/>
            <a:ext cx="8643447" cy="519468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6" name="Picture 485" descr="A diagram of a diagram">
            <a:extLst>
              <a:ext uri="{FF2B5EF4-FFF2-40B4-BE49-F238E27FC236}">
                <a16:creationId xmlns:a16="http://schemas.microsoft.com/office/drawing/2014/main" id="{4BA6A824-5F25-FE9D-850B-97DCB298E1BD}"/>
              </a:ext>
            </a:extLst>
          </p:cNvPr>
          <p:cNvPicPr>
            <a:picLocks noChangeAspect="1"/>
          </p:cNvPicPr>
          <p:nvPr/>
        </p:nvPicPr>
        <p:blipFill>
          <a:blip r:embed="rId18"/>
          <a:stretch>
            <a:fillRect/>
          </a:stretch>
        </p:blipFill>
        <p:spPr>
          <a:xfrm>
            <a:off x="91720" y="11398119"/>
            <a:ext cx="9544704" cy="3004568"/>
          </a:xfrm>
          <a:prstGeom prst="rect">
            <a:avLst/>
          </a:prstGeom>
        </p:spPr>
      </p:pic>
      <p:sp>
        <p:nvSpPr>
          <p:cNvPr id="490" name="Flowchart: Connector 489">
            <a:extLst>
              <a:ext uri="{FF2B5EF4-FFF2-40B4-BE49-F238E27FC236}">
                <a16:creationId xmlns:a16="http://schemas.microsoft.com/office/drawing/2014/main" id="{F8C68645-8C28-D6D5-0627-3C5D0C4B215C}"/>
              </a:ext>
            </a:extLst>
          </p:cNvPr>
          <p:cNvSpPr/>
          <p:nvPr/>
        </p:nvSpPr>
        <p:spPr>
          <a:xfrm>
            <a:off x="476246" y="5506015"/>
            <a:ext cx="1130970" cy="1130970"/>
          </a:xfrm>
          <a:prstGeom prst="flowChartConnector">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lowchart: Connector 490">
            <a:extLst>
              <a:ext uri="{FF2B5EF4-FFF2-40B4-BE49-F238E27FC236}">
                <a16:creationId xmlns:a16="http://schemas.microsoft.com/office/drawing/2014/main" id="{9650C1D8-803B-251C-403C-14CBAAA5ABE6}"/>
              </a:ext>
            </a:extLst>
          </p:cNvPr>
          <p:cNvSpPr/>
          <p:nvPr/>
        </p:nvSpPr>
        <p:spPr>
          <a:xfrm>
            <a:off x="5980965" y="5506138"/>
            <a:ext cx="1130970" cy="113097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lowchart: Connector 491">
            <a:extLst>
              <a:ext uri="{FF2B5EF4-FFF2-40B4-BE49-F238E27FC236}">
                <a16:creationId xmlns:a16="http://schemas.microsoft.com/office/drawing/2014/main" id="{E08AC3EF-C3CF-8540-23A1-F2F4852C8D97}"/>
              </a:ext>
            </a:extLst>
          </p:cNvPr>
          <p:cNvSpPr/>
          <p:nvPr/>
        </p:nvSpPr>
        <p:spPr>
          <a:xfrm>
            <a:off x="10920123" y="5506263"/>
            <a:ext cx="1130970" cy="1130970"/>
          </a:xfrm>
          <a:prstGeom prst="flowChartConnector">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lowchart: Connector 492">
            <a:extLst>
              <a:ext uri="{FF2B5EF4-FFF2-40B4-BE49-F238E27FC236}">
                <a16:creationId xmlns:a16="http://schemas.microsoft.com/office/drawing/2014/main" id="{B25A3F8F-A8E1-3045-B021-29A86740DDC3}"/>
              </a:ext>
            </a:extLst>
          </p:cNvPr>
          <p:cNvSpPr/>
          <p:nvPr/>
        </p:nvSpPr>
        <p:spPr>
          <a:xfrm>
            <a:off x="15532000" y="5506387"/>
            <a:ext cx="1130970" cy="1130970"/>
          </a:xfrm>
          <a:prstGeom prst="flowChartConnector">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Isosceles Triangle 493">
            <a:extLst>
              <a:ext uri="{FF2B5EF4-FFF2-40B4-BE49-F238E27FC236}">
                <a16:creationId xmlns:a16="http://schemas.microsoft.com/office/drawing/2014/main" id="{9D0A92FA-E413-CA1D-932E-BEB33128EC8D}"/>
              </a:ext>
            </a:extLst>
          </p:cNvPr>
          <p:cNvSpPr/>
          <p:nvPr/>
        </p:nvSpPr>
        <p:spPr>
          <a:xfrm rot="19500000">
            <a:off x="675593" y="5758562"/>
            <a:ext cx="555684" cy="43966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TextBox 494">
            <a:extLst>
              <a:ext uri="{FF2B5EF4-FFF2-40B4-BE49-F238E27FC236}">
                <a16:creationId xmlns:a16="http://schemas.microsoft.com/office/drawing/2014/main" id="{F17D966E-D5AB-9C5E-6458-B26CE7E5D58A}"/>
              </a:ext>
            </a:extLst>
          </p:cNvPr>
          <p:cNvSpPr txBox="1"/>
          <p:nvPr/>
        </p:nvSpPr>
        <p:spPr>
          <a:xfrm>
            <a:off x="10921124" y="5134168"/>
            <a:ext cx="274319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8800">
                <a:solidFill>
                  <a:srgbClr val="FFFFFF"/>
                </a:solidFill>
              </a:rPr>
              <a:t>...</a:t>
            </a:r>
          </a:p>
        </p:txBody>
      </p:sp>
      <p:sp>
        <p:nvSpPr>
          <p:cNvPr id="496" name="Isosceles Triangle 495">
            <a:extLst>
              <a:ext uri="{FF2B5EF4-FFF2-40B4-BE49-F238E27FC236}">
                <a16:creationId xmlns:a16="http://schemas.microsoft.com/office/drawing/2014/main" id="{A22A45B9-F8B8-80AC-C211-4AB0303F909B}"/>
              </a:ext>
            </a:extLst>
          </p:cNvPr>
          <p:cNvSpPr/>
          <p:nvPr/>
        </p:nvSpPr>
        <p:spPr>
          <a:xfrm>
            <a:off x="11599062" y="6401993"/>
            <a:ext cx="293108" cy="219831"/>
          </a:xfrm>
          <a:prstGeom prs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8" name="Graphic 497" descr="Acquisition with solid fill">
            <a:extLst>
              <a:ext uri="{FF2B5EF4-FFF2-40B4-BE49-F238E27FC236}">
                <a16:creationId xmlns:a16="http://schemas.microsoft.com/office/drawing/2014/main" id="{C6BE78E1-EFD6-637A-DDC9-8E4CDCCC862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044850" y="5564335"/>
            <a:ext cx="955989" cy="1117861"/>
          </a:xfrm>
          <a:prstGeom prst="rect">
            <a:avLst/>
          </a:prstGeom>
        </p:spPr>
      </p:pic>
      <p:pic>
        <p:nvPicPr>
          <p:cNvPr id="499" name="Graphic 498" descr="Users outline">
            <a:extLst>
              <a:ext uri="{FF2B5EF4-FFF2-40B4-BE49-F238E27FC236}">
                <a16:creationId xmlns:a16="http://schemas.microsoft.com/office/drawing/2014/main" id="{29F82B00-D7B5-22EB-AD5E-BCCC2212E1B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5615068" y="5645712"/>
            <a:ext cx="915259" cy="914400"/>
          </a:xfrm>
          <a:prstGeom prst="rect">
            <a:avLst/>
          </a:prstGeom>
        </p:spPr>
      </p:pic>
      <p:pic>
        <p:nvPicPr>
          <p:cNvPr id="7" name="Picture 6" descr="A close up of a logo&#10;&#10;AI-generated content may be incorrect.">
            <a:extLst>
              <a:ext uri="{FF2B5EF4-FFF2-40B4-BE49-F238E27FC236}">
                <a16:creationId xmlns:a16="http://schemas.microsoft.com/office/drawing/2014/main" id="{8EAE3A5A-1017-02F3-DA8F-9FFC3BBC1798}"/>
              </a:ext>
            </a:extLst>
          </p:cNvPr>
          <p:cNvPicPr>
            <a:picLocks noChangeAspect="1"/>
          </p:cNvPicPr>
          <p:nvPr/>
        </p:nvPicPr>
        <p:blipFill>
          <a:blip r:embed="rId23"/>
          <a:stretch>
            <a:fillRect/>
          </a:stretch>
        </p:blipFill>
        <p:spPr>
          <a:xfrm>
            <a:off x="5808732" y="-5428"/>
            <a:ext cx="4359954" cy="946528"/>
          </a:xfrm>
          <a:prstGeom prst="rect">
            <a:avLst/>
          </a:prstGeom>
        </p:spPr>
      </p:pic>
    </p:spTree>
    <p:extLst>
      <p:ext uri="{BB962C8B-B14F-4D97-AF65-F5344CB8AC3E}">
        <p14:creationId xmlns:p14="http://schemas.microsoft.com/office/powerpoint/2010/main" val="3335986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17CCD86932E04D92D9D0D2B7F3EE49" ma:contentTypeVersion="10" ma:contentTypeDescription="Create a new document." ma:contentTypeScope="" ma:versionID="e71d7548c486d4643a529df6435fa4d4">
  <xsd:schema xmlns:xsd="http://www.w3.org/2001/XMLSchema" xmlns:xs="http://www.w3.org/2001/XMLSchema" xmlns:p="http://schemas.microsoft.com/office/2006/metadata/properties" xmlns:ns2="49c54c70-08ed-419a-97d9-559721bbbabd" xmlns:ns3="8e1bffe9-ace7-4749-baab-5bd023c1d5da" targetNamespace="http://schemas.microsoft.com/office/2006/metadata/properties" ma:root="true" ma:fieldsID="bd62ae059762325d961e92b36cd831cd" ns2:_="" ns3:_="">
    <xsd:import namespace="49c54c70-08ed-419a-97d9-559721bbbabd"/>
    <xsd:import namespace="8e1bffe9-ace7-4749-baab-5bd023c1d5da"/>
    <xsd:element name="properties">
      <xsd:complexType>
        <xsd:sequence>
          <xsd:element name="documentManagement">
            <xsd:complexType>
              <xsd:all>
                <xsd:element ref="ns2:MediaServiceObjectDetectorVersions" minOccurs="0"/>
                <xsd:element ref="ns3:SharedWithUsers" minOccurs="0"/>
                <xsd:element ref="ns3:SharedWithDetails" minOccurs="0"/>
                <xsd:element ref="ns2:MediaServiceOCR" minOccurs="0"/>
                <xsd:element ref="ns2:MediaServiceLocation" minOccurs="0"/>
                <xsd:element ref="ns2:MediaServiceSearchProperties"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c54c70-08ed-419a-97d9-559721bbbabd" elementFormDefault="qualified">
    <xsd:import namespace="http://schemas.microsoft.com/office/2006/documentManagement/types"/>
    <xsd:import namespace="http://schemas.microsoft.com/office/infopath/2007/PartnerControls"/>
    <xsd:element name="MediaServiceObjectDetectorVersions" ma:index="8" nillable="true" ma:displayName="MediaServiceObjectDetectorVersions" ma:hidden="true" ma:indexed="true" ma:internalName="MediaServiceObjectDetectorVersion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dexed="true" ma:internalName="MediaServiceLocation"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1bffe9-ace7-4749-baab-5bd023c1d5d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6A280-214F-4AB2-8D37-DE2F21E7C58E}">
  <ds:schemaRefs>
    <ds:schemaRef ds:uri="71305cba-05ff-4e2a-8375-19ae2ef5ffd9"/>
    <ds:schemaRef ds:uri="ab365452-ca9f-4576-8eb4-75f42fcb6a81"/>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BA7A2D0-35D3-4A47-B882-EA2FF02776BD}">
  <ds:schemaRefs>
    <ds:schemaRef ds:uri="http://schemas.microsoft.com/sharepoint/v3/contenttype/forms"/>
  </ds:schemaRefs>
</ds:datastoreItem>
</file>

<file path=customXml/itemProps3.xml><?xml version="1.0" encoding="utf-8"?>
<ds:datastoreItem xmlns:ds="http://schemas.openxmlformats.org/officeDocument/2006/customXml" ds:itemID="{4807C94D-392E-42FD-ACD9-9D322C89B9B5}"/>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739</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Arial,Sans-Serif</vt:lpstr>
      <vt:lpstr>Office Theme</vt:lpstr>
      <vt:lpstr>PowerPoint Presentation</vt:lpstr>
    </vt:vector>
  </TitlesOfParts>
  <Company>NECS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JENSEN, Anja (NHS HUMBER AND NORTH YORKSHIRE ICB - 03Q)</dc:creator>
  <cp:lastModifiedBy>Adriana Thursby-Pelham</cp:lastModifiedBy>
  <cp:revision>10</cp:revision>
  <dcterms:created xsi:type="dcterms:W3CDTF">2026-02-04T15:18:04Z</dcterms:created>
  <dcterms:modified xsi:type="dcterms:W3CDTF">2026-03-30T15:20:42Z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0x0101007317CCD86932E04D92D9D0D2B7F3EE49</vt:lpwstr>
  </property>
  <property fmtid="{D5CDD505-2E9C-101B-9397-08002B2CF9AE}" pid="3" name="MediaServiceImageTags">
    <vt:lpwstr/>
  </property>
  <property fmtid="{D5CDD505-2E9C-101B-9397-08002B2CF9AE}" pid="4" name="MSIP_Label_d6ffb948-953e-42ec-a310-bd443e7b6908_Enabled">
    <vt:lpwstr>true</vt:lpwstr>
  </property>
  <property fmtid="{D5CDD505-2E9C-101B-9397-08002B2CF9AE}" pid="5" name="MSIP_Label_d6ffb948-953e-42ec-a310-bd443e7b6908_SetDate">
    <vt:lpwstr>2026-03-30T15:20:42Z</vt:lpwstr>
  </property>
  <property fmtid="{D5CDD505-2E9C-101B-9397-08002B2CF9AE}" pid="6" name="MSIP_Label_d6ffb948-953e-42ec-a310-bd443e7b6908_Method">
    <vt:lpwstr>Standard</vt:lpwstr>
  </property>
  <property fmtid="{D5CDD505-2E9C-101B-9397-08002B2CF9AE}" pid="7" name="MSIP_Label_d6ffb948-953e-42ec-a310-bd443e7b6908_Name">
    <vt:lpwstr>Commercial in Confidence</vt:lpwstr>
  </property>
  <property fmtid="{D5CDD505-2E9C-101B-9397-08002B2CF9AE}" pid="8" name="MSIP_Label_d6ffb948-953e-42ec-a310-bd443e7b6908_SiteId">
    <vt:lpwstr>b85e4127-ddf3-45f9-bf62-f1ea78c25bf7</vt:lpwstr>
  </property>
  <property fmtid="{D5CDD505-2E9C-101B-9397-08002B2CF9AE}" pid="9" name="MSIP_Label_d6ffb948-953e-42ec-a310-bd443e7b6908_ActionId">
    <vt:lpwstr>6e0aa1f4-d586-41b1-bd42-062359792e88</vt:lpwstr>
  </property>
  <property fmtid="{D5CDD505-2E9C-101B-9397-08002B2CF9AE}" pid="10" name="MSIP_Label_d6ffb948-953e-42ec-a310-bd443e7b6908_ContentBits">
    <vt:lpwstr>0</vt:lpwstr>
  </property>
  <property fmtid="{D5CDD505-2E9C-101B-9397-08002B2CF9AE}" pid="11" name="MSIP_Label_d6ffb948-953e-42ec-a310-bd443e7b6908_Tag">
    <vt:lpwstr>10, 3, 0, 1</vt:lpwstr>
  </property>
</Properties>
</file>